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658" r:id="rId5"/>
    <p:sldId id="649" r:id="rId6"/>
    <p:sldId id="650" r:id="rId7"/>
    <p:sldId id="260" r:id="rId8"/>
    <p:sldId id="664" r:id="rId9"/>
    <p:sldId id="665" r:id="rId10"/>
    <p:sldId id="651" r:id="rId11"/>
    <p:sldId id="667" r:id="rId12"/>
    <p:sldId id="659" r:id="rId13"/>
    <p:sldId id="655" r:id="rId14"/>
    <p:sldId id="666" r:id="rId15"/>
    <p:sldId id="652" r:id="rId16"/>
    <p:sldId id="661" r:id="rId17"/>
    <p:sldId id="662" r:id="rId18"/>
    <p:sldId id="668" r:id="rId19"/>
  </p:sldIdLst>
  <p:sldSz cx="9144000" cy="6858000" type="screen4x3"/>
  <p:notesSz cx="6823075" cy="99710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1" userDrawn="1">
          <p15:clr>
            <a:srgbClr val="A4A3A4"/>
          </p15:clr>
        </p15:guide>
        <p15:guide id="2" pos="215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3834" y="150"/>
      </p:cViewPr>
      <p:guideLst>
        <p:guide orient="horz" pos="3141"/>
        <p:guide pos="215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666" cy="498554"/>
          </a:xfrm>
          <a:prstGeom prst="rect">
            <a:avLst/>
          </a:prstGeom>
        </p:spPr>
        <p:txBody>
          <a:bodyPr vert="horz" lIns="91658" tIns="45829" rIns="91658" bIns="458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1933206" y="9225690"/>
            <a:ext cx="2956666" cy="498554"/>
          </a:xfrm>
          <a:prstGeom prst="rect">
            <a:avLst/>
          </a:prstGeom>
        </p:spPr>
        <p:txBody>
          <a:bodyPr vert="horz" lIns="91658" tIns="45829" rIns="91658" bIns="45829" rtlCol="0" anchor="b"/>
          <a:lstStyle>
            <a:lvl1pPr algn="r">
              <a:defRPr sz="1200"/>
            </a:lvl1pPr>
          </a:lstStyle>
          <a:p>
            <a:pPr algn="ctr"/>
            <a:fld id="{86AB240A-EBE6-4980-9CEC-F3A1CAAFD0BF}" type="slidenum">
              <a:rPr lang="ja-JP" altLang="en-US" sz="2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ctr"/>
              <a:t>‹#›</a:t>
            </a:fld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6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666" cy="498554"/>
          </a:xfrm>
          <a:prstGeom prst="rect">
            <a:avLst/>
          </a:prstGeom>
        </p:spPr>
        <p:txBody>
          <a:bodyPr vert="horz" lIns="91658" tIns="45829" rIns="91658" bIns="458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64831" y="0"/>
            <a:ext cx="2956666" cy="498554"/>
          </a:xfrm>
          <a:prstGeom prst="rect">
            <a:avLst/>
          </a:prstGeom>
        </p:spPr>
        <p:txBody>
          <a:bodyPr vert="horz" lIns="91658" tIns="45829" rIns="91658" bIns="45829" rtlCol="0"/>
          <a:lstStyle>
            <a:lvl1pPr algn="r">
              <a:defRPr sz="1200"/>
            </a:lvl1pPr>
          </a:lstStyle>
          <a:p>
            <a:fld id="{BA43BAD1-D263-46C5-BD9A-DF9A9EE3DA1C}" type="datetimeFigureOut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84750" cy="3738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8" tIns="45829" rIns="91658" bIns="458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2308" y="4736268"/>
            <a:ext cx="5458460" cy="4486990"/>
          </a:xfrm>
          <a:prstGeom prst="rect">
            <a:avLst/>
          </a:prstGeom>
        </p:spPr>
        <p:txBody>
          <a:bodyPr vert="horz" lIns="91658" tIns="45829" rIns="91658" bIns="458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70804"/>
            <a:ext cx="2956666" cy="498554"/>
          </a:xfrm>
          <a:prstGeom prst="rect">
            <a:avLst/>
          </a:prstGeom>
        </p:spPr>
        <p:txBody>
          <a:bodyPr vert="horz" lIns="91658" tIns="45829" rIns="91658" bIns="458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64831" y="9470804"/>
            <a:ext cx="2956666" cy="498554"/>
          </a:xfrm>
          <a:prstGeom prst="rect">
            <a:avLst/>
          </a:prstGeom>
        </p:spPr>
        <p:txBody>
          <a:bodyPr vert="horz" lIns="91658" tIns="45829" rIns="91658" bIns="45829" rtlCol="0" anchor="b"/>
          <a:lstStyle>
            <a:lvl1pPr algn="r">
              <a:defRPr sz="1200"/>
            </a:lvl1pPr>
          </a:lstStyle>
          <a:p>
            <a:fld id="{D9ACF577-8E5D-48AE-AAC0-D2CE266CE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95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76275" y="811213"/>
            <a:ext cx="5411788" cy="4060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587">
              <a:defRPr/>
            </a:pPr>
            <a:fld id="{6DFB762B-89D5-4AFA-A883-D689D4C34C27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6587">
                <a:defRPr/>
              </a:pPr>
              <a:t>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64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0AF-41C0-4DB6-A8F1-B70815C20E37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29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A2C-EF13-41D7-99C9-C1054A657456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95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F09-006F-489A-9C51-87291E9DB84C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84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793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8771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849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2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F24D589-0A1B-47DC-9133-EE100A535023}" type="datetime1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2020/5/27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7650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191F910-7F74-4665-BDB8-189EBB41E79D}" type="datetime1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2020/5/27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3116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5BB2F6-A03C-451B-BA75-8F7A59FA0CCF}" type="datetime1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2020/5/27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089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8D9D28C-3E80-4CAB-85B9-7964CD7A319C}" type="datetime1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2020/5/27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6527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004DDF1-F112-4F7B-B80C-907A9DEF88BD}" type="datetime1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2020/5/27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36925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4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354D0B3-4709-40E4-BC29-7FE49448C571}" type="datetime1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2020/5/27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544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4B03-D96E-4825-AAF1-D27911B6CDF9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214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C5C8CC1-5856-405A-97FA-521ADB3FAD2E}" type="datetime1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2020/5/27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2642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71645E6-2C3F-4092-B820-608500EBB13F}" type="datetime1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2020/5/27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3295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006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006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B16411-FE1F-4D52-932E-23824E550ABE}" type="datetime1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2020/5/27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534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6165-15EF-4000-9BCE-E51CCF9FF903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76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4CBD-87BF-4B1E-819B-47B82BE4889F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93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21B-9EB7-4FE2-8601-93B63E7FDD70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35DF-813A-4481-A223-F8A454B03335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62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966B-8874-4CB5-B464-01F9D1A233BF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4017-A725-4E2A-B8B6-770CE6B151E7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09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CE1C-66BD-45F9-BD18-31EC24B8A125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26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CECC-8E3A-485F-92BC-06E0493DA11E}" type="datetime1">
              <a:rPr kumimoji="1" lang="ja-JP" altLang="en-US" smtClean="0"/>
              <a:t>2020/5/27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21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770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808312"/>
          </a:xfrm>
        </p:spPr>
        <p:txBody>
          <a:bodyPr/>
          <a:lstStyle/>
          <a:p>
            <a:r>
              <a:rPr lang="ja-JP" altLang="en-US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組織サーベイ</a:t>
            </a:r>
            <a:br>
              <a:rPr lang="en-US" altLang="ja-JP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を活用しよう</a:t>
            </a:r>
            <a:endParaRPr kumimoji="1" lang="ja-JP" altLang="en-US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0" y="16835"/>
            <a:ext cx="24837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Ver.1.0(200527)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99D7F3-928C-4521-A166-BCB67394A008}"/>
              </a:ext>
            </a:extLst>
          </p:cNvPr>
          <p:cNvSpPr txBox="1"/>
          <p:nvPr/>
        </p:nvSpPr>
        <p:spPr>
          <a:xfrm>
            <a:off x="1331640" y="144989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ライン長が使う、チームマネジメントツールとして・・・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FBF4FC-A432-4759-8143-44166DD59B47}"/>
              </a:ext>
            </a:extLst>
          </p:cNvPr>
          <p:cNvSpPr txBox="1"/>
          <p:nvPr/>
        </p:nvSpPr>
        <p:spPr>
          <a:xfrm>
            <a:off x="971600" y="494116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２０２０年６月</a:t>
            </a:r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人事部企画チーム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公益財団法人日本生産性本部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3312479E-51A5-40B9-B721-8AB7DDC0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2304257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1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369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35C0BB16-06E1-4E65-AE24-D0D6AA8D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6552" y="-134878"/>
            <a:ext cx="3600401" cy="257709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EC2FA-F862-42BC-B7A3-2C6A8F45C01E}" type="slidenum">
              <a:rPr kumimoji="1" lang="ja-JP" altLang="en-US" sz="20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0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428" y="192419"/>
            <a:ext cx="8597957" cy="1780308"/>
          </a:xfrm>
        </p:spPr>
        <p:txBody>
          <a:bodyPr/>
          <a:lstStyle/>
          <a:p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チームの状態を客観的に把握して</a:t>
            </a:r>
            <a:br>
              <a:rPr kumimoji="1"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よりよいチームづくりに活かすために</a:t>
            </a:r>
            <a:br>
              <a:rPr kumimoji="1"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「組織サーベイ」</a:t>
            </a:r>
            <a:endParaRPr kumimoji="1" lang="ja-JP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442391" y="2132856"/>
            <a:ext cx="6051715" cy="11000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ＳＴＥＰ１ 全員入力 （毎月）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ＳＴＥＰ２ フィードバックミーティングの企画 （四半期）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ＳＴＥＰ３ フィードバックミーティングの進行 （四半期）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2181DC7-4F37-42FE-AE5D-893269B2C2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1" y="3123862"/>
            <a:ext cx="8234065" cy="3724524"/>
          </a:xfrm>
          <a:prstGeom prst="rect">
            <a:avLst/>
          </a:prstGeom>
        </p:spPr>
      </p:pic>
      <p:pic>
        <p:nvPicPr>
          <p:cNvPr id="35" name="図 47">
            <a:extLst>
              <a:ext uri="{FF2B5EF4-FFF2-40B4-BE49-F238E27FC236}">
                <a16:creationId xmlns:a16="http://schemas.microsoft.com/office/drawing/2014/main" id="{9A68B24D-E5B7-43E0-9E64-E866CE72E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90007"/>
            <a:ext cx="1283211" cy="13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4E8F4-35FE-441E-8E54-54E03CB5AA0E}"/>
              </a:ext>
            </a:extLst>
          </p:cNvPr>
          <p:cNvSpPr txBox="1"/>
          <p:nvPr/>
        </p:nvSpPr>
        <p:spPr>
          <a:xfrm rot="21149719">
            <a:off x="1791472" y="3364536"/>
            <a:ext cx="6264696" cy="193899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ライン長の</a:t>
            </a:r>
            <a:endParaRPr lang="en-US" altLang="ja-JP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マネジメントツール</a:t>
            </a:r>
            <a:endParaRPr kumimoji="1" lang="ja-JP" altLang="en-US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7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88219"/>
          </a:xfrm>
        </p:spPr>
        <p:txBody>
          <a:bodyPr/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お伝えしたい内容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457200" y="2132856"/>
            <a:ext cx="8404448" cy="3312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なぜ今 「組織サーベイ」なのか？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どのように、「組織サーベイ」　を</a:t>
            </a:r>
            <a:b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活かしたらいいか？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ADDD24-512F-4B13-9760-8A0DA767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2880321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11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4441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F500728F-8F26-4325-B1DF-C4E8DE47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612576" y="-163804"/>
            <a:ext cx="3392935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12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988219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「伝え方の教科書」 より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4427984" y="1628800"/>
            <a:ext cx="4455937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大切なこと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１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自分の言葉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で価値</a:t>
            </a:r>
            <a:b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　　観や考え方を伝える。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２　違いをあるがままに</a:t>
            </a:r>
            <a:b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　　認識し、新しい価値</a:t>
            </a:r>
            <a:b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　　観として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受け入れる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→対話の場</a:t>
            </a:r>
            <a:endParaRPr lang="en-US" altLang="ja-JP" sz="4800" dirty="0">
              <a:solidFill>
                <a:prstClr val="black">
                  <a:lumMod val="75000"/>
                  <a:lumOff val="2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D8166D-483B-47EE-89B7-70713FBAA93C}"/>
              </a:ext>
            </a:extLst>
          </p:cNvPr>
          <p:cNvPicPr/>
          <p:nvPr/>
        </p:nvPicPr>
        <p:blipFill rotWithShape="1">
          <a:blip r:embed="rId2"/>
          <a:srcRect t="5078" b="9144"/>
          <a:stretch/>
        </p:blipFill>
        <p:spPr bwMode="auto">
          <a:xfrm>
            <a:off x="827584" y="1770399"/>
            <a:ext cx="3392935" cy="4325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518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35C0BB16-06E1-4E65-AE24-D0D6AA8D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3024337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13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428" y="192419"/>
            <a:ext cx="8597957" cy="1780308"/>
          </a:xfrm>
        </p:spPr>
        <p:txBody>
          <a:bodyPr/>
          <a:lstStyle/>
          <a:p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チームの状態を客観的に把握して</a:t>
            </a:r>
            <a:br>
              <a:rPr kumimoji="1"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よりよいチームづくりに活かすために</a:t>
            </a:r>
            <a:br>
              <a:rPr kumimoji="1"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「組織サーベイ」</a:t>
            </a:r>
            <a:endParaRPr kumimoji="1" lang="ja-JP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442391" y="2132856"/>
            <a:ext cx="6051715" cy="11000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ＳＴＥＰ１ 全員入力 （毎月）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ＳＴＥＰ２ フィードバックミーティングの</a:t>
            </a:r>
            <a:r>
              <a:rPr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企画 （四半期）</a:t>
            </a:r>
            <a:endParaRPr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ＳＴＥＰ３ フィードバックミーティングの進行 （四半期）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2181DC7-4F37-42FE-AE5D-893269B2C2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1" y="3123862"/>
            <a:ext cx="8234065" cy="3724524"/>
          </a:xfrm>
          <a:prstGeom prst="rect">
            <a:avLst/>
          </a:prstGeom>
        </p:spPr>
      </p:pic>
      <p:pic>
        <p:nvPicPr>
          <p:cNvPr id="35" name="図 47">
            <a:extLst>
              <a:ext uri="{FF2B5EF4-FFF2-40B4-BE49-F238E27FC236}">
                <a16:creationId xmlns:a16="http://schemas.microsoft.com/office/drawing/2014/main" id="{9A68B24D-E5B7-43E0-9E64-E866CE72E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90007"/>
            <a:ext cx="1283211" cy="13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1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50871632-1056-4B7B-8A7B-D5E63EDE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3096345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14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988219"/>
          </a:xfrm>
        </p:spPr>
        <p:txBody>
          <a:bodyPr/>
          <a:lstStyle/>
          <a:p>
            <a:pPr algn="l"/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ＳＴＥＰ１　全員が入力する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539552" y="1330963"/>
            <a:ext cx="8352928" cy="52302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●全員が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●月１回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●ＰＣあるいはモバイルツールで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●最大６０問の質問に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●７段階で回答します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●データは集計・グラフ化されます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b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（例）今の自分の職務内容に</a:t>
            </a:r>
            <a:b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やりがいを感じていますか？・・・ エンゲージメント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（例）整理整頓により、効率よく</a:t>
            </a:r>
            <a:b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仕事にとりかかけれる環境  ・・・ 効率化</a:t>
            </a:r>
            <a:b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を整えていますか？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47">
            <a:extLst>
              <a:ext uri="{FF2B5EF4-FFF2-40B4-BE49-F238E27FC236}">
                <a16:creationId xmlns:a16="http://schemas.microsoft.com/office/drawing/2014/main" id="{F97D91DC-3DF7-44B1-ABB1-D036B7199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341774" cy="250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5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4B17A253-3982-4CF4-BCCC-9BCCA4AF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3096345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15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6524"/>
            <a:ext cx="8640960" cy="1708300"/>
          </a:xfrm>
        </p:spPr>
        <p:txBody>
          <a:bodyPr/>
          <a:lstStyle/>
          <a:p>
            <a:pPr algn="l"/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ＳＴＥＰ２　フィードバックミーティング</a:t>
            </a:r>
            <a:b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　　　　　　　　　　　を企画する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2915816" y="2032338"/>
            <a:ext cx="5976664" cy="31683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●ライン長は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●結果をモニタリングしつつ、つど対話</a:t>
            </a:r>
            <a:b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（１</a:t>
            </a:r>
            <a: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on</a:t>
            </a: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１） しながら</a:t>
            </a:r>
            <a:b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●「</a:t>
            </a:r>
            <a: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〈</a:t>
            </a: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仕事の変革</a:t>
            </a:r>
            <a: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〉</a:t>
            </a: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効率化２８のヒント」</a:t>
            </a:r>
            <a:b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などを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参考に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●フィードバックミーティング（四半期に</a:t>
            </a:r>
            <a:b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１回以上を推奨）を企画します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9CFADF9-3D50-4154-B378-D54ECD4AD248}"/>
              </a:ext>
            </a:extLst>
          </p:cNvPr>
          <p:cNvGrpSpPr/>
          <p:nvPr/>
        </p:nvGrpSpPr>
        <p:grpSpPr>
          <a:xfrm>
            <a:off x="654763" y="1744156"/>
            <a:ext cx="2030623" cy="2232248"/>
            <a:chOff x="683569" y="2708920"/>
            <a:chExt cx="2030623" cy="2232248"/>
          </a:xfrm>
        </p:grpSpPr>
        <p:pic>
          <p:nvPicPr>
            <p:cNvPr id="4" name="図 38">
              <a:extLst>
                <a:ext uri="{FF2B5EF4-FFF2-40B4-BE49-F238E27FC236}">
                  <a16:creationId xmlns:a16="http://schemas.microsoft.com/office/drawing/2014/main" id="{BA7B9EEE-6943-437E-8475-70F44711C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9" y="2708920"/>
              <a:ext cx="1397424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4055A06-B157-4DC8-9DE7-134892985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4073624"/>
              <a:ext cx="950504" cy="864096"/>
            </a:xfrm>
            <a:prstGeom prst="rect">
              <a:avLst/>
            </a:prstGeom>
          </p:spPr>
        </p:pic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5B2EC2-5103-440C-AA0F-BFADD882D011}"/>
              </a:ext>
            </a:extLst>
          </p:cNvPr>
          <p:cNvSpPr/>
          <p:nvPr/>
        </p:nvSpPr>
        <p:spPr>
          <a:xfrm>
            <a:off x="719239" y="4401107"/>
            <a:ext cx="1836538" cy="2232248"/>
          </a:xfrm>
          <a:prstGeom prst="rect">
            <a:avLst/>
          </a:prstGeom>
          <a:solidFill>
            <a:schemeClr val="bg1"/>
          </a:solidFill>
          <a:effectLst>
            <a:outerShdw blurRad="50800" dist="88900" dir="252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71EC68A-E8F7-4A83-8265-9FB1505B1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77" y="4477943"/>
            <a:ext cx="1631062" cy="2078575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0DDF2714-C564-47B0-89B6-08CD9D1ABEE5}"/>
              </a:ext>
            </a:extLst>
          </p:cNvPr>
          <p:cNvSpPr/>
          <p:nvPr/>
        </p:nvSpPr>
        <p:spPr>
          <a:xfrm>
            <a:off x="3203848" y="5373216"/>
            <a:ext cx="5400600" cy="576066"/>
          </a:xfrm>
          <a:prstGeom prst="wedgeRoundRectCallout">
            <a:avLst>
              <a:gd name="adj1" fmla="val -61102"/>
              <a:gd name="adj2" fmla="val -2209"/>
              <a:gd name="adj3" fmla="val 16667"/>
            </a:avLst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「フィードバック・ミーティングの概要」 （●ページ）を参照</a:t>
            </a:r>
          </a:p>
        </p:txBody>
      </p:sp>
    </p:spTree>
    <p:extLst>
      <p:ext uri="{BB962C8B-B14F-4D97-AF65-F5344CB8AC3E}">
        <p14:creationId xmlns:p14="http://schemas.microsoft.com/office/powerpoint/2010/main" val="354577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653FD95-CCED-4191-B1BF-2B494D7D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3096345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16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6524"/>
            <a:ext cx="8640960" cy="1708300"/>
          </a:xfrm>
        </p:spPr>
        <p:txBody>
          <a:bodyPr/>
          <a:lstStyle/>
          <a:p>
            <a:pPr algn="l"/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ＳＴＥＰ３　フィードバックミーティング</a:t>
            </a:r>
            <a:b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　　　　　　　　　　　を進行する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529499" y="1754680"/>
            <a:ext cx="4042501" cy="4536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ポイントは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●話しやすい場づくり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心理的安全性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（例） チェックイン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●終了条件の明示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●対話プロセスの</a:t>
            </a:r>
            <a:b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振り返り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35B98F1-F441-4AD7-87F1-5DDF8846E0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91" y="2060848"/>
            <a:ext cx="3159393" cy="176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B44E1A8-5882-4AE9-886D-7626C49DC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54" y="4337288"/>
            <a:ext cx="3319500" cy="19763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04F2F-10F0-4AD4-BDB8-0E6D13C96948}"/>
              </a:ext>
            </a:extLst>
          </p:cNvPr>
          <p:cNvSpPr txBox="1"/>
          <p:nvPr/>
        </p:nvSpPr>
        <p:spPr>
          <a:xfrm>
            <a:off x="5580112" y="3936918"/>
            <a:ext cx="2018052" cy="422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（標準的な流れ）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B73B49-E32C-46D0-B8C5-7880F30BC559}"/>
              </a:ext>
            </a:extLst>
          </p:cNvPr>
          <p:cNvSpPr txBox="1"/>
          <p:nvPr/>
        </p:nvSpPr>
        <p:spPr>
          <a:xfrm>
            <a:off x="4788024" y="6291184"/>
            <a:ext cx="3855994" cy="460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〈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仕事の変革</a:t>
            </a:r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〉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効率化２８のヒント」 より</a:t>
            </a:r>
          </a:p>
        </p:txBody>
      </p:sp>
    </p:spTree>
    <p:extLst>
      <p:ext uri="{BB962C8B-B14F-4D97-AF65-F5344CB8AC3E}">
        <p14:creationId xmlns:p14="http://schemas.microsoft.com/office/powerpoint/2010/main" val="943339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35C0BB16-06E1-4E65-AE24-D0D6AA8D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2304257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17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428" y="192419"/>
            <a:ext cx="8597957" cy="1780308"/>
          </a:xfrm>
        </p:spPr>
        <p:txBody>
          <a:bodyPr/>
          <a:lstStyle/>
          <a:p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チームの状態を客観的に把握して</a:t>
            </a:r>
            <a:br>
              <a:rPr kumimoji="1"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よりよいチームづくりに活かすために</a:t>
            </a:r>
            <a:br>
              <a:rPr kumimoji="1"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「組織サーベイ」</a:t>
            </a:r>
            <a:endParaRPr kumimoji="1" lang="ja-JP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442391" y="2132856"/>
            <a:ext cx="6051715" cy="11000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ＳＴＥＰ１ 全員入力 （毎月）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ＳＴＥＰ２ フィードバックミーティングの</a:t>
            </a:r>
            <a:r>
              <a:rPr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企画 （四半期）</a:t>
            </a:r>
            <a:endParaRPr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ＳＴＥＰ３ フィードバックミーティングの進行 （四半期）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2181DC7-4F37-42FE-AE5D-893269B2C2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1" y="3123862"/>
            <a:ext cx="8234065" cy="3724524"/>
          </a:xfrm>
          <a:prstGeom prst="rect">
            <a:avLst/>
          </a:prstGeom>
        </p:spPr>
      </p:pic>
      <p:pic>
        <p:nvPicPr>
          <p:cNvPr id="35" name="図 47">
            <a:extLst>
              <a:ext uri="{FF2B5EF4-FFF2-40B4-BE49-F238E27FC236}">
                <a16:creationId xmlns:a16="http://schemas.microsoft.com/office/drawing/2014/main" id="{9A68B24D-E5B7-43E0-9E64-E866CE72E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90007"/>
            <a:ext cx="1283211" cy="13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5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88219"/>
          </a:xfrm>
        </p:spPr>
        <p:txBody>
          <a:bodyPr/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お伝えしたい内容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457200" y="2132856"/>
            <a:ext cx="8404448" cy="3312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なぜ今 「組織サーベイ」なのか？</a:t>
            </a:r>
            <a:endParaRPr kumimoji="1" lang="en-US" altLang="ja-JP" sz="4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4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どのように、「組織サーベイ」　を</a:t>
            </a:r>
            <a:br>
              <a:rPr kumimoji="1" lang="en-US" altLang="ja-JP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活かしたらいいか？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D53A86-4FD0-473B-AF1C-9E93945F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2304257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2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3732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88219"/>
          </a:xfrm>
        </p:spPr>
        <p:txBody>
          <a:bodyPr/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お伝えしたい内容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457200" y="2132856"/>
            <a:ext cx="8404448" cy="3312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なぜ今 「組織サーベイ」なのか？</a:t>
            </a:r>
            <a:endParaRPr kumimoji="1" lang="en-US" altLang="ja-JP" sz="4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48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800" dirty="0">
                <a:solidFill>
                  <a:schemeClr val="bg1">
                    <a:lumMod val="8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どのように、「組織サーベイ」　を</a:t>
            </a:r>
            <a:br>
              <a:rPr kumimoji="1" lang="en-US" altLang="ja-JP" sz="4800" dirty="0">
                <a:solidFill>
                  <a:schemeClr val="bg1">
                    <a:lumMod val="8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4800" dirty="0">
                <a:solidFill>
                  <a:schemeClr val="bg1">
                    <a:lumMod val="8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活かしたらいいか？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0C81F1-F6E2-4C75-9348-945B6A43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2304257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3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1176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</a:rPr>
              <a:t>駐車場の番号は？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9" y="1916178"/>
            <a:ext cx="846772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2837" y="2709288"/>
            <a:ext cx="846772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1" y="1909737"/>
            <a:ext cx="8482335" cy="37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86D2210E-78EA-4B52-BA5E-C518CEFAB781}"/>
              </a:ext>
            </a:extLst>
          </p:cNvPr>
          <p:cNvSpPr txBox="1">
            <a:spLocks/>
          </p:cNvSpPr>
          <p:nvPr/>
        </p:nvSpPr>
        <p:spPr>
          <a:xfrm>
            <a:off x="-180529" y="-171400"/>
            <a:ext cx="2304257" cy="257709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9EC2FA-F862-42BC-B7A3-2C6A8F45C01E}" type="slidenum">
              <a:rPr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4</a:t>
            </a:fld>
            <a:endParaRPr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86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35C0BB16-06E1-4E65-AE24-D0D6AA8D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2304257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5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428" y="192419"/>
            <a:ext cx="8597957" cy="1780308"/>
          </a:xfrm>
        </p:spPr>
        <p:txBody>
          <a:bodyPr/>
          <a:lstStyle/>
          <a:p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チームの状態を客観的に把握して</a:t>
            </a:r>
            <a:br>
              <a:rPr kumimoji="1"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よりよいチームづくりに活かすために</a:t>
            </a:r>
            <a:br>
              <a:rPr kumimoji="1"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「組織サーベイ」</a:t>
            </a:r>
            <a:endParaRPr kumimoji="1" lang="ja-JP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D2D825-A0A6-4034-8B01-566E631258BB}"/>
              </a:ext>
            </a:extLst>
          </p:cNvPr>
          <p:cNvSpPr txBox="1"/>
          <p:nvPr/>
        </p:nvSpPr>
        <p:spPr>
          <a:xfrm>
            <a:off x="442391" y="2132856"/>
            <a:ext cx="6051715" cy="11000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ＳＴＥＰ１ 全員入力 （毎月）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ＳＴＥＰ２ フィードバックミーティングの</a:t>
            </a:r>
            <a:r>
              <a:rPr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企画 （四半期）</a:t>
            </a:r>
            <a:endParaRPr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ＳＴＥＰ３ フィードバックミーティングの進行 （四半期）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2181DC7-4F37-42FE-AE5D-893269B2C2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1" y="3123862"/>
            <a:ext cx="8234065" cy="3724524"/>
          </a:xfrm>
          <a:prstGeom prst="rect">
            <a:avLst/>
          </a:prstGeom>
        </p:spPr>
      </p:pic>
      <p:pic>
        <p:nvPicPr>
          <p:cNvPr id="35" name="図 47">
            <a:extLst>
              <a:ext uri="{FF2B5EF4-FFF2-40B4-BE49-F238E27FC236}">
                <a16:creationId xmlns:a16="http://schemas.microsoft.com/office/drawing/2014/main" id="{9A68B24D-E5B7-43E0-9E64-E866CE72E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90007"/>
            <a:ext cx="1283211" cy="13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8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988219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もし、あなたのチームが・・・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782FA7F-7883-4E47-9309-910444685F8E}"/>
              </a:ext>
            </a:extLst>
          </p:cNvPr>
          <p:cNvGrpSpPr/>
          <p:nvPr/>
        </p:nvGrpSpPr>
        <p:grpSpPr>
          <a:xfrm>
            <a:off x="35496" y="1556338"/>
            <a:ext cx="4163537" cy="4457047"/>
            <a:chOff x="35496" y="1556338"/>
            <a:chExt cx="4163537" cy="4457047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F7D2E91-B7D7-45B1-8C5B-B79B5BBBF8A5}"/>
                </a:ext>
              </a:extLst>
            </p:cNvPr>
            <p:cNvSpPr txBox="1"/>
            <p:nvPr/>
          </p:nvSpPr>
          <p:spPr>
            <a:xfrm>
              <a:off x="899592" y="1556338"/>
              <a:ext cx="28083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上意下達</a:t>
              </a: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で</a:t>
              </a:r>
              <a:endPara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意見が出ない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84D69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82C06CF-5235-4CC8-92F5-305BE1545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96" y="2889391"/>
              <a:ext cx="4163537" cy="3123994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6535A43-1DA5-48BE-B444-936B1C2DE7EA}"/>
              </a:ext>
            </a:extLst>
          </p:cNvPr>
          <p:cNvGrpSpPr/>
          <p:nvPr/>
        </p:nvGrpSpPr>
        <p:grpSpPr>
          <a:xfrm>
            <a:off x="5580112" y="1556338"/>
            <a:ext cx="3240360" cy="4499891"/>
            <a:chOff x="5580112" y="1556338"/>
            <a:chExt cx="3240360" cy="4499891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6287C85-28B6-4267-8B15-58D8B9CBFC88}"/>
                </a:ext>
              </a:extLst>
            </p:cNvPr>
            <p:cNvSpPr txBox="1"/>
            <p:nvPr/>
          </p:nvSpPr>
          <p:spPr>
            <a:xfrm>
              <a:off x="5724128" y="1556338"/>
              <a:ext cx="28083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仲良しクラブ</a:t>
              </a: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で</a:t>
              </a:r>
              <a:endPara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無責任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84D69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7073A18-9325-47A8-887D-654C31363238}"/>
                </a:ext>
              </a:extLst>
            </p:cNvPr>
            <p:cNvGrpSpPr/>
            <p:nvPr/>
          </p:nvGrpSpPr>
          <p:grpSpPr>
            <a:xfrm>
              <a:off x="5580112" y="3039796"/>
              <a:ext cx="3240360" cy="3016433"/>
              <a:chOff x="5436096" y="3039796"/>
              <a:chExt cx="3240360" cy="3016433"/>
            </a:xfrm>
          </p:grpSpPr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78974A6F-2795-4CBB-88CD-550631ACB6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3039796"/>
                <a:ext cx="3240360" cy="3016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A46DADCF-EEC3-433A-B913-0F302C113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2240" y="3573015"/>
                <a:ext cx="385941" cy="177049"/>
              </a:xfrm>
              <a:prstGeom prst="rect">
                <a:avLst/>
              </a:prstGeom>
            </p:spPr>
          </p:pic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204DF83-D921-4B74-8738-02061B820C52}"/>
              </a:ext>
            </a:extLst>
          </p:cNvPr>
          <p:cNvGrpSpPr/>
          <p:nvPr/>
        </p:nvGrpSpPr>
        <p:grpSpPr>
          <a:xfrm>
            <a:off x="2771800" y="2708920"/>
            <a:ext cx="3543199" cy="3546663"/>
            <a:chOff x="2771800" y="2708920"/>
            <a:chExt cx="3543199" cy="3546663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DDBD6B5-E72C-4633-A879-674C52AF3141}"/>
                </a:ext>
              </a:extLst>
            </p:cNvPr>
            <p:cNvSpPr txBox="1"/>
            <p:nvPr/>
          </p:nvSpPr>
          <p:spPr>
            <a:xfrm>
              <a:off x="3687573" y="4255624"/>
              <a:ext cx="16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rgbClr val="C0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悪循環</a:t>
              </a: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FB1B7F5-A87D-4FDE-86BF-2D4ACE5A7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71800" y="2708920"/>
              <a:ext cx="3543199" cy="3546663"/>
            </a:xfrm>
            <a:prstGeom prst="rect">
              <a:avLst/>
            </a:prstGeom>
          </p:spPr>
        </p:pic>
      </p:grp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94526002-93FA-47CF-B394-9F0071E1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2304257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6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858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7247C3-F5F7-4530-95E1-2E007396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（良い事例）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523A3B-E68C-4608-87E8-C753E6B8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/>
              <a:t>上司部下が、よいコミュニケーションをとって、チーム力があがっている例・・・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F4F358-DC49-4C37-9CA4-A08410D5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09AC5DE4-B3E0-4FA4-95DE-68D1C5177060}"/>
              </a:ext>
            </a:extLst>
          </p:cNvPr>
          <p:cNvSpPr txBox="1">
            <a:spLocks/>
          </p:cNvSpPr>
          <p:nvPr/>
        </p:nvSpPr>
        <p:spPr>
          <a:xfrm>
            <a:off x="-180529" y="-171400"/>
            <a:ext cx="2304257" cy="25770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9EC2FA-F862-42BC-B7A3-2C6A8F45C01E}" type="slidenum">
              <a:rPr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7</a:t>
            </a:fld>
            <a:endParaRPr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517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7247C3-F5F7-4530-95E1-2E007396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（良い事例）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523A3B-E68C-4608-87E8-C753E6B8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上司部下が、よいコミュニケーションをとって、チーム力があがっている例・・・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F4F358-DC49-4C37-9CA4-A08410D5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09AC5DE4-B3E0-4FA4-95DE-68D1C5177060}"/>
              </a:ext>
            </a:extLst>
          </p:cNvPr>
          <p:cNvSpPr txBox="1">
            <a:spLocks/>
          </p:cNvSpPr>
          <p:nvPr/>
        </p:nvSpPr>
        <p:spPr>
          <a:xfrm>
            <a:off x="-180529" y="-171400"/>
            <a:ext cx="2304257" cy="25770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9EC2FA-F862-42BC-B7A3-2C6A8F45C01E}" type="slidenum">
              <a:rPr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8</a:t>
            </a:fld>
            <a:endParaRPr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380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3F7389BC-CA79-476D-AF08-E75810F3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80529" y="-171400"/>
            <a:ext cx="3312369" cy="2577093"/>
          </a:xfrm>
        </p:spPr>
        <p:txBody>
          <a:bodyPr/>
          <a:lstStyle/>
          <a:p>
            <a:pPr algn="ctr"/>
            <a:fld id="{BF9EC2FA-F862-42BC-B7A3-2C6A8F45C01E}" type="slidenum">
              <a:rPr kumimoji="1" lang="ja-JP" altLang="en-US" sz="2000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pPr algn="ctr"/>
              <a:t>9</a:t>
            </a:fld>
            <a:endParaRPr kumimoji="1" lang="ja-JP" altLang="en-US" sz="20000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988219"/>
          </a:xfrm>
        </p:spPr>
        <p:txBody>
          <a:bodyPr/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ポイント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は・・・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03EC56C-E223-4CBD-BAA9-832F49742C03}"/>
              </a:ext>
            </a:extLst>
          </p:cNvPr>
          <p:cNvGrpSpPr/>
          <p:nvPr/>
        </p:nvGrpSpPr>
        <p:grpSpPr>
          <a:xfrm>
            <a:off x="4860032" y="1291919"/>
            <a:ext cx="3600400" cy="3558664"/>
            <a:chOff x="5012973" y="2378446"/>
            <a:chExt cx="3600400" cy="3558664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272DE95-24BC-4E51-8BFE-57E7AD152C2D}"/>
                </a:ext>
              </a:extLst>
            </p:cNvPr>
            <p:cNvSpPr txBox="1"/>
            <p:nvPr/>
          </p:nvSpPr>
          <p:spPr>
            <a:xfrm>
              <a:off x="5301005" y="5300788"/>
              <a:ext cx="3240360" cy="6363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ＰＤＣＡを早く回す</a:t>
              </a:r>
              <a:endParaRPr lang="en-US" altLang="ja-JP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75CB175-061A-4753-A841-07AC02F2343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2973" y="2378446"/>
              <a:ext cx="3600400" cy="2929169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B431429-D702-4FEA-A88C-BD8CC46C9F06}"/>
              </a:ext>
            </a:extLst>
          </p:cNvPr>
          <p:cNvGrpSpPr/>
          <p:nvPr/>
        </p:nvGrpSpPr>
        <p:grpSpPr>
          <a:xfrm>
            <a:off x="251520" y="1482885"/>
            <a:ext cx="4320480" cy="4894075"/>
            <a:chOff x="259892" y="1248072"/>
            <a:chExt cx="4320480" cy="4894075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4D2D825-A0A6-4034-8B01-566E631258BB}"/>
                </a:ext>
              </a:extLst>
            </p:cNvPr>
            <p:cNvSpPr txBox="1"/>
            <p:nvPr/>
          </p:nvSpPr>
          <p:spPr>
            <a:xfrm>
              <a:off x="259892" y="1248072"/>
              <a:ext cx="4320480" cy="17050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  エンゲージメント （心）</a:t>
              </a:r>
              <a:b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</a:b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　　＋ 効率化 （頭） 　</a:t>
              </a:r>
              <a:b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</a:b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　について対話を交わし</a:t>
              </a:r>
              <a:r>
                <a:rPr lang="ja-JP" alt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endParaRPr lang="en-US" altLang="ja-JP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12A8ADE-9239-490A-BCAD-6E1042363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3768" y="2937520"/>
              <a:ext cx="1971303" cy="1645142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72DFE99-614B-403E-BE81-47E47FB24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48" y="4462266"/>
              <a:ext cx="2808312" cy="1679881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7A6F04-A1E1-4826-95E3-403C2FC5DA88}"/>
              </a:ext>
            </a:extLst>
          </p:cNvPr>
          <p:cNvSpPr txBox="1"/>
          <p:nvPr/>
        </p:nvSpPr>
        <p:spPr>
          <a:xfrm>
            <a:off x="4932040" y="506504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そのための</a:t>
            </a:r>
            <a:br>
              <a:rPr lang="en-US" altLang="ja-JP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ツールが、</a:t>
            </a:r>
            <a:endParaRPr lang="en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組織サーベイ</a:t>
            </a:r>
          </a:p>
        </p:txBody>
      </p:sp>
      <p:pic>
        <p:nvPicPr>
          <p:cNvPr id="11" name="図 47">
            <a:extLst>
              <a:ext uri="{FF2B5EF4-FFF2-40B4-BE49-F238E27FC236}">
                <a16:creationId xmlns:a16="http://schemas.microsoft.com/office/drawing/2014/main" id="{8A3C50B0-6F2F-4C4F-810B-019EE6FE7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63015"/>
            <a:ext cx="1283211" cy="13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9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kumimoji="1" sz="2800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721</Words>
  <Application>Microsoft Office PowerPoint</Application>
  <PresentationFormat>画面に合わせる (4:3)</PresentationFormat>
  <Paragraphs>103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HGP創英角ｺﾞｼｯｸUB</vt:lpstr>
      <vt:lpstr>ＭＳ Ｐゴシック</vt:lpstr>
      <vt:lpstr>Arial</vt:lpstr>
      <vt:lpstr>Calibri</vt:lpstr>
      <vt:lpstr>Office ​​テーマ</vt:lpstr>
      <vt:lpstr>6_Office ​​テーマ</vt:lpstr>
      <vt:lpstr>組織サーベイ を活用しよう</vt:lpstr>
      <vt:lpstr>お伝えしたい内容</vt:lpstr>
      <vt:lpstr>お伝えしたい内容</vt:lpstr>
      <vt:lpstr>駐車場の番号は？</vt:lpstr>
      <vt:lpstr>チームの状態を客観的に把握して よりよいチームづくりに活かすために 「組織サーベイ」</vt:lpstr>
      <vt:lpstr>もし、あなたのチームが・・・</vt:lpstr>
      <vt:lpstr>（良い事例）</vt:lpstr>
      <vt:lpstr>（良い事例）</vt:lpstr>
      <vt:lpstr>ポイントは・・・</vt:lpstr>
      <vt:lpstr>チームの状態を客観的に把握して よりよいチームづくりに活かすために 「組織サーベイ」</vt:lpstr>
      <vt:lpstr>お伝えしたい内容</vt:lpstr>
      <vt:lpstr>「伝え方の教科書」 より</vt:lpstr>
      <vt:lpstr>チームの状態を客観的に把握して よりよいチームづくりに活かすために 「組織サーベイ」</vt:lpstr>
      <vt:lpstr>ＳＴＥＰ１　全員が入力する</vt:lpstr>
      <vt:lpstr>ＳＴＥＰ２　フィードバックミーティング 　　　　　　　　　　　　　　　を企画する</vt:lpstr>
      <vt:lpstr>ＳＴＥＰ３　フィードバックミーティング 　　　　　　　　　　　　　　　を進行する</vt:lpstr>
      <vt:lpstr>チームの状態を客観的に把握して よりよいチームづくりに活かすために 「組織サーベイ」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LIVEMASTER</dc:creator>
  <cp:lastModifiedBy>寺沢 俊哉</cp:lastModifiedBy>
  <cp:revision>47</cp:revision>
  <cp:lastPrinted>2020-05-27T07:45:43Z</cp:lastPrinted>
  <dcterms:created xsi:type="dcterms:W3CDTF">2019-02-20T12:49:15Z</dcterms:created>
  <dcterms:modified xsi:type="dcterms:W3CDTF">2020-05-27T08:51:07Z</dcterms:modified>
</cp:coreProperties>
</file>