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3"/>
  </p:notesMasterIdLst>
  <p:handoutMasterIdLst>
    <p:handoutMasterId r:id="rId44"/>
  </p:handoutMasterIdLst>
  <p:sldIdLst>
    <p:sldId id="413" r:id="rId2"/>
    <p:sldId id="472" r:id="rId3"/>
    <p:sldId id="458" r:id="rId4"/>
    <p:sldId id="419" r:id="rId5"/>
    <p:sldId id="410" r:id="rId6"/>
    <p:sldId id="420" r:id="rId7"/>
    <p:sldId id="459" r:id="rId8"/>
    <p:sldId id="457" r:id="rId9"/>
    <p:sldId id="468" r:id="rId10"/>
    <p:sldId id="469" r:id="rId11"/>
    <p:sldId id="473" r:id="rId12"/>
    <p:sldId id="426" r:id="rId13"/>
    <p:sldId id="427" r:id="rId14"/>
    <p:sldId id="467" r:id="rId15"/>
    <p:sldId id="429" r:id="rId16"/>
    <p:sldId id="430" r:id="rId17"/>
    <p:sldId id="460" r:id="rId18"/>
    <p:sldId id="432" r:id="rId19"/>
    <p:sldId id="463" r:id="rId20"/>
    <p:sldId id="436" r:id="rId21"/>
    <p:sldId id="435" r:id="rId22"/>
    <p:sldId id="438" r:id="rId23"/>
    <p:sldId id="437" r:id="rId24"/>
    <p:sldId id="439" r:id="rId25"/>
    <p:sldId id="461" r:id="rId26"/>
    <p:sldId id="441" r:id="rId27"/>
    <p:sldId id="442" r:id="rId28"/>
    <p:sldId id="443" r:id="rId29"/>
    <p:sldId id="444" r:id="rId30"/>
    <p:sldId id="445" r:id="rId31"/>
    <p:sldId id="446" r:id="rId32"/>
    <p:sldId id="470" r:id="rId33"/>
    <p:sldId id="464" r:id="rId34"/>
    <p:sldId id="449" r:id="rId35"/>
    <p:sldId id="466" r:id="rId36"/>
    <p:sldId id="452" r:id="rId37"/>
    <p:sldId id="450" r:id="rId38"/>
    <p:sldId id="465" r:id="rId39"/>
    <p:sldId id="454" r:id="rId40"/>
    <p:sldId id="455" r:id="rId41"/>
    <p:sldId id="398" r:id="rId42"/>
  </p:sldIdLst>
  <p:sldSz cx="9144000" cy="6858000" type="screen4x3"/>
  <p:notesSz cx="68072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604F"/>
    <a:srgbClr val="CCFFCC"/>
    <a:srgbClr val="CCFFFF"/>
    <a:srgbClr val="98CA3E"/>
    <a:srgbClr val="0ED8B2"/>
    <a:srgbClr val="FFFFCC"/>
    <a:srgbClr val="0BB191"/>
    <a:srgbClr val="FF66FF"/>
    <a:srgbClr val="FF99FF"/>
    <a:srgbClr val="FFE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140"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0" d="100"/>
          <a:sy n="60" d="100"/>
        </p:scale>
        <p:origin x="1572" y="60"/>
      </p:cViewPr>
      <p:guideLst>
        <p:guide orient="horz" pos="3133"/>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3"/>
            <a:ext cx="2949785" cy="497285"/>
          </a:xfrm>
          <a:prstGeom prst="rect">
            <a:avLst/>
          </a:prstGeom>
        </p:spPr>
        <p:txBody>
          <a:bodyPr vert="horz" lIns="91338" tIns="45670" rIns="91338" bIns="4567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5" y="9446681"/>
            <a:ext cx="2949785" cy="497285"/>
          </a:xfrm>
          <a:prstGeom prst="rect">
            <a:avLst/>
          </a:prstGeom>
        </p:spPr>
        <p:txBody>
          <a:bodyPr vert="horz" lIns="91338" tIns="45670" rIns="91338" bIns="4567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117705" y="9446681"/>
            <a:ext cx="2949785" cy="497285"/>
          </a:xfrm>
          <a:prstGeom prst="rect">
            <a:avLst/>
          </a:prstGeom>
        </p:spPr>
        <p:txBody>
          <a:bodyPr vert="horz" lIns="91338" tIns="45670" rIns="91338" bIns="45670" rtlCol="0" anchor="b"/>
          <a:lstStyle>
            <a:lvl1pPr algn="r">
              <a:defRPr sz="1200"/>
            </a:lvl1pPr>
          </a:lstStyle>
          <a:p>
            <a:pPr algn="l"/>
            <a:fld id="{86AB240A-EBE6-4980-9CEC-F3A1CAAFD0BF}" type="slidenum">
              <a:rPr lang="ja-JP" altLang="en-US" sz="2000">
                <a:latin typeface="メイリオ" panose="020B0604030504040204" pitchFamily="50" charset="-128"/>
                <a:ea typeface="メイリオ" panose="020B0604030504040204" pitchFamily="50" charset="-128"/>
              </a:rPr>
              <a:pPr algn="l"/>
              <a:t>‹#›</a:t>
            </a:fld>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7763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3"/>
            <a:ext cx="2949785" cy="497285"/>
          </a:xfrm>
          <a:prstGeom prst="rect">
            <a:avLst/>
          </a:prstGeom>
        </p:spPr>
        <p:txBody>
          <a:bodyPr vert="horz" lIns="91338" tIns="45670" rIns="91338" bIns="4567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3"/>
            <a:ext cx="2949785" cy="497285"/>
          </a:xfrm>
          <a:prstGeom prst="rect">
            <a:avLst/>
          </a:prstGeom>
        </p:spPr>
        <p:txBody>
          <a:bodyPr vert="horz" lIns="91338" tIns="45670" rIns="91338" bIns="45670" rtlCol="0"/>
          <a:lstStyle>
            <a:lvl1pPr algn="r">
              <a:defRPr sz="1200"/>
            </a:lvl1pPr>
          </a:lstStyle>
          <a:p>
            <a:fld id="{BA43BAD1-D263-46C5-BD9A-DF9A9EE3DA1C}" type="datetimeFigureOut">
              <a:rPr kumimoji="1" lang="ja-JP" altLang="en-US" smtClean="0"/>
              <a:t>2020/12/11</a:t>
            </a:fld>
            <a:endParaRPr kumimoji="1" lang="ja-JP" altLang="en-US"/>
          </a:p>
        </p:txBody>
      </p:sp>
      <p:sp>
        <p:nvSpPr>
          <p:cNvPr id="4" name="スライド イメージ プレースホルダー 3"/>
          <p:cNvSpPr>
            <a:spLocks noGrp="1" noRot="1" noChangeAspect="1"/>
          </p:cNvSpPr>
          <p:nvPr>
            <p:ph type="sldImg" idx="2"/>
          </p:nvPr>
        </p:nvSpPr>
        <p:spPr>
          <a:xfrm>
            <a:off x="917575" y="746125"/>
            <a:ext cx="4972050" cy="3730625"/>
          </a:xfrm>
          <a:prstGeom prst="rect">
            <a:avLst/>
          </a:prstGeom>
          <a:noFill/>
          <a:ln w="12700">
            <a:solidFill>
              <a:prstClr val="black"/>
            </a:solidFill>
          </a:ln>
        </p:spPr>
        <p:txBody>
          <a:bodyPr vert="horz" lIns="91338" tIns="45670" rIns="91338" bIns="45670" rtlCol="0" anchor="ctr"/>
          <a:lstStyle/>
          <a:p>
            <a:endParaRPr lang="ja-JP" altLang="en-US"/>
          </a:p>
        </p:txBody>
      </p:sp>
      <p:sp>
        <p:nvSpPr>
          <p:cNvPr id="5" name="ノート プレースホルダー 4"/>
          <p:cNvSpPr>
            <a:spLocks noGrp="1"/>
          </p:cNvSpPr>
          <p:nvPr>
            <p:ph type="body" sz="quarter" idx="3"/>
          </p:nvPr>
        </p:nvSpPr>
        <p:spPr>
          <a:xfrm>
            <a:off x="680722" y="4724205"/>
            <a:ext cx="5445760" cy="4475559"/>
          </a:xfrm>
          <a:prstGeom prst="rect">
            <a:avLst/>
          </a:prstGeom>
        </p:spPr>
        <p:txBody>
          <a:bodyPr vert="horz" lIns="91338" tIns="45670" rIns="91338" bIns="4567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6681"/>
            <a:ext cx="2949785" cy="497285"/>
          </a:xfrm>
          <a:prstGeom prst="rect">
            <a:avLst/>
          </a:prstGeom>
        </p:spPr>
        <p:txBody>
          <a:bodyPr vert="horz" lIns="91338" tIns="45670" rIns="91338" bIns="4567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6681"/>
            <a:ext cx="2949785" cy="497285"/>
          </a:xfrm>
          <a:prstGeom prst="rect">
            <a:avLst/>
          </a:prstGeom>
        </p:spPr>
        <p:txBody>
          <a:bodyPr vert="horz" lIns="91338" tIns="45670" rIns="91338" bIns="45670" rtlCol="0" anchor="b"/>
          <a:lstStyle>
            <a:lvl1pPr algn="r">
              <a:defRPr sz="1200"/>
            </a:lvl1pPr>
          </a:lstStyle>
          <a:p>
            <a:fld id="{D9ACF577-8E5D-48AE-AAC0-D2CE266CE9A6}" type="slidenum">
              <a:rPr kumimoji="1" lang="ja-JP" altLang="en-US" smtClean="0"/>
              <a:t>‹#›</a:t>
            </a:fld>
            <a:endParaRPr kumimoji="1" lang="ja-JP" altLang="en-US"/>
          </a:p>
        </p:txBody>
      </p:sp>
    </p:spTree>
    <p:extLst>
      <p:ext uri="{BB962C8B-B14F-4D97-AF65-F5344CB8AC3E}">
        <p14:creationId xmlns:p14="http://schemas.microsoft.com/office/powerpoint/2010/main" val="28529548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ACF577-8E5D-48AE-AAC0-D2CE266CE9A6}" type="slidenum">
              <a:rPr kumimoji="1" lang="ja-JP" altLang="en-US" smtClean="0"/>
              <a:t>1</a:t>
            </a:fld>
            <a:endParaRPr kumimoji="1" lang="ja-JP" altLang="en-US"/>
          </a:p>
        </p:txBody>
      </p:sp>
    </p:spTree>
    <p:extLst>
      <p:ext uri="{BB962C8B-B14F-4D97-AF65-F5344CB8AC3E}">
        <p14:creationId xmlns:p14="http://schemas.microsoft.com/office/powerpoint/2010/main" val="2426703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（修正点）</a:t>
            </a:r>
            <a:br>
              <a:rPr kumimoji="1" lang="en-US" altLang="ja-JP" dirty="0"/>
            </a:br>
            <a:r>
              <a:rPr kumimoji="1" lang="ja-JP" altLang="en-US" dirty="0"/>
              <a:t>ステップ１のポイントの記述を変更</a:t>
            </a:r>
            <a:endParaRPr kumimoji="1" lang="en-US" altLang="ja-JP" dirty="0"/>
          </a:p>
          <a:p>
            <a:r>
              <a:rPr kumimoji="1" lang="ja-JP" altLang="en-US" dirty="0"/>
              <a:t>ステップ３を挿入</a:t>
            </a:r>
            <a:br>
              <a:rPr kumimoji="1" lang="en-US" altLang="ja-JP" dirty="0"/>
            </a:br>
            <a:r>
              <a:rPr kumimoji="1" lang="ja-JP" altLang="en-US" dirty="0"/>
              <a:t>ステップ４のステップとポイントの記述を変更</a:t>
            </a:r>
          </a:p>
        </p:txBody>
      </p:sp>
      <p:sp>
        <p:nvSpPr>
          <p:cNvPr id="4" name="スライド番号プレースホルダー 3"/>
          <p:cNvSpPr>
            <a:spLocks noGrp="1"/>
          </p:cNvSpPr>
          <p:nvPr>
            <p:ph type="sldNum" sz="quarter" idx="5"/>
          </p:nvPr>
        </p:nvSpPr>
        <p:spPr/>
        <p:txBody>
          <a:bodyPr/>
          <a:lstStyle/>
          <a:p>
            <a:fld id="{D9ACF577-8E5D-48AE-AAC0-D2CE266CE9A6}" type="slidenum">
              <a:rPr kumimoji="1" lang="ja-JP" altLang="en-US" smtClean="0"/>
              <a:t>9</a:t>
            </a:fld>
            <a:endParaRPr kumimoji="1" lang="ja-JP" altLang="en-US"/>
          </a:p>
        </p:txBody>
      </p:sp>
    </p:spTree>
    <p:extLst>
      <p:ext uri="{BB962C8B-B14F-4D97-AF65-F5344CB8AC3E}">
        <p14:creationId xmlns:p14="http://schemas.microsoft.com/office/powerpoint/2010/main" val="3176956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（修正点）</a:t>
            </a:r>
            <a:br>
              <a:rPr kumimoji="1" lang="en-US" altLang="ja-JP" dirty="0"/>
            </a:br>
            <a:r>
              <a:rPr kumimoji="1" lang="ja-JP" altLang="en-US" dirty="0"/>
              <a:t>脚注を追加しました。</a:t>
            </a:r>
          </a:p>
        </p:txBody>
      </p:sp>
      <p:sp>
        <p:nvSpPr>
          <p:cNvPr id="4" name="スライド番号プレースホルダー 3"/>
          <p:cNvSpPr>
            <a:spLocks noGrp="1"/>
          </p:cNvSpPr>
          <p:nvPr>
            <p:ph type="sldNum" sz="quarter" idx="5"/>
          </p:nvPr>
        </p:nvSpPr>
        <p:spPr/>
        <p:txBody>
          <a:bodyPr/>
          <a:lstStyle/>
          <a:p>
            <a:fld id="{D9ACF577-8E5D-48AE-AAC0-D2CE266CE9A6}" type="slidenum">
              <a:rPr kumimoji="1" lang="ja-JP" altLang="en-US" smtClean="0"/>
              <a:t>10</a:t>
            </a:fld>
            <a:endParaRPr kumimoji="1" lang="ja-JP" altLang="en-US"/>
          </a:p>
        </p:txBody>
      </p:sp>
    </p:spTree>
    <p:extLst>
      <p:ext uri="{BB962C8B-B14F-4D97-AF65-F5344CB8AC3E}">
        <p14:creationId xmlns:p14="http://schemas.microsoft.com/office/powerpoint/2010/main" val="1126652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ACF577-8E5D-48AE-AAC0-D2CE266CE9A6}" type="slidenum">
              <a:rPr kumimoji="1" lang="ja-JP" altLang="en-US" smtClean="0"/>
              <a:t>23</a:t>
            </a:fld>
            <a:endParaRPr kumimoji="1" lang="ja-JP" altLang="en-US"/>
          </a:p>
        </p:txBody>
      </p:sp>
    </p:spTree>
    <p:extLst>
      <p:ext uri="{BB962C8B-B14F-4D97-AF65-F5344CB8AC3E}">
        <p14:creationId xmlns:p14="http://schemas.microsoft.com/office/powerpoint/2010/main" val="2903406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（修正点）</a:t>
            </a:r>
            <a:br>
              <a:rPr kumimoji="1" lang="en-US" altLang="ja-JP" dirty="0"/>
            </a:br>
            <a:r>
              <a:rPr kumimoji="1" lang="ja-JP" altLang="en-US" dirty="0"/>
              <a:t>脚注を追加しました。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D9ACF577-8E5D-48AE-AAC0-D2CE266CE9A6}" type="slidenum">
              <a:rPr kumimoji="1" lang="ja-JP" altLang="en-US" smtClean="0"/>
              <a:t>32</a:t>
            </a:fld>
            <a:endParaRPr kumimoji="1" lang="ja-JP" altLang="en-US"/>
          </a:p>
        </p:txBody>
      </p:sp>
    </p:spTree>
    <p:extLst>
      <p:ext uri="{BB962C8B-B14F-4D97-AF65-F5344CB8AC3E}">
        <p14:creationId xmlns:p14="http://schemas.microsoft.com/office/powerpoint/2010/main" val="3856142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343526D-9F47-42E6-8AA8-B81651FBC942}"/>
              </a:ext>
            </a:extLst>
          </p:cNvPr>
          <p:cNvSpPr>
            <a:spLocks noGrp="1"/>
          </p:cNvSpPr>
          <p:nvPr>
            <p:ph type="sldNum" sz="quarter" idx="10"/>
          </p:nvPr>
        </p:nvSpPr>
        <p:spPr/>
        <p:txBody>
          <a:bodyPr/>
          <a:lstStyle>
            <a:lvl1pPr>
              <a:defRPr sz="1477" smtClean="0">
                <a:latin typeface="Times New Roman" panose="02020603050405020304" pitchFamily="18" charset="0"/>
              </a:defRPr>
            </a:lvl1pPr>
          </a:lstStyle>
          <a:p>
            <a:pPr>
              <a:defRPr/>
            </a:pPr>
            <a:fld id="{CA494131-1E7E-4717-990E-93D325914A63}" type="slidenum">
              <a:rPr lang="en-US" altLang="ja-JP"/>
              <a:pPr>
                <a:defRPr/>
              </a:pPr>
              <a:t>‹#›</a:t>
            </a:fld>
            <a:endParaRPr lang="en-US" altLang="ja-JP" dirty="0"/>
          </a:p>
        </p:txBody>
      </p:sp>
      <p:sp>
        <p:nvSpPr>
          <p:cNvPr id="5" name="タイトル 4">
            <a:extLst>
              <a:ext uri="{FF2B5EF4-FFF2-40B4-BE49-F238E27FC236}">
                <a16:creationId xmlns:a16="http://schemas.microsoft.com/office/drawing/2014/main" id="{C1AD5E24-BB37-4820-A78E-3400757E0FD0}"/>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03971766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9">
            <a:extLst>
              <a:ext uri="{FF2B5EF4-FFF2-40B4-BE49-F238E27FC236}">
                <a16:creationId xmlns:a16="http://schemas.microsoft.com/office/drawing/2014/main" id="{5C1B900E-66BB-48A5-8A0A-08492314B728}"/>
              </a:ext>
            </a:extLst>
          </p:cNvPr>
          <p:cNvSpPr>
            <a:spLocks noChangeArrowheads="1"/>
          </p:cNvSpPr>
          <p:nvPr/>
        </p:nvSpPr>
        <p:spPr bwMode="auto">
          <a:xfrm>
            <a:off x="0" y="1"/>
            <a:ext cx="9158654" cy="690563"/>
          </a:xfrm>
          <a:prstGeom prst="rect">
            <a:avLst/>
          </a:prstGeom>
          <a:solidFill>
            <a:srgbClr val="0BB191"/>
          </a:solidFill>
          <a:ln>
            <a:noFill/>
          </a:ln>
        </p:spPr>
        <p:txBody>
          <a:bodyPr wrap="none" anchor="ctr"/>
          <a:lstStyle>
            <a:lvl1pPr eaLnBrk="0" hangingPunct="0">
              <a:defRPr kumimoji="1" sz="1600" b="1">
                <a:solidFill>
                  <a:schemeClr val="tx1"/>
                </a:solidFill>
                <a:latin typeface="Times New Roman" pitchFamily="18" charset="0"/>
                <a:ea typeface="ＭＳ Ｐゴシック" pitchFamily="50" charset="-128"/>
              </a:defRPr>
            </a:lvl1pPr>
            <a:lvl2pPr marL="742950" indent="-285750" eaLnBrk="0" hangingPunct="0">
              <a:defRPr kumimoji="1" sz="1600" b="1">
                <a:solidFill>
                  <a:schemeClr val="tx1"/>
                </a:solidFill>
                <a:latin typeface="Times New Roman" pitchFamily="18" charset="0"/>
                <a:ea typeface="ＭＳ Ｐゴシック" pitchFamily="50" charset="-128"/>
              </a:defRPr>
            </a:lvl2pPr>
            <a:lvl3pPr marL="1143000" indent="-228600" eaLnBrk="0" hangingPunct="0">
              <a:defRPr kumimoji="1" sz="1600" b="1">
                <a:solidFill>
                  <a:schemeClr val="tx1"/>
                </a:solidFill>
                <a:latin typeface="Times New Roman" pitchFamily="18" charset="0"/>
                <a:ea typeface="ＭＳ Ｐゴシック" pitchFamily="50" charset="-128"/>
              </a:defRPr>
            </a:lvl3pPr>
            <a:lvl4pPr marL="1600200" indent="-228600" eaLnBrk="0" hangingPunct="0">
              <a:defRPr kumimoji="1" sz="1600" b="1">
                <a:solidFill>
                  <a:schemeClr val="tx1"/>
                </a:solidFill>
                <a:latin typeface="Times New Roman" pitchFamily="18" charset="0"/>
                <a:ea typeface="ＭＳ Ｐゴシック" pitchFamily="50" charset="-128"/>
              </a:defRPr>
            </a:lvl4pPr>
            <a:lvl5pPr marL="2057400" indent="-228600" eaLnBrk="0" hangingPunct="0">
              <a:defRPr kumimoji="1" sz="16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Times New Roman" pitchFamily="18" charset="0"/>
                <a:ea typeface="ＭＳ Ｐゴシック" pitchFamily="50" charset="-128"/>
              </a:defRPr>
            </a:lvl9pPr>
          </a:lstStyle>
          <a:p>
            <a:pPr eaLnBrk="1" hangingPunct="1">
              <a:defRPr/>
            </a:pPr>
            <a:endParaRPr lang="ja-JP" altLang="en-US" sz="1108" b="0" dirty="0">
              <a:solidFill>
                <a:srgbClr val="FFFFFF"/>
              </a:solidFill>
              <a:latin typeface="Tahoma" pitchFamily="34" charset="0"/>
            </a:endParaRPr>
          </a:p>
        </p:txBody>
      </p:sp>
      <p:sp>
        <p:nvSpPr>
          <p:cNvPr id="2051" name="Rectangle 18">
            <a:extLst>
              <a:ext uri="{FF2B5EF4-FFF2-40B4-BE49-F238E27FC236}">
                <a16:creationId xmlns:a16="http://schemas.microsoft.com/office/drawing/2014/main" id="{BC8B7612-23CF-4EB4-A583-8A6274B23595}"/>
              </a:ext>
            </a:extLst>
          </p:cNvPr>
          <p:cNvSpPr>
            <a:spLocks noChangeArrowheads="1"/>
          </p:cNvSpPr>
          <p:nvPr userDrawn="1"/>
        </p:nvSpPr>
        <p:spPr bwMode="auto">
          <a:xfrm>
            <a:off x="0" y="6597650"/>
            <a:ext cx="9144000" cy="260350"/>
          </a:xfrm>
          <a:prstGeom prst="rect">
            <a:avLst/>
          </a:prstGeom>
          <a:solidFill>
            <a:srgbClr val="0BB191"/>
          </a:solidFill>
          <a:ln>
            <a:noFill/>
          </a:ln>
        </p:spPr>
        <p:txBody>
          <a:bodyPr wrap="none" anchor="ctr"/>
          <a:lstStyle>
            <a:lvl1pPr eaLnBrk="0" hangingPunct="0">
              <a:defRPr kumimoji="1" sz="1600" b="1">
                <a:solidFill>
                  <a:schemeClr val="tx1"/>
                </a:solidFill>
                <a:latin typeface="Times New Roman" pitchFamily="18" charset="0"/>
                <a:ea typeface="ＭＳ Ｐゴシック" pitchFamily="50" charset="-128"/>
              </a:defRPr>
            </a:lvl1pPr>
            <a:lvl2pPr marL="742950" indent="-285750" eaLnBrk="0" hangingPunct="0">
              <a:defRPr kumimoji="1" sz="1600" b="1">
                <a:solidFill>
                  <a:schemeClr val="tx1"/>
                </a:solidFill>
                <a:latin typeface="Times New Roman" pitchFamily="18" charset="0"/>
                <a:ea typeface="ＭＳ Ｐゴシック" pitchFamily="50" charset="-128"/>
              </a:defRPr>
            </a:lvl2pPr>
            <a:lvl3pPr marL="1143000" indent="-228600" eaLnBrk="0" hangingPunct="0">
              <a:defRPr kumimoji="1" sz="1600" b="1">
                <a:solidFill>
                  <a:schemeClr val="tx1"/>
                </a:solidFill>
                <a:latin typeface="Times New Roman" pitchFamily="18" charset="0"/>
                <a:ea typeface="ＭＳ Ｐゴシック" pitchFamily="50" charset="-128"/>
              </a:defRPr>
            </a:lvl3pPr>
            <a:lvl4pPr marL="1600200" indent="-228600" eaLnBrk="0" hangingPunct="0">
              <a:defRPr kumimoji="1" sz="1600" b="1">
                <a:solidFill>
                  <a:schemeClr val="tx1"/>
                </a:solidFill>
                <a:latin typeface="Times New Roman" pitchFamily="18" charset="0"/>
                <a:ea typeface="ＭＳ Ｐゴシック" pitchFamily="50" charset="-128"/>
              </a:defRPr>
            </a:lvl4pPr>
            <a:lvl5pPr marL="2057400" indent="-228600" eaLnBrk="0" hangingPunct="0">
              <a:defRPr kumimoji="1" sz="16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Times New Roman" pitchFamily="18" charset="0"/>
                <a:ea typeface="ＭＳ Ｐゴシック" pitchFamily="50" charset="-128"/>
              </a:defRPr>
            </a:lvl9pPr>
          </a:lstStyle>
          <a:p>
            <a:pPr eaLnBrk="1" hangingPunct="1">
              <a:defRPr/>
            </a:pPr>
            <a:endParaRPr lang="ja-JP" altLang="en-US" sz="1108" b="0" dirty="0">
              <a:solidFill>
                <a:srgbClr val="000000"/>
              </a:solidFill>
              <a:latin typeface="Tahoma" pitchFamily="34" charset="0"/>
            </a:endParaRPr>
          </a:p>
        </p:txBody>
      </p:sp>
      <p:sp>
        <p:nvSpPr>
          <p:cNvPr id="1028" name="Line 2">
            <a:extLst>
              <a:ext uri="{FF2B5EF4-FFF2-40B4-BE49-F238E27FC236}">
                <a16:creationId xmlns:a16="http://schemas.microsoft.com/office/drawing/2014/main" id="{AEC97F54-E5D5-4A04-87E0-C373DE2709C9}"/>
              </a:ext>
            </a:extLst>
          </p:cNvPr>
          <p:cNvSpPr>
            <a:spLocks noChangeShapeType="1"/>
          </p:cNvSpPr>
          <p:nvPr/>
        </p:nvSpPr>
        <p:spPr bwMode="auto">
          <a:xfrm>
            <a:off x="0" y="-31750"/>
            <a:ext cx="9144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dirty="0">
              <a:latin typeface="メイリオ" panose="020B0604030504040204" pitchFamily="50" charset="-128"/>
              <a:ea typeface="メイリオ" panose="020B0604030504040204" pitchFamily="50" charset="-128"/>
            </a:endParaRPr>
          </a:p>
        </p:txBody>
      </p:sp>
      <p:sp>
        <p:nvSpPr>
          <p:cNvPr id="1030" name="Rectangle 8">
            <a:extLst>
              <a:ext uri="{FF2B5EF4-FFF2-40B4-BE49-F238E27FC236}">
                <a16:creationId xmlns:a16="http://schemas.microsoft.com/office/drawing/2014/main" id="{13E129AD-4AC1-48E6-9933-067A3E87AEFC}"/>
              </a:ext>
            </a:extLst>
          </p:cNvPr>
          <p:cNvSpPr>
            <a:spLocks noGrp="1" noChangeArrowheads="1"/>
          </p:cNvSpPr>
          <p:nvPr>
            <p:ph type="title"/>
          </p:nvPr>
        </p:nvSpPr>
        <p:spPr bwMode="auto">
          <a:xfrm>
            <a:off x="1763688" y="157163"/>
            <a:ext cx="7087235"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p>
            <a:pPr lvl="0"/>
            <a:r>
              <a:rPr lang="ja-JP" altLang="en-US" dirty="0"/>
              <a:t>マスタータイトルの書式設定</a:t>
            </a:r>
          </a:p>
        </p:txBody>
      </p:sp>
      <p:sp>
        <p:nvSpPr>
          <p:cNvPr id="4108" name="Rectangle 12">
            <a:extLst>
              <a:ext uri="{FF2B5EF4-FFF2-40B4-BE49-F238E27FC236}">
                <a16:creationId xmlns:a16="http://schemas.microsoft.com/office/drawing/2014/main" id="{4E3E3FAB-9111-4F92-AB0E-4F324C5CDAC4}"/>
              </a:ext>
            </a:extLst>
          </p:cNvPr>
          <p:cNvSpPr>
            <a:spLocks noGrp="1" noChangeArrowheads="1"/>
          </p:cNvSpPr>
          <p:nvPr>
            <p:ph type="sldNum" sz="quarter" idx="4"/>
          </p:nvPr>
        </p:nvSpPr>
        <p:spPr bwMode="auto">
          <a:xfrm>
            <a:off x="8890489" y="6596064"/>
            <a:ext cx="268165" cy="288925"/>
          </a:xfrm>
          <a:prstGeom prst="rect">
            <a:avLst/>
          </a:prstGeom>
          <a:noFill/>
          <a:ln>
            <a:noFill/>
          </a:ln>
          <a:effectLst/>
        </p:spPr>
        <p:txBody>
          <a:bodyPr vert="horz" wrap="none" lIns="68309" tIns="34155" rIns="68309" bIns="34155" numCol="1" anchor="ctr" anchorCtr="0" compatLnSpc="1">
            <a:prstTxWarp prst="textNoShape">
              <a:avLst/>
            </a:prstTxWarp>
          </a:bodyPr>
          <a:lstStyle>
            <a:lvl1pPr algn="ctr" defTabSz="630131" eaLnBrk="1" hangingPunct="1">
              <a:defRPr sz="1108" smtClean="0">
                <a:solidFill>
                  <a:srgbClr val="FFFFFF"/>
                </a:solidFill>
                <a:latin typeface="Tahoma" panose="020B0604030504040204" pitchFamily="34" charset="0"/>
                <a:ea typeface="メイリオ" panose="020B0604030504040204" pitchFamily="50" charset="-128"/>
              </a:defRPr>
            </a:lvl1pPr>
          </a:lstStyle>
          <a:p>
            <a:pPr>
              <a:defRPr/>
            </a:pPr>
            <a:fld id="{F0006C75-E70B-45C6-8165-5EB2976F4654}" type="slidenum">
              <a:rPr lang="en-US" altLang="ja-JP" smtClean="0"/>
              <a:pPr>
                <a:defRPr/>
              </a:pPr>
              <a:t>‹#›</a:t>
            </a:fld>
            <a:endParaRPr lang="en-US" altLang="ja-JP" dirty="0"/>
          </a:p>
        </p:txBody>
      </p:sp>
      <p:sp>
        <p:nvSpPr>
          <p:cNvPr id="2056" name="Rectangle 19">
            <a:extLst>
              <a:ext uri="{FF2B5EF4-FFF2-40B4-BE49-F238E27FC236}">
                <a16:creationId xmlns:a16="http://schemas.microsoft.com/office/drawing/2014/main" id="{433DB6C4-C109-4280-B245-0D3E277851A0}"/>
              </a:ext>
            </a:extLst>
          </p:cNvPr>
          <p:cNvSpPr>
            <a:spLocks noChangeArrowheads="1"/>
          </p:cNvSpPr>
          <p:nvPr userDrawn="1"/>
        </p:nvSpPr>
        <p:spPr bwMode="auto">
          <a:xfrm>
            <a:off x="2" y="1"/>
            <a:ext cx="1455956" cy="690563"/>
          </a:xfrm>
          <a:prstGeom prst="rect">
            <a:avLst/>
          </a:prstGeom>
          <a:solidFill>
            <a:srgbClr val="06604F"/>
          </a:solidFill>
          <a:ln>
            <a:noFill/>
          </a:ln>
        </p:spPr>
        <p:txBody>
          <a:bodyPr wrap="none" anchor="ctr"/>
          <a:lstStyle>
            <a:lvl1pPr eaLnBrk="0" hangingPunct="0">
              <a:defRPr kumimoji="1" sz="1600" b="1">
                <a:solidFill>
                  <a:schemeClr val="tx1"/>
                </a:solidFill>
                <a:latin typeface="Times New Roman" pitchFamily="18" charset="0"/>
                <a:ea typeface="ＭＳ Ｐゴシック" pitchFamily="50" charset="-128"/>
              </a:defRPr>
            </a:lvl1pPr>
            <a:lvl2pPr marL="742950" indent="-285750" eaLnBrk="0" hangingPunct="0">
              <a:defRPr kumimoji="1" sz="1600" b="1">
                <a:solidFill>
                  <a:schemeClr val="tx1"/>
                </a:solidFill>
                <a:latin typeface="Times New Roman" pitchFamily="18" charset="0"/>
                <a:ea typeface="ＭＳ Ｐゴシック" pitchFamily="50" charset="-128"/>
              </a:defRPr>
            </a:lvl2pPr>
            <a:lvl3pPr marL="1143000" indent="-228600" eaLnBrk="0" hangingPunct="0">
              <a:defRPr kumimoji="1" sz="1600" b="1">
                <a:solidFill>
                  <a:schemeClr val="tx1"/>
                </a:solidFill>
                <a:latin typeface="Times New Roman" pitchFamily="18" charset="0"/>
                <a:ea typeface="ＭＳ Ｐゴシック" pitchFamily="50" charset="-128"/>
              </a:defRPr>
            </a:lvl3pPr>
            <a:lvl4pPr marL="1600200" indent="-228600" eaLnBrk="0" hangingPunct="0">
              <a:defRPr kumimoji="1" sz="1600" b="1">
                <a:solidFill>
                  <a:schemeClr val="tx1"/>
                </a:solidFill>
                <a:latin typeface="Times New Roman" pitchFamily="18" charset="0"/>
                <a:ea typeface="ＭＳ Ｐゴシック" pitchFamily="50" charset="-128"/>
              </a:defRPr>
            </a:lvl4pPr>
            <a:lvl5pPr marL="2057400" indent="-228600" eaLnBrk="0" hangingPunct="0">
              <a:defRPr kumimoji="1" sz="16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Times New Roman" pitchFamily="18" charset="0"/>
                <a:ea typeface="ＭＳ Ｐゴシック" pitchFamily="50" charset="-128"/>
              </a:defRPr>
            </a:lvl9pPr>
          </a:lstStyle>
          <a:p>
            <a:pPr eaLnBrk="1" hangingPunct="1">
              <a:defRPr/>
            </a:pPr>
            <a:endParaRPr lang="ja-JP" altLang="en-US" sz="1108" b="0" dirty="0">
              <a:solidFill>
                <a:srgbClr val="FFFFFF"/>
              </a:solidFill>
              <a:latin typeface="Tahoma" pitchFamily="34" charset="0"/>
            </a:endParaRPr>
          </a:p>
        </p:txBody>
      </p:sp>
    </p:spTree>
    <p:extLst>
      <p:ext uri="{BB962C8B-B14F-4D97-AF65-F5344CB8AC3E}">
        <p14:creationId xmlns:p14="http://schemas.microsoft.com/office/powerpoint/2010/main" val="2104671991"/>
      </p:ext>
    </p:extLst>
  </p:cSld>
  <p:clrMap bg1="lt1" tx1="dk1" bg2="lt2" tx2="dk2" accent1="accent1" accent2="accent2" accent3="accent3" accent4="accent4" accent5="accent5" accent6="accent6" hlink="hlink" folHlink="folHlink"/>
  <p:sldLayoutIdLst>
    <p:sldLayoutId id="2147483666" r:id="rId1"/>
  </p:sldLayoutIdLst>
  <p:hf hdr="0" dt="0"/>
  <p:txStyles>
    <p:titleStyle>
      <a:lvl1pPr algn="l" defTabSz="882184" rtl="0" eaLnBrk="0" fontAlgn="base" hangingPunct="0">
        <a:spcBef>
          <a:spcPct val="0"/>
        </a:spcBef>
        <a:spcAft>
          <a:spcPct val="0"/>
        </a:spcAft>
        <a:defRPr kumimoji="1" sz="2800">
          <a:solidFill>
            <a:schemeClr val="bg1"/>
          </a:solidFill>
          <a:latin typeface="メイリオ" panose="020B0604030504040204" pitchFamily="50" charset="-128"/>
          <a:ea typeface="メイリオ" panose="020B0604030504040204" pitchFamily="50" charset="-128"/>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p:titleStyle>
    <p:bodyStyle>
      <a:lvl1pPr marL="237398" indent="-237398" algn="l" defTabSz="1220696" rtl="0" eaLnBrk="0" fontAlgn="base" hangingPunct="0">
        <a:spcBef>
          <a:spcPct val="20000"/>
        </a:spcBef>
        <a:spcAft>
          <a:spcPct val="0"/>
        </a:spcAft>
        <a:buClr>
          <a:schemeClr val="tx1"/>
        </a:buClr>
        <a:buFont typeface="Wingdings" panose="05000000000000000000" pitchFamily="2" charset="2"/>
        <a:buChar char="n"/>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82535" indent="-379545" algn="l" defTabSz="1220696" rtl="0" eaLnBrk="0" fontAlgn="base" hangingPunct="0">
        <a:spcBef>
          <a:spcPct val="20000"/>
        </a:spcBef>
        <a:spcAft>
          <a:spcPct val="0"/>
        </a:spcAft>
        <a:buClr>
          <a:schemeClr val="bg2"/>
        </a:buClr>
        <a:buSzPct val="80000"/>
        <a:buFont typeface="ＭＳ ゴシック" panose="020B0609070205080204" pitchFamily="49" charset="-128"/>
        <a:buChar char="—"/>
        <a:defRPr kumimoji="1" sz="1292"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252936" indent="-304808" algn="l" defTabSz="1220696" rtl="0" eaLnBrk="0" fontAlgn="base" hangingPunct="0">
        <a:spcBef>
          <a:spcPct val="20000"/>
        </a:spcBef>
        <a:spcAft>
          <a:spcPct val="0"/>
        </a:spcAft>
        <a:buClr>
          <a:schemeClr val="bg2"/>
        </a:buClr>
        <a:buFont typeface="Wingdings" panose="05000000000000000000" pitchFamily="2" charset="2"/>
        <a:buChar char="Ø"/>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726266" indent="-307738" algn="l" defTabSz="1220696" rtl="0" eaLnBrk="0" fontAlgn="base" hangingPunct="0">
        <a:spcBef>
          <a:spcPct val="20000"/>
        </a:spcBef>
        <a:spcAft>
          <a:spcPct val="0"/>
        </a:spcAft>
        <a:buClr>
          <a:schemeClr val="bg2"/>
        </a:buClr>
        <a:buFont typeface="Wingdings" panose="05000000000000000000" pitchFamily="2" charset="2"/>
        <a:buChar char="ü"/>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744734" indent="-301877" algn="l" defTabSz="1220696" rtl="0" eaLnBrk="0" fontAlgn="base" hangingPunct="0">
        <a:spcBef>
          <a:spcPct val="20000"/>
        </a:spcBef>
        <a:spcAft>
          <a:spcPct val="0"/>
        </a:spcAft>
        <a:buClr>
          <a:schemeClr val="bg2"/>
        </a:buClr>
        <a:buChar char="»"/>
        <a:defRPr kumimoji="1" sz="1108">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3166776" indent="-301877" algn="l" defTabSz="1220696" rtl="0" fontAlgn="base">
        <a:spcBef>
          <a:spcPct val="20000"/>
        </a:spcBef>
        <a:spcAft>
          <a:spcPct val="0"/>
        </a:spcAft>
        <a:buClr>
          <a:schemeClr val="bg2"/>
        </a:buClr>
        <a:buChar char="»"/>
        <a:defRPr kumimoji="1" sz="1108">
          <a:solidFill>
            <a:schemeClr val="tx1"/>
          </a:solidFill>
          <a:latin typeface="+mn-lt"/>
          <a:ea typeface="+mn-ea"/>
        </a:defRPr>
      </a:lvl6pPr>
      <a:lvl7pPr marL="3588817" indent="-301877" algn="l" defTabSz="1220696" rtl="0" fontAlgn="base">
        <a:spcBef>
          <a:spcPct val="20000"/>
        </a:spcBef>
        <a:spcAft>
          <a:spcPct val="0"/>
        </a:spcAft>
        <a:buClr>
          <a:schemeClr val="bg2"/>
        </a:buClr>
        <a:buChar char="»"/>
        <a:defRPr kumimoji="1" sz="1108">
          <a:solidFill>
            <a:schemeClr val="tx1"/>
          </a:solidFill>
          <a:latin typeface="+mn-lt"/>
          <a:ea typeface="+mn-ea"/>
        </a:defRPr>
      </a:lvl7pPr>
      <a:lvl8pPr marL="4010858" indent="-301877" algn="l" defTabSz="1220696" rtl="0" fontAlgn="base">
        <a:spcBef>
          <a:spcPct val="20000"/>
        </a:spcBef>
        <a:spcAft>
          <a:spcPct val="0"/>
        </a:spcAft>
        <a:buClr>
          <a:schemeClr val="bg2"/>
        </a:buClr>
        <a:buChar char="»"/>
        <a:defRPr kumimoji="1" sz="1108">
          <a:solidFill>
            <a:schemeClr val="tx1"/>
          </a:solidFill>
          <a:latin typeface="+mn-lt"/>
          <a:ea typeface="+mn-ea"/>
        </a:defRPr>
      </a:lvl8pPr>
      <a:lvl9pPr marL="4432900" indent="-301877" algn="l" defTabSz="1220696" rtl="0" fontAlgn="base">
        <a:spcBef>
          <a:spcPct val="20000"/>
        </a:spcBef>
        <a:spcAft>
          <a:spcPct val="0"/>
        </a:spcAft>
        <a:buClr>
          <a:schemeClr val="bg2"/>
        </a:buClr>
        <a:buChar char="»"/>
        <a:defRPr kumimoji="1" sz="1108">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B191"/>
        </a:solidFill>
        <a:effectLst/>
      </p:bgPr>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682A6E5-541D-400D-938F-2F240DFA9CB5}"/>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630131" rtl="0" eaLnBrk="1" fontAlgn="auto" latinLnBrk="0" hangingPunct="1">
                <a:lnSpc>
                  <a:spcPct val="100000"/>
                </a:lnSpc>
                <a:spcBef>
                  <a:spcPts val="0"/>
                </a:spcBef>
                <a:spcAft>
                  <a:spcPts val="0"/>
                </a:spcAft>
                <a:buClrTx/>
                <a:buSzTx/>
                <a:buFontTx/>
                <a:buNone/>
                <a:tabLst/>
                <a:defRPr/>
              </a:pPr>
              <a:t>1</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cs typeface="+mn-cs"/>
            </a:endParaRPr>
          </a:p>
        </p:txBody>
      </p:sp>
      <p:sp>
        <p:nvSpPr>
          <p:cNvPr id="3" name="タイトル 2">
            <a:extLst>
              <a:ext uri="{FF2B5EF4-FFF2-40B4-BE49-F238E27FC236}">
                <a16:creationId xmlns:a16="http://schemas.microsoft.com/office/drawing/2014/main" id="{EBDCB01A-8022-4112-AD7B-99256547FE87}"/>
              </a:ext>
            </a:extLst>
          </p:cNvPr>
          <p:cNvSpPr>
            <a:spLocks noGrp="1"/>
          </p:cNvSpPr>
          <p:nvPr>
            <p:ph type="title"/>
          </p:nvPr>
        </p:nvSpPr>
        <p:spPr>
          <a:xfrm>
            <a:off x="1" y="0"/>
            <a:ext cx="9144000" cy="1628800"/>
          </a:xfrm>
          <a:solidFill>
            <a:srgbClr val="06604F"/>
          </a:solidFill>
        </p:spPr>
        <p:txBody>
          <a:bodyPr/>
          <a:lstStyle/>
          <a:p>
            <a:pPr algn="ctr"/>
            <a:r>
              <a:rPr kumimoji="1" lang="ja-JP" altLang="en-US" sz="4400" dirty="0"/>
              <a:t>リモートワーク虎の巻</a:t>
            </a:r>
          </a:p>
        </p:txBody>
      </p:sp>
      <p:sp>
        <p:nvSpPr>
          <p:cNvPr id="9" name="テキスト ボックス 8">
            <a:extLst>
              <a:ext uri="{FF2B5EF4-FFF2-40B4-BE49-F238E27FC236}">
                <a16:creationId xmlns:a16="http://schemas.microsoft.com/office/drawing/2014/main" id="{D82BD56D-4CAF-4183-B31D-06C0D9B42213}"/>
              </a:ext>
            </a:extLst>
          </p:cNvPr>
          <p:cNvSpPr txBox="1"/>
          <p:nvPr/>
        </p:nvSpPr>
        <p:spPr>
          <a:xfrm>
            <a:off x="6951978" y="57944"/>
            <a:ext cx="2051656" cy="33265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ver.2.9(201211)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endParaRPr>
          </a:p>
        </p:txBody>
      </p:sp>
      <p:pic>
        <p:nvPicPr>
          <p:cNvPr id="6" name="図 5"/>
          <p:cNvPicPr>
            <a:picLocks noChangeAspect="1"/>
          </p:cNvPicPr>
          <p:nvPr/>
        </p:nvPicPr>
        <p:blipFill rotWithShape="1">
          <a:blip r:embed="rId3"/>
          <a:srcRect l="61069" t="32702" r="12920" b="18459"/>
          <a:stretch/>
        </p:blipFill>
        <p:spPr>
          <a:xfrm>
            <a:off x="7814184" y="372075"/>
            <a:ext cx="1189450" cy="1214757"/>
          </a:xfrm>
          <a:prstGeom prst="rect">
            <a:avLst/>
          </a:prstGeom>
        </p:spPr>
      </p:pic>
      <p:pic>
        <p:nvPicPr>
          <p:cNvPr id="14" name="図 13"/>
          <p:cNvPicPr>
            <a:picLocks noChangeAspect="1"/>
          </p:cNvPicPr>
          <p:nvPr/>
        </p:nvPicPr>
        <p:blipFill rotWithShape="1">
          <a:blip r:embed="rId4"/>
          <a:srcRect l="57195" t="38077" r="8492" b="25613"/>
          <a:stretch/>
        </p:blipFill>
        <p:spPr>
          <a:xfrm>
            <a:off x="129322" y="1764306"/>
            <a:ext cx="8734781" cy="5093694"/>
          </a:xfrm>
          <a:prstGeom prst="rect">
            <a:avLst/>
          </a:prstGeom>
        </p:spPr>
      </p:pic>
      <p:pic>
        <p:nvPicPr>
          <p:cNvPr id="4" name="図 3">
            <a:extLst>
              <a:ext uri="{FF2B5EF4-FFF2-40B4-BE49-F238E27FC236}">
                <a16:creationId xmlns:a16="http://schemas.microsoft.com/office/drawing/2014/main" id="{72F14CD3-0C44-4BAA-A129-A224DD1899FF}"/>
              </a:ext>
            </a:extLst>
          </p:cNvPr>
          <p:cNvPicPr>
            <a:picLocks noChangeAspect="1"/>
          </p:cNvPicPr>
          <p:nvPr/>
        </p:nvPicPr>
        <p:blipFill>
          <a:blip r:embed="rId5"/>
          <a:stretch>
            <a:fillRect/>
          </a:stretch>
        </p:blipFill>
        <p:spPr>
          <a:xfrm>
            <a:off x="1907704" y="2492896"/>
            <a:ext cx="6010945" cy="3559112"/>
          </a:xfrm>
          <a:prstGeom prst="rect">
            <a:avLst/>
          </a:prstGeom>
        </p:spPr>
      </p:pic>
    </p:spTree>
    <p:extLst>
      <p:ext uri="{BB962C8B-B14F-4D97-AF65-F5344CB8AC3E}">
        <p14:creationId xmlns:p14="http://schemas.microsoft.com/office/powerpoint/2010/main" val="3244537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08EB73-78F3-40D7-8D3A-8A92AA6F1FA8}"/>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630131" rtl="0" eaLnBrk="1" fontAlgn="auto" latinLnBrk="0" hangingPunct="1">
                <a:lnSpc>
                  <a:spcPct val="100000"/>
                </a:lnSpc>
                <a:spcBef>
                  <a:spcPts val="0"/>
                </a:spcBef>
                <a:spcAft>
                  <a:spcPts val="0"/>
                </a:spcAft>
                <a:buClrTx/>
                <a:buSzTx/>
                <a:buFontTx/>
                <a:buNone/>
                <a:tabLst/>
                <a:defRPr/>
              </a:pPr>
              <a:t>10</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cs typeface="+mn-cs"/>
            </a:endParaRPr>
          </a:p>
        </p:txBody>
      </p:sp>
      <p:sp>
        <p:nvSpPr>
          <p:cNvPr id="3" name="タイトル 2">
            <a:extLst>
              <a:ext uri="{FF2B5EF4-FFF2-40B4-BE49-F238E27FC236}">
                <a16:creationId xmlns:a16="http://schemas.microsoft.com/office/drawing/2014/main" id="{694001C7-569D-4434-94B0-21667C1D9F9E}"/>
              </a:ext>
            </a:extLst>
          </p:cNvPr>
          <p:cNvSpPr>
            <a:spLocks noGrp="1"/>
          </p:cNvSpPr>
          <p:nvPr>
            <p:ph type="title"/>
          </p:nvPr>
        </p:nvSpPr>
        <p:spPr>
          <a:xfrm>
            <a:off x="1619672" y="157163"/>
            <a:ext cx="7538982" cy="392112"/>
          </a:xfrm>
        </p:spPr>
        <p:txBody>
          <a:bodyPr/>
          <a:lstStyle/>
          <a:p>
            <a:r>
              <a:rPr kumimoji="1" lang="ja-JP" altLang="en-US" sz="2400" dirty="0"/>
              <a:t>見栄えをチェック①（はじめる前に）</a:t>
            </a:r>
          </a:p>
        </p:txBody>
      </p:sp>
      <p:sp>
        <p:nvSpPr>
          <p:cNvPr id="4" name="テキスト ボックス 3">
            <a:extLst>
              <a:ext uri="{FF2B5EF4-FFF2-40B4-BE49-F238E27FC236}">
                <a16:creationId xmlns:a16="http://schemas.microsoft.com/office/drawing/2014/main" id="{BD7CF78C-9D90-45C3-9200-F2F1AA52F550}"/>
              </a:ext>
            </a:extLst>
          </p:cNvPr>
          <p:cNvSpPr txBox="1"/>
          <p:nvPr/>
        </p:nvSpPr>
        <p:spPr>
          <a:xfrm>
            <a:off x="276171" y="739294"/>
            <a:ext cx="8622597" cy="392112"/>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000000"/>
                </a:solidFill>
                <a:latin typeface="メイリオ" panose="020B0604030504040204" pitchFamily="50" charset="-128"/>
                <a:ea typeface="メイリオ" panose="020B0604030504040204" pitchFamily="50" charset="-128"/>
              </a:rPr>
              <a:t>見栄えはとても重要です。</a:t>
            </a:r>
            <a:endPar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 name="タイトル 2">
            <a:extLst>
              <a:ext uri="{FF2B5EF4-FFF2-40B4-BE49-F238E27FC236}">
                <a16:creationId xmlns:a16="http://schemas.microsoft.com/office/drawing/2014/main" id="{6DFFBD91-4F7C-43B8-B99A-7C1E64754F35}"/>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２－２</a:t>
            </a:r>
          </a:p>
        </p:txBody>
      </p:sp>
      <p:graphicFrame>
        <p:nvGraphicFramePr>
          <p:cNvPr id="7" name="表 7">
            <a:extLst>
              <a:ext uri="{FF2B5EF4-FFF2-40B4-BE49-F238E27FC236}">
                <a16:creationId xmlns:a16="http://schemas.microsoft.com/office/drawing/2014/main" id="{154E18DC-CB34-4FF9-96DE-F73A5174AC0D}"/>
              </a:ext>
            </a:extLst>
          </p:cNvPr>
          <p:cNvGraphicFramePr>
            <a:graphicFrameLocks noGrp="1"/>
          </p:cNvGraphicFramePr>
          <p:nvPr>
            <p:extLst>
              <p:ext uri="{D42A27DB-BD31-4B8C-83A1-F6EECF244321}">
                <p14:modId xmlns:p14="http://schemas.microsoft.com/office/powerpoint/2010/main" val="1858854736"/>
              </p:ext>
            </p:extLst>
          </p:nvPr>
        </p:nvGraphicFramePr>
        <p:xfrm>
          <a:off x="405809" y="1196752"/>
          <a:ext cx="8126631" cy="5074149"/>
        </p:xfrm>
        <a:graphic>
          <a:graphicData uri="http://schemas.openxmlformats.org/drawingml/2006/table">
            <a:tbl>
              <a:tblPr firstRow="1" bandRow="1">
                <a:tableStyleId>{5940675A-B579-460E-94D1-54222C63F5DA}</a:tableStyleId>
              </a:tblPr>
              <a:tblGrid>
                <a:gridCol w="4139528">
                  <a:extLst>
                    <a:ext uri="{9D8B030D-6E8A-4147-A177-3AD203B41FA5}">
                      <a16:colId xmlns:a16="http://schemas.microsoft.com/office/drawing/2014/main" val="43149238"/>
                    </a:ext>
                  </a:extLst>
                </a:gridCol>
                <a:gridCol w="3987103">
                  <a:extLst>
                    <a:ext uri="{9D8B030D-6E8A-4147-A177-3AD203B41FA5}">
                      <a16:colId xmlns:a16="http://schemas.microsoft.com/office/drawing/2014/main" val="3490758645"/>
                    </a:ext>
                  </a:extLst>
                </a:gridCol>
              </a:tblGrid>
              <a:tr h="0">
                <a:tc>
                  <a:txBody>
                    <a:bodyPr/>
                    <a:lstStyle/>
                    <a:p>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600" dirty="0">
                          <a:solidFill>
                            <a:srgbClr val="C00000"/>
                          </a:solidFill>
                          <a:latin typeface="メイリオ" panose="020B0604030504040204" pitchFamily="50" charset="-128"/>
                          <a:ea typeface="メイリオ" panose="020B0604030504040204" pitchFamily="50" charset="-128"/>
                        </a:rPr>
                        <a:t>Ｎ　Ｇ</a:t>
                      </a:r>
                    </a:p>
                  </a:txBody>
                  <a:tcPr/>
                </a:tc>
                <a:extLst>
                  <a:ext uri="{0D108BD9-81ED-4DB2-BD59-A6C34878D82A}">
                    <a16:rowId xmlns:a16="http://schemas.microsoft.com/office/drawing/2014/main" val="839250176"/>
                  </a:ext>
                </a:extLst>
              </a:tr>
              <a:tr h="1078555">
                <a:tc>
                  <a:txBody>
                    <a:bodyPr/>
                    <a:lstStyle/>
                    <a:p>
                      <a:r>
                        <a:rPr kumimoji="1" lang="en-US" altLang="ja-JP" sz="1600" dirty="0">
                          <a:solidFill>
                            <a:srgbClr val="06604F"/>
                          </a:solidFill>
                          <a:latin typeface="メイリオ" panose="020B0604030504040204" pitchFamily="50" charset="-128"/>
                          <a:ea typeface="メイリオ" panose="020B0604030504040204" pitchFamily="50" charset="-128"/>
                        </a:rPr>
                        <a:t>【</a:t>
                      </a:r>
                      <a:r>
                        <a:rPr kumimoji="1" lang="ja-JP" altLang="en-US" sz="1600" dirty="0">
                          <a:solidFill>
                            <a:srgbClr val="06604F"/>
                          </a:solidFill>
                          <a:latin typeface="メイリオ" panose="020B0604030504040204" pitchFamily="50" charset="-128"/>
                          <a:ea typeface="メイリオ" panose="020B0604030504040204" pitchFamily="50" charset="-128"/>
                        </a:rPr>
                        <a:t>画面上のレイアウト</a:t>
                      </a:r>
                      <a:r>
                        <a:rPr kumimoji="1" lang="en-US" altLang="ja-JP" sz="1600" dirty="0">
                          <a:solidFill>
                            <a:srgbClr val="06604F"/>
                          </a:solidFill>
                          <a:latin typeface="メイリオ" panose="020B0604030504040204" pitchFamily="50" charset="-128"/>
                          <a:ea typeface="メイリオ" panose="020B0604030504040204" pitchFamily="50" charset="-128"/>
                        </a:rPr>
                        <a:t>】</a:t>
                      </a:r>
                    </a:p>
                    <a:p>
                      <a:r>
                        <a:rPr kumimoji="1" lang="ja-JP" altLang="en-US" sz="1600" dirty="0">
                          <a:latin typeface="メイリオ" panose="020B0604030504040204" pitchFamily="50" charset="-128"/>
                          <a:ea typeface="メイリオ" panose="020B0604030504040204" pitchFamily="50" charset="-128"/>
                        </a:rPr>
                        <a:t>頭の上に少し</a:t>
                      </a:r>
                      <a:r>
                        <a:rPr kumimoji="1" lang="ja-JP" altLang="en-US" sz="1600" dirty="0">
                          <a:solidFill>
                            <a:srgbClr val="C00000"/>
                          </a:solidFill>
                          <a:latin typeface="メイリオ" panose="020B0604030504040204" pitchFamily="50" charset="-128"/>
                          <a:ea typeface="メイリオ" panose="020B0604030504040204" pitchFamily="50" charset="-128"/>
                        </a:rPr>
                        <a:t>空間が空く</a:t>
                      </a:r>
                      <a:r>
                        <a:rPr kumimoji="1" lang="ja-JP" altLang="en-US" sz="1600" dirty="0">
                          <a:latin typeface="メイリオ" panose="020B0604030504040204" pitchFamily="50" charset="-128"/>
                          <a:ea typeface="メイリオ" panose="020B0604030504040204" pitchFamily="50" charset="-128"/>
                        </a:rPr>
                        <a:t>くらいがちょうどよいでしょう。</a:t>
                      </a:r>
                    </a:p>
                  </a:txBody>
                  <a:tcPr/>
                </a:tc>
                <a:tc>
                  <a:txBody>
                    <a:bodyPr/>
                    <a:lstStyle/>
                    <a:p>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290705308"/>
                  </a:ext>
                </a:extLst>
              </a:tr>
              <a:tr h="1278918">
                <a:tc>
                  <a:txBody>
                    <a:bodyPr/>
                    <a:lstStyle/>
                    <a:p>
                      <a:r>
                        <a:rPr kumimoji="1" lang="en-US" altLang="ja-JP" sz="1600" dirty="0">
                          <a:solidFill>
                            <a:srgbClr val="06604F"/>
                          </a:solidFill>
                          <a:latin typeface="メイリオ" panose="020B0604030504040204" pitchFamily="50" charset="-128"/>
                          <a:ea typeface="メイリオ" panose="020B0604030504040204" pitchFamily="50" charset="-128"/>
                        </a:rPr>
                        <a:t>【</a:t>
                      </a:r>
                      <a:r>
                        <a:rPr kumimoji="1" lang="ja-JP" altLang="en-US" sz="1600" dirty="0">
                          <a:solidFill>
                            <a:srgbClr val="06604F"/>
                          </a:solidFill>
                          <a:latin typeface="メイリオ" panose="020B0604030504040204" pitchFamily="50" charset="-128"/>
                          <a:ea typeface="メイリオ" panose="020B0604030504040204" pitchFamily="50" charset="-128"/>
                        </a:rPr>
                        <a:t>上から目線はＮＧです</a:t>
                      </a:r>
                      <a:r>
                        <a:rPr kumimoji="1" lang="en-US" altLang="ja-JP" sz="1600" dirty="0">
                          <a:solidFill>
                            <a:srgbClr val="06604F"/>
                          </a:solidFill>
                          <a:latin typeface="メイリオ" panose="020B0604030504040204" pitchFamily="50" charset="-128"/>
                          <a:ea typeface="メイリオ" panose="020B0604030504040204" pitchFamily="50" charset="-128"/>
                        </a:rPr>
                        <a:t>】</a:t>
                      </a:r>
                    </a:p>
                    <a:p>
                      <a:r>
                        <a:rPr kumimoji="1" lang="ja-JP" altLang="en-US" sz="1600" dirty="0">
                          <a:latin typeface="メイリオ" panose="020B0604030504040204" pitchFamily="50" charset="-128"/>
                          <a:ea typeface="メイリオ" panose="020B0604030504040204" pitchFamily="50" charset="-128"/>
                        </a:rPr>
                        <a:t>ノートＰＣだと</a:t>
                      </a:r>
                      <a:r>
                        <a:rPr kumimoji="1" lang="ja-JP" altLang="en-US" sz="1600" dirty="0">
                          <a:solidFill>
                            <a:srgbClr val="C00000"/>
                          </a:solidFill>
                          <a:latin typeface="メイリオ" panose="020B0604030504040204" pitchFamily="50" charset="-128"/>
                          <a:ea typeface="メイリオ" panose="020B0604030504040204" pitchFamily="50" charset="-128"/>
                        </a:rPr>
                        <a:t>上から目線</a:t>
                      </a:r>
                      <a:r>
                        <a:rPr kumimoji="1" lang="ja-JP" altLang="en-US" sz="1600" dirty="0">
                          <a:latin typeface="メイリオ" panose="020B0604030504040204" pitchFamily="50" charset="-128"/>
                          <a:ea typeface="メイリオ" panose="020B0604030504040204" pitchFamily="50" charset="-128"/>
                        </a:rPr>
                        <a:t>になります。ＰＣを雑誌などの上にのせて、カメラと目線をあわせます。</a:t>
                      </a:r>
                    </a:p>
                  </a:txBody>
                  <a:tcPr/>
                </a:tc>
                <a:tc>
                  <a:txBody>
                    <a:bodyPr/>
                    <a:lstStyle/>
                    <a:p>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296482658"/>
                  </a:ext>
                </a:extLst>
              </a:tr>
              <a:tr h="1278918">
                <a:tc>
                  <a:txBody>
                    <a:bodyPr/>
                    <a:lstStyle/>
                    <a:p>
                      <a:r>
                        <a:rPr kumimoji="1" lang="en-US" altLang="ja-JP" sz="1600" dirty="0">
                          <a:solidFill>
                            <a:srgbClr val="06604F"/>
                          </a:solidFill>
                          <a:latin typeface="メイリオ" panose="020B0604030504040204" pitchFamily="50" charset="-128"/>
                          <a:ea typeface="メイリオ" panose="020B0604030504040204" pitchFamily="50" charset="-128"/>
                        </a:rPr>
                        <a:t>【</a:t>
                      </a:r>
                      <a:r>
                        <a:rPr kumimoji="1" lang="ja-JP" altLang="en-US" sz="1600" dirty="0">
                          <a:solidFill>
                            <a:srgbClr val="06604F"/>
                          </a:solidFill>
                          <a:latin typeface="メイリオ" panose="020B0604030504040204" pitchFamily="50" charset="-128"/>
                          <a:ea typeface="メイリオ" panose="020B0604030504040204" pitchFamily="50" charset="-128"/>
                        </a:rPr>
                        <a:t>逆光は怖く映ります</a:t>
                      </a:r>
                      <a:r>
                        <a:rPr kumimoji="1" lang="en-US" altLang="ja-JP" sz="1600" dirty="0">
                          <a:solidFill>
                            <a:srgbClr val="06604F"/>
                          </a:solidFill>
                          <a:latin typeface="メイリオ" panose="020B0604030504040204" pitchFamily="50" charset="-128"/>
                          <a:ea typeface="メイリオ" panose="020B0604030504040204" pitchFamily="50" charset="-128"/>
                        </a:rPr>
                        <a:t>】</a:t>
                      </a:r>
                    </a:p>
                    <a:p>
                      <a:r>
                        <a:rPr kumimoji="1" lang="ja-JP" altLang="en-US" sz="1600" dirty="0">
                          <a:latin typeface="メイリオ" panose="020B0604030504040204" pitchFamily="50" charset="-128"/>
                          <a:ea typeface="メイリオ" panose="020B0604030504040204" pitchFamily="50" charset="-128"/>
                        </a:rPr>
                        <a:t>正面からデスクライトなどの照明を当てましょう。</a:t>
                      </a:r>
                      <a:r>
                        <a:rPr kumimoji="1" lang="ja-JP" altLang="en-US" sz="1600" dirty="0">
                          <a:solidFill>
                            <a:srgbClr val="C00000"/>
                          </a:solidFill>
                          <a:latin typeface="メイリオ" panose="020B0604030504040204" pitchFamily="50" charset="-128"/>
                          <a:ea typeface="メイリオ" panose="020B0604030504040204" pitchFamily="50" charset="-128"/>
                        </a:rPr>
                        <a:t>机上に白い紙</a:t>
                      </a:r>
                      <a:r>
                        <a:rPr kumimoji="1" lang="ja-JP" altLang="en-US" sz="1600" dirty="0">
                          <a:latin typeface="メイリオ" panose="020B0604030504040204" pitchFamily="50" charset="-128"/>
                          <a:ea typeface="メイリオ" panose="020B0604030504040204" pitchFamily="50" charset="-128"/>
                        </a:rPr>
                        <a:t>を置くのも効果的です。</a:t>
                      </a:r>
                    </a:p>
                  </a:txBody>
                  <a:tcPr/>
                </a:tc>
                <a:tc>
                  <a:txBody>
                    <a:bodyPr/>
                    <a:lstStyle/>
                    <a:p>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052244082"/>
                  </a:ext>
                </a:extLst>
              </a:tr>
              <a:tr h="1093016">
                <a:tc>
                  <a:txBody>
                    <a:bodyPr/>
                    <a:lstStyle/>
                    <a:p>
                      <a:r>
                        <a:rPr kumimoji="1" lang="en-US" altLang="ja-JP" sz="1600" dirty="0">
                          <a:solidFill>
                            <a:srgbClr val="06604F"/>
                          </a:solidFill>
                          <a:latin typeface="メイリオ" panose="020B0604030504040204" pitchFamily="50" charset="-128"/>
                          <a:ea typeface="メイリオ" panose="020B0604030504040204" pitchFamily="50" charset="-128"/>
                        </a:rPr>
                        <a:t>【</a:t>
                      </a:r>
                      <a:r>
                        <a:rPr kumimoji="1" lang="ja-JP" altLang="en-US" sz="1600" dirty="0">
                          <a:solidFill>
                            <a:srgbClr val="06604F"/>
                          </a:solidFill>
                          <a:latin typeface="メイリオ" panose="020B0604030504040204" pitchFamily="50" charset="-128"/>
                          <a:ea typeface="メイリオ" panose="020B0604030504040204" pitchFamily="50" charset="-128"/>
                        </a:rPr>
                        <a:t>背景に気を付けましょう</a:t>
                      </a:r>
                      <a:r>
                        <a:rPr kumimoji="1" lang="en-US" altLang="ja-JP" sz="1600" dirty="0">
                          <a:solidFill>
                            <a:srgbClr val="06604F"/>
                          </a:solidFill>
                          <a:latin typeface="メイリオ" panose="020B0604030504040204" pitchFamily="50" charset="-128"/>
                          <a:ea typeface="メイリオ" panose="020B0604030504040204" pitchFamily="50" charset="-128"/>
                        </a:rPr>
                        <a:t>】</a:t>
                      </a:r>
                    </a:p>
                    <a:p>
                      <a:r>
                        <a:rPr kumimoji="1" lang="ja-JP" altLang="en-US" sz="1600" dirty="0">
                          <a:latin typeface="メイリオ" panose="020B0604030504040204" pitchFamily="50" charset="-128"/>
                          <a:ea typeface="メイリオ" panose="020B0604030504040204" pitchFamily="50" charset="-128"/>
                        </a:rPr>
                        <a:t>プライバシーが公開されてしまうような、不要なものが</a:t>
                      </a:r>
                      <a:r>
                        <a:rPr kumimoji="1" lang="ja-JP" altLang="en-US" sz="1600" dirty="0">
                          <a:solidFill>
                            <a:srgbClr val="C00000"/>
                          </a:solidFill>
                          <a:latin typeface="メイリオ" panose="020B0604030504040204" pitchFamily="50" charset="-128"/>
                          <a:ea typeface="メイリオ" panose="020B0604030504040204" pitchFamily="50" charset="-128"/>
                        </a:rPr>
                        <a:t>映りこまない</a:t>
                      </a:r>
                      <a:r>
                        <a:rPr kumimoji="1" lang="ja-JP" altLang="en-US" sz="1600" dirty="0">
                          <a:latin typeface="メイリオ" panose="020B0604030504040204" pitchFamily="50" charset="-128"/>
                          <a:ea typeface="メイリオ" panose="020B0604030504040204" pitchFamily="50" charset="-128"/>
                        </a:rPr>
                        <a:t>ように。</a:t>
                      </a:r>
                    </a:p>
                  </a:txBody>
                  <a:tcPr/>
                </a:tc>
                <a:tc>
                  <a:txBody>
                    <a:bodyPr/>
                    <a:lstStyle/>
                    <a:p>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13442413"/>
                  </a:ext>
                </a:extLst>
              </a:tr>
            </a:tbl>
          </a:graphicData>
        </a:graphic>
      </p:graphicFrame>
      <p:sp>
        <p:nvSpPr>
          <p:cNvPr id="5" name="テキスト ボックス 4">
            <a:extLst>
              <a:ext uri="{FF2B5EF4-FFF2-40B4-BE49-F238E27FC236}">
                <a16:creationId xmlns:a16="http://schemas.microsoft.com/office/drawing/2014/main" id="{1A67CFCC-A5D7-4C40-A4A5-6647FCF40E49}"/>
              </a:ext>
            </a:extLst>
          </p:cNvPr>
          <p:cNvSpPr txBox="1"/>
          <p:nvPr/>
        </p:nvSpPr>
        <p:spPr>
          <a:xfrm>
            <a:off x="611560" y="6277843"/>
            <a:ext cx="7791242" cy="463525"/>
          </a:xfrm>
          <a:prstGeom prst="rect">
            <a:avLst/>
          </a:prstGeom>
          <a:noFill/>
        </p:spPr>
        <p:txBody>
          <a:bodyPr wrap="square" rtlCol="0">
            <a:noAutofit/>
          </a:bodyPr>
          <a:lstStyle/>
          <a:p>
            <a:pPr algn="l"/>
            <a:r>
              <a:rPr kumimoji="1" lang="ja-JP" altLang="en-US" sz="1600" dirty="0">
                <a:latin typeface="メイリオ" panose="020B0604030504040204" pitchFamily="50" charset="-128"/>
                <a:ea typeface="メイリオ" panose="020B0604030504040204" pitchFamily="50" charset="-128"/>
              </a:rPr>
              <a:t>「</a:t>
            </a:r>
            <a:r>
              <a:rPr kumimoji="1" lang="ja-JP" altLang="en-US" sz="1600" dirty="0">
                <a:solidFill>
                  <a:srgbClr val="C00000"/>
                </a:solidFill>
                <a:latin typeface="メイリオ" panose="020B0604030504040204" pitchFamily="50" charset="-128"/>
                <a:ea typeface="メイリオ" panose="020B0604030504040204" pitchFamily="50" charset="-128"/>
              </a:rPr>
              <a:t>リモート活用虎の巻 リモート同行編</a:t>
            </a:r>
            <a:r>
              <a:rPr kumimoji="1" lang="ja-JP" altLang="en-US" sz="1600" dirty="0">
                <a:latin typeface="メイリオ" panose="020B0604030504040204" pitchFamily="50" charset="-128"/>
                <a:ea typeface="メイリオ" panose="020B0604030504040204" pitchFamily="50" charset="-128"/>
              </a:rPr>
              <a:t>」をご参照ください。</a:t>
            </a:r>
          </a:p>
        </p:txBody>
      </p:sp>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7522" y="4011826"/>
            <a:ext cx="1799385" cy="1055444"/>
          </a:xfrm>
          <a:prstGeom prst="rect">
            <a:avLst/>
          </a:prstGeom>
        </p:spPr>
      </p:pic>
      <p:pic>
        <p:nvPicPr>
          <p:cNvPr id="23" name="図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7921" y="1556792"/>
            <a:ext cx="1800201" cy="1018607"/>
          </a:xfrm>
          <a:prstGeom prst="rect">
            <a:avLst/>
          </a:prstGeom>
        </p:spPr>
      </p:pic>
      <p:pic>
        <p:nvPicPr>
          <p:cNvPr id="24" name="図 23"/>
          <p:cNvPicPr>
            <a:picLocks noChangeAspect="1"/>
          </p:cNvPicPr>
          <p:nvPr/>
        </p:nvPicPr>
        <p:blipFill rotWithShape="1">
          <a:blip r:embed="rId5" cstate="print">
            <a:extLst>
              <a:ext uri="{28A0092B-C50C-407E-A947-70E740481C1C}">
                <a14:useLocalDpi xmlns:a14="http://schemas.microsoft.com/office/drawing/2010/main" val="0"/>
              </a:ext>
            </a:extLst>
          </a:blip>
          <a:srcRect l="5902" t="5201" r="15350" b="9401"/>
          <a:stretch/>
        </p:blipFill>
        <p:spPr>
          <a:xfrm>
            <a:off x="5709750" y="5205743"/>
            <a:ext cx="1754186" cy="1070053"/>
          </a:xfrm>
          <a:prstGeom prst="rect">
            <a:avLst/>
          </a:prstGeom>
        </p:spPr>
      </p:pic>
      <p:pic>
        <p:nvPicPr>
          <p:cNvPr id="9" name="図 8"/>
          <p:cNvPicPr>
            <a:picLocks noChangeAspect="1"/>
          </p:cNvPicPr>
          <p:nvPr/>
        </p:nvPicPr>
        <p:blipFill rotWithShape="1">
          <a:blip r:embed="rId6" cstate="print">
            <a:extLst>
              <a:ext uri="{28A0092B-C50C-407E-A947-70E740481C1C}">
                <a14:useLocalDpi xmlns:a14="http://schemas.microsoft.com/office/drawing/2010/main" val="0"/>
              </a:ext>
            </a:extLst>
          </a:blip>
          <a:srcRect l="4535" t="12201" r="5900" b="7475"/>
          <a:stretch/>
        </p:blipFill>
        <p:spPr>
          <a:xfrm>
            <a:off x="5691434" y="2713872"/>
            <a:ext cx="1809629" cy="1081950"/>
          </a:xfrm>
          <a:prstGeom prst="rect">
            <a:avLst/>
          </a:prstGeom>
        </p:spPr>
      </p:pic>
    </p:spTree>
    <p:extLst>
      <p:ext uri="{BB962C8B-B14F-4D97-AF65-F5344CB8AC3E}">
        <p14:creationId xmlns:p14="http://schemas.microsoft.com/office/powerpoint/2010/main" val="4220704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CA494131-1E7E-4717-990E-93D325914A63}" type="slidenum">
              <a:rPr lang="en-US" altLang="ja-JP" smtClean="0"/>
              <a:pPr>
                <a:defRPr/>
              </a:pPr>
              <a:t>11</a:t>
            </a:fld>
            <a:endParaRPr lang="en-US" altLang="ja-JP" dirty="0"/>
          </a:p>
        </p:txBody>
      </p:sp>
      <p:sp>
        <p:nvSpPr>
          <p:cNvPr id="6" name="タイトル 2">
            <a:extLst>
              <a:ext uri="{FF2B5EF4-FFF2-40B4-BE49-F238E27FC236}">
                <a16:creationId xmlns:a16="http://schemas.microsoft.com/office/drawing/2014/main" id="{694001C7-569D-4434-94B0-21667C1D9F9E}"/>
              </a:ext>
            </a:extLst>
          </p:cNvPr>
          <p:cNvSpPr>
            <a:spLocks noGrp="1"/>
          </p:cNvSpPr>
          <p:nvPr>
            <p:ph type="title"/>
          </p:nvPr>
        </p:nvSpPr>
        <p:spPr>
          <a:xfrm>
            <a:off x="1619672" y="157163"/>
            <a:ext cx="7538982" cy="392112"/>
          </a:xfrm>
        </p:spPr>
        <p:txBody>
          <a:bodyPr/>
          <a:lstStyle/>
          <a:p>
            <a:r>
              <a:rPr kumimoji="1" lang="ja-JP" altLang="en-US" sz="2400" dirty="0"/>
              <a:t>見栄えをチェック①（はじめる前に）</a:t>
            </a:r>
          </a:p>
        </p:txBody>
      </p:sp>
      <p:sp>
        <p:nvSpPr>
          <p:cNvPr id="7" name="タイトル 2">
            <a:extLst>
              <a:ext uri="{FF2B5EF4-FFF2-40B4-BE49-F238E27FC236}">
                <a16:creationId xmlns:a16="http://schemas.microsoft.com/office/drawing/2014/main" id="{6DFFBD91-4F7C-43B8-B99A-7C1E64754F35}"/>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２－２</a:t>
            </a:r>
          </a:p>
        </p:txBody>
      </p:sp>
      <p:sp>
        <p:nvSpPr>
          <p:cNvPr id="8" name="テキスト ボックス 7">
            <a:extLst>
              <a:ext uri="{FF2B5EF4-FFF2-40B4-BE49-F238E27FC236}">
                <a16:creationId xmlns:a16="http://schemas.microsoft.com/office/drawing/2014/main" id="{BD7CF78C-9D90-45C3-9200-F2F1AA52F550}"/>
              </a:ext>
            </a:extLst>
          </p:cNvPr>
          <p:cNvSpPr txBox="1"/>
          <p:nvPr/>
        </p:nvSpPr>
        <p:spPr>
          <a:xfrm>
            <a:off x="276171" y="739294"/>
            <a:ext cx="8622597" cy="392112"/>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000000"/>
                </a:solidFill>
                <a:latin typeface="メイリオ" panose="020B0604030504040204" pitchFamily="50" charset="-128"/>
                <a:ea typeface="メイリオ" panose="020B0604030504040204" pitchFamily="50" charset="-128"/>
              </a:rPr>
              <a:t>見栄えはとても重要です。</a:t>
            </a:r>
            <a:endPar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2150729"/>
            <a:ext cx="6466534" cy="3654535"/>
          </a:xfrm>
          <a:prstGeom prst="rect">
            <a:avLst/>
          </a:prstGeom>
        </p:spPr>
      </p:pic>
      <p:cxnSp>
        <p:nvCxnSpPr>
          <p:cNvPr id="11" name="直線矢印コネクタ 10"/>
          <p:cNvCxnSpPr/>
          <p:nvPr/>
        </p:nvCxnSpPr>
        <p:spPr bwMode="auto">
          <a:xfrm flipH="1">
            <a:off x="4572000" y="1574665"/>
            <a:ext cx="864096" cy="720080"/>
          </a:xfrm>
          <a:prstGeom prst="straightConnector1">
            <a:avLst/>
          </a:prstGeom>
          <a:solidFill>
            <a:schemeClr val="bg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テキスト ボックス 13"/>
          <p:cNvSpPr txBox="1"/>
          <p:nvPr/>
        </p:nvSpPr>
        <p:spPr>
          <a:xfrm>
            <a:off x="5436096" y="1347174"/>
            <a:ext cx="3024336" cy="432048"/>
          </a:xfrm>
          <a:prstGeom prst="rect">
            <a:avLst/>
          </a:prstGeom>
          <a:noFill/>
        </p:spPr>
        <p:txBody>
          <a:bodyPr wrap="square" rtlCol="0">
            <a:noAutofit/>
          </a:bodyPr>
          <a:lstStyle/>
          <a:p>
            <a:pPr algn="l"/>
            <a:r>
              <a:rPr kumimoji="1" lang="ja-JP" altLang="en-US" sz="1600" dirty="0">
                <a:solidFill>
                  <a:srgbClr val="FF0000"/>
                </a:solidFill>
                <a:latin typeface="メイリオ" panose="020B0604030504040204" pitchFamily="50" charset="-128"/>
                <a:ea typeface="メイリオ" panose="020B0604030504040204" pitchFamily="50" charset="-128"/>
              </a:rPr>
              <a:t>頭の上に少し空間を空けます</a:t>
            </a:r>
          </a:p>
        </p:txBody>
      </p:sp>
      <p:cxnSp>
        <p:nvCxnSpPr>
          <p:cNvPr id="15" name="直線矢印コネクタ 14"/>
          <p:cNvCxnSpPr/>
          <p:nvPr/>
        </p:nvCxnSpPr>
        <p:spPr bwMode="auto">
          <a:xfrm flipH="1">
            <a:off x="5156448" y="2942817"/>
            <a:ext cx="864096" cy="720080"/>
          </a:xfrm>
          <a:prstGeom prst="straightConnector1">
            <a:avLst/>
          </a:prstGeom>
          <a:solidFill>
            <a:schemeClr val="bg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テキスト ボックス 15"/>
          <p:cNvSpPr txBox="1"/>
          <p:nvPr/>
        </p:nvSpPr>
        <p:spPr>
          <a:xfrm>
            <a:off x="6084168" y="2798454"/>
            <a:ext cx="2664296" cy="432048"/>
          </a:xfrm>
          <a:prstGeom prst="rect">
            <a:avLst/>
          </a:prstGeom>
          <a:noFill/>
        </p:spPr>
        <p:txBody>
          <a:bodyPr wrap="square" rtlCol="0">
            <a:noAutofit/>
          </a:bodyPr>
          <a:lstStyle/>
          <a:p>
            <a:pPr algn="l"/>
            <a:r>
              <a:rPr kumimoji="1" lang="ja-JP" altLang="en-US" sz="1600" dirty="0">
                <a:solidFill>
                  <a:srgbClr val="FF0000"/>
                </a:solidFill>
                <a:latin typeface="メイリオ" panose="020B0604030504040204" pitchFamily="50" charset="-128"/>
                <a:ea typeface="メイリオ" panose="020B0604030504040204" pitchFamily="50" charset="-128"/>
              </a:rPr>
              <a:t>カメラと目線を合わせます</a:t>
            </a:r>
          </a:p>
        </p:txBody>
      </p:sp>
      <p:sp>
        <p:nvSpPr>
          <p:cNvPr id="17" name="正方形/長方形 16"/>
          <p:cNvSpPr/>
          <p:nvPr/>
        </p:nvSpPr>
        <p:spPr bwMode="auto">
          <a:xfrm>
            <a:off x="1259632" y="2150729"/>
            <a:ext cx="6480720" cy="3654535"/>
          </a:xfrm>
          <a:prstGeom prst="rect">
            <a:avLst/>
          </a:prstGeom>
          <a:noFill/>
          <a:ln w="28575"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22388"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18" name="テキスト ボックス 17"/>
          <p:cNvSpPr txBox="1"/>
          <p:nvPr/>
        </p:nvSpPr>
        <p:spPr>
          <a:xfrm>
            <a:off x="2033295" y="5949280"/>
            <a:ext cx="5130993" cy="432048"/>
          </a:xfrm>
          <a:prstGeom prst="rect">
            <a:avLst/>
          </a:prstGeom>
          <a:noFill/>
        </p:spPr>
        <p:txBody>
          <a:bodyPr wrap="square" rtlCol="0">
            <a:noAutofit/>
          </a:bodyPr>
          <a:lstStyle/>
          <a:p>
            <a:pPr algn="l"/>
            <a:r>
              <a:rPr kumimoji="1" lang="ja-JP" altLang="en-US" sz="1600" dirty="0">
                <a:solidFill>
                  <a:srgbClr val="FF0000"/>
                </a:solidFill>
                <a:latin typeface="メイリオ" panose="020B0604030504040204" pitchFamily="50" charset="-128"/>
                <a:ea typeface="メイリオ" panose="020B0604030504040204" pitchFamily="50" charset="-128"/>
              </a:rPr>
              <a:t>不要なものが映り込まないように、また照明を当てて明るくしましょう</a:t>
            </a:r>
          </a:p>
        </p:txBody>
      </p:sp>
    </p:spTree>
    <p:extLst>
      <p:ext uri="{BB962C8B-B14F-4D97-AF65-F5344CB8AC3E}">
        <p14:creationId xmlns:p14="http://schemas.microsoft.com/office/powerpoint/2010/main" val="3407466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08EB73-78F3-40D7-8D3A-8A92AA6F1FA8}"/>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630131" rtl="0" eaLnBrk="1" fontAlgn="auto" latinLnBrk="0" hangingPunct="1">
                <a:lnSpc>
                  <a:spcPct val="100000"/>
                </a:lnSpc>
                <a:spcBef>
                  <a:spcPts val="0"/>
                </a:spcBef>
                <a:spcAft>
                  <a:spcPts val="0"/>
                </a:spcAft>
                <a:buClrTx/>
                <a:buSzTx/>
                <a:buFontTx/>
                <a:buNone/>
                <a:tabLst/>
                <a:defRPr/>
              </a:pPr>
              <a:t>12</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cs typeface="+mn-cs"/>
            </a:endParaRPr>
          </a:p>
        </p:txBody>
      </p:sp>
      <p:sp>
        <p:nvSpPr>
          <p:cNvPr id="3" name="タイトル 2">
            <a:extLst>
              <a:ext uri="{FF2B5EF4-FFF2-40B4-BE49-F238E27FC236}">
                <a16:creationId xmlns:a16="http://schemas.microsoft.com/office/drawing/2014/main" id="{694001C7-569D-4434-94B0-21667C1D9F9E}"/>
              </a:ext>
            </a:extLst>
          </p:cNvPr>
          <p:cNvSpPr>
            <a:spLocks noGrp="1"/>
          </p:cNvSpPr>
          <p:nvPr>
            <p:ph type="title"/>
          </p:nvPr>
        </p:nvSpPr>
        <p:spPr>
          <a:xfrm>
            <a:off x="1619672" y="157163"/>
            <a:ext cx="7538982" cy="392112"/>
          </a:xfrm>
        </p:spPr>
        <p:txBody>
          <a:bodyPr/>
          <a:lstStyle/>
          <a:p>
            <a:r>
              <a:rPr kumimoji="1" lang="ja-JP" altLang="en-US" sz="2000" dirty="0"/>
              <a:t>見栄えをチェック②（はじまったら、アクションを大きく）</a:t>
            </a:r>
          </a:p>
        </p:txBody>
      </p:sp>
      <p:sp>
        <p:nvSpPr>
          <p:cNvPr id="4" name="テキスト ボックス 3">
            <a:extLst>
              <a:ext uri="{FF2B5EF4-FFF2-40B4-BE49-F238E27FC236}">
                <a16:creationId xmlns:a16="http://schemas.microsoft.com/office/drawing/2014/main" id="{BD7CF78C-9D90-45C3-9200-F2F1AA52F550}"/>
              </a:ext>
            </a:extLst>
          </p:cNvPr>
          <p:cNvSpPr txBox="1"/>
          <p:nvPr/>
        </p:nvSpPr>
        <p:spPr>
          <a:xfrm>
            <a:off x="214543" y="956487"/>
            <a:ext cx="8714914" cy="645794"/>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000000"/>
                </a:solidFill>
                <a:latin typeface="メイリオ" panose="020B0604030504040204" pitchFamily="50" charset="-128"/>
                <a:ea typeface="メイリオ" panose="020B0604030504040204" pitchFamily="50" charset="-128"/>
              </a:rPr>
              <a:t>ＷＥＢでは、お互いの雰囲気が伝わりにくいため、リアルよりも少し大げさな</a:t>
            </a:r>
            <a:r>
              <a:rPr lang="ja-JP" altLang="en-US" dirty="0">
                <a:solidFill>
                  <a:srgbClr val="C00000"/>
                </a:solidFill>
                <a:latin typeface="メイリオ" panose="020B0604030504040204" pitchFamily="50" charset="-128"/>
                <a:ea typeface="メイリオ" panose="020B0604030504040204" pitchFamily="50" charset="-128"/>
              </a:rPr>
              <a:t>アクション</a:t>
            </a:r>
            <a:r>
              <a:rPr lang="ja-JP" altLang="en-US" dirty="0">
                <a:solidFill>
                  <a:srgbClr val="000000"/>
                </a:solidFill>
                <a:latin typeface="メイリオ" panose="020B0604030504040204" pitchFamily="50" charset="-128"/>
                <a:ea typeface="メイリオ" panose="020B0604030504040204" pitchFamily="50" charset="-128"/>
              </a:rPr>
              <a:t>・ボディーランゲージが効果的です。</a:t>
            </a:r>
            <a:endPar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 name="タイトル 2">
            <a:extLst>
              <a:ext uri="{FF2B5EF4-FFF2-40B4-BE49-F238E27FC236}">
                <a16:creationId xmlns:a16="http://schemas.microsoft.com/office/drawing/2014/main" id="{6DFFBD91-4F7C-43B8-B99A-7C1E64754F35}"/>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２－３</a:t>
            </a:r>
          </a:p>
        </p:txBody>
      </p:sp>
      <p:graphicFrame>
        <p:nvGraphicFramePr>
          <p:cNvPr id="5" name="表 7">
            <a:extLst>
              <a:ext uri="{FF2B5EF4-FFF2-40B4-BE49-F238E27FC236}">
                <a16:creationId xmlns:a16="http://schemas.microsoft.com/office/drawing/2014/main" id="{68665672-9FF2-4D49-98F9-C6DB7636CEC2}"/>
              </a:ext>
            </a:extLst>
          </p:cNvPr>
          <p:cNvGraphicFramePr>
            <a:graphicFrameLocks noGrp="1"/>
          </p:cNvGraphicFramePr>
          <p:nvPr>
            <p:extLst>
              <p:ext uri="{D42A27DB-BD31-4B8C-83A1-F6EECF244321}">
                <p14:modId xmlns:p14="http://schemas.microsoft.com/office/powerpoint/2010/main" val="309603713"/>
              </p:ext>
            </p:extLst>
          </p:nvPr>
        </p:nvGraphicFramePr>
        <p:xfrm>
          <a:off x="467544" y="2088585"/>
          <a:ext cx="6552728" cy="3774387"/>
        </p:xfrm>
        <a:graphic>
          <a:graphicData uri="http://schemas.openxmlformats.org/drawingml/2006/table">
            <a:tbl>
              <a:tblPr firstRow="1" bandRow="1">
                <a:tableStyleId>{5940675A-B579-460E-94D1-54222C63F5DA}</a:tableStyleId>
              </a:tblPr>
              <a:tblGrid>
                <a:gridCol w="1236364">
                  <a:extLst>
                    <a:ext uri="{9D8B030D-6E8A-4147-A177-3AD203B41FA5}">
                      <a16:colId xmlns:a16="http://schemas.microsoft.com/office/drawing/2014/main" val="1090443940"/>
                    </a:ext>
                  </a:extLst>
                </a:gridCol>
                <a:gridCol w="5316364">
                  <a:extLst>
                    <a:ext uri="{9D8B030D-6E8A-4147-A177-3AD203B41FA5}">
                      <a16:colId xmlns:a16="http://schemas.microsoft.com/office/drawing/2014/main" val="2810800109"/>
                    </a:ext>
                  </a:extLst>
                </a:gridCol>
              </a:tblGrid>
              <a:tr h="1372981">
                <a:tc>
                  <a:txBody>
                    <a:bodyPr/>
                    <a:lstStyle/>
                    <a:p>
                      <a:r>
                        <a:rPr kumimoji="1" lang="ja-JP" altLang="en-US" sz="2000" dirty="0">
                          <a:latin typeface="メイリオ" panose="020B0604030504040204" pitchFamily="50" charset="-128"/>
                          <a:ea typeface="メイリオ" panose="020B0604030504040204" pitchFamily="50" charset="-128"/>
                        </a:rPr>
                        <a:t>姿勢</a:t>
                      </a:r>
                    </a:p>
                  </a:txBody>
                  <a:tcPr/>
                </a:tc>
                <a:tc>
                  <a:txBody>
                    <a:bodyPr/>
                    <a:lstStyle/>
                    <a:p>
                      <a:r>
                        <a:rPr kumimoji="1" lang="ja-JP" altLang="en-US" sz="1600" dirty="0">
                          <a:latin typeface="メイリオ" panose="020B0604030504040204" pitchFamily="50" charset="-128"/>
                          <a:ea typeface="メイリオ" panose="020B0604030504040204" pitchFamily="50" charset="-128"/>
                        </a:rPr>
                        <a:t>椅子にしっかり座って、</a:t>
                      </a:r>
                      <a:r>
                        <a:rPr kumimoji="1" lang="ja-JP" altLang="en-US" sz="1600" dirty="0">
                          <a:solidFill>
                            <a:srgbClr val="C00000"/>
                          </a:solidFill>
                          <a:latin typeface="メイリオ" panose="020B0604030504040204" pitchFamily="50" charset="-128"/>
                          <a:ea typeface="メイリオ" panose="020B0604030504040204" pitchFamily="50" charset="-128"/>
                        </a:rPr>
                        <a:t>正しい姿勢</a:t>
                      </a:r>
                      <a:r>
                        <a:rPr kumimoji="1" lang="ja-JP" altLang="en-US" sz="1600" dirty="0">
                          <a:latin typeface="メイリオ" panose="020B0604030504040204" pitchFamily="50" charset="-128"/>
                          <a:ea typeface="メイリオ" panose="020B0604030504040204" pitchFamily="50" charset="-128"/>
                        </a:rPr>
                        <a:t>で話しましょう。ダラダラしている雰囲気はカメラ越しに伝わります。また、ＷＥＢでの時間が長くなると、悪い姿勢は腰を痛めます。</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パソコンをカウンターの高さにもっていって、</a:t>
                      </a:r>
                      <a:r>
                        <a:rPr kumimoji="1" lang="ja-JP" altLang="en-US" sz="1600" dirty="0">
                          <a:solidFill>
                            <a:srgbClr val="C00000"/>
                          </a:solidFill>
                          <a:latin typeface="メイリオ" panose="020B0604030504040204" pitchFamily="50" charset="-128"/>
                          <a:ea typeface="メイリオ" panose="020B0604030504040204" pitchFamily="50" charset="-128"/>
                        </a:rPr>
                        <a:t>立って話す</a:t>
                      </a:r>
                      <a:r>
                        <a:rPr kumimoji="1" lang="ja-JP" altLang="en-US" sz="1600" dirty="0">
                          <a:latin typeface="メイリオ" panose="020B0604030504040204" pitchFamily="50" charset="-128"/>
                          <a:ea typeface="メイリオ" panose="020B0604030504040204" pitchFamily="50" charset="-128"/>
                        </a:rPr>
                        <a:t>のも、アクションが大きくなるので効果的です。</a:t>
                      </a:r>
                      <a:endParaRPr kumimoji="1" lang="en-US" altLang="ja-JP" sz="16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839162503"/>
                  </a:ext>
                </a:extLst>
              </a:tr>
              <a:tr h="1436245">
                <a:tc>
                  <a:txBody>
                    <a:bodyPr/>
                    <a:lstStyle/>
                    <a:p>
                      <a:r>
                        <a:rPr kumimoji="1" lang="ja-JP" altLang="en-US" sz="2000" dirty="0">
                          <a:latin typeface="メイリオ" panose="020B0604030504040204" pitchFamily="50" charset="-128"/>
                          <a:ea typeface="メイリオ" panose="020B0604030504040204" pitchFamily="50" charset="-128"/>
                        </a:rPr>
                        <a:t>笑顔</a:t>
                      </a:r>
                    </a:p>
                  </a:txBody>
                  <a:tcPr/>
                </a:tc>
                <a:tc>
                  <a:txBody>
                    <a:bodyPr/>
                    <a:lstStyle/>
                    <a:p>
                      <a:r>
                        <a:rPr kumimoji="1" lang="ja-JP" altLang="en-US" sz="1600" dirty="0">
                          <a:latin typeface="メイリオ" panose="020B0604030504040204" pitchFamily="50" charset="-128"/>
                          <a:ea typeface="メイリオ" panose="020B0604030504040204" pitchFamily="50" charset="-128"/>
                        </a:rPr>
                        <a:t>口角を挙げて、</a:t>
                      </a:r>
                      <a:r>
                        <a:rPr kumimoji="1" lang="ja-JP" altLang="en-US" sz="1600" dirty="0">
                          <a:solidFill>
                            <a:srgbClr val="C00000"/>
                          </a:solidFill>
                          <a:latin typeface="メイリオ" panose="020B0604030504040204" pitchFamily="50" charset="-128"/>
                          <a:ea typeface="メイリオ" panose="020B0604030504040204" pitchFamily="50" charset="-128"/>
                        </a:rPr>
                        <a:t>リアルの３倍の笑顔</a:t>
                      </a:r>
                      <a:r>
                        <a:rPr kumimoji="1" lang="ja-JP" altLang="en-US" sz="1600" dirty="0">
                          <a:latin typeface="メイリオ" panose="020B0604030504040204" pitchFamily="50" charset="-128"/>
                          <a:ea typeface="メイリオ" panose="020B0604030504040204" pitchFamily="50" charset="-128"/>
                        </a:rPr>
                        <a:t>で対応しましょう。</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能面のような顔で、反応がないのは、相手の方を不安にさせます。</a:t>
                      </a:r>
                      <a:r>
                        <a:rPr kumimoji="1" lang="ja-JP" altLang="en-US" sz="1600" dirty="0">
                          <a:solidFill>
                            <a:srgbClr val="C00000"/>
                          </a:solidFill>
                          <a:latin typeface="メイリオ" panose="020B0604030504040204" pitchFamily="50" charset="-128"/>
                          <a:ea typeface="メイリオ" panose="020B0604030504040204" pitchFamily="50" charset="-128"/>
                        </a:rPr>
                        <a:t>大きくうなづき</a:t>
                      </a:r>
                      <a:r>
                        <a:rPr kumimoji="1" lang="ja-JP" altLang="en-US" sz="1600" dirty="0">
                          <a:latin typeface="メイリオ" panose="020B0604030504040204" pitchFamily="50" charset="-128"/>
                          <a:ea typeface="メイリオ" panose="020B0604030504040204" pitchFamily="50" charset="-128"/>
                        </a:rPr>
                        <a:t>なから、笑顔を忘れずに。</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（実際、反応が薄いために、電波状況が悪くなって固まっていると思われた方もいらっしゃいました）</a:t>
                      </a:r>
                    </a:p>
                  </a:txBody>
                  <a:tcPr/>
                </a:tc>
                <a:extLst>
                  <a:ext uri="{0D108BD9-81ED-4DB2-BD59-A6C34878D82A}">
                    <a16:rowId xmlns:a16="http://schemas.microsoft.com/office/drawing/2014/main" val="3923835235"/>
                  </a:ext>
                </a:extLst>
              </a:tr>
              <a:tr h="965161">
                <a:tc>
                  <a:txBody>
                    <a:bodyPr/>
                    <a:lstStyle/>
                    <a:p>
                      <a:r>
                        <a:rPr kumimoji="1" lang="ja-JP" altLang="en-US" sz="1600" dirty="0">
                          <a:latin typeface="メイリオ" panose="020B0604030504040204" pitchFamily="50" charset="-128"/>
                          <a:ea typeface="メイリオ" panose="020B0604030504040204" pitchFamily="50" charset="-128"/>
                        </a:rPr>
                        <a:t>アイ</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コンタクト</a:t>
                      </a:r>
                    </a:p>
                  </a:txBody>
                  <a:tcPr/>
                </a:tc>
                <a:tc>
                  <a:txBody>
                    <a:bodyPr/>
                    <a:lstStyle/>
                    <a:p>
                      <a:r>
                        <a:rPr kumimoji="1" lang="ja-JP" altLang="en-US" sz="1600" dirty="0">
                          <a:latin typeface="メイリオ" panose="020B0604030504040204" pitchFamily="50" charset="-128"/>
                          <a:ea typeface="メイリオ" panose="020B0604030504040204" pitchFamily="50" charset="-128"/>
                        </a:rPr>
                        <a:t>相手の顔（目＝アイ）ではなく、実際は、</a:t>
                      </a:r>
                      <a:r>
                        <a:rPr kumimoji="1" lang="ja-JP" altLang="en-US" sz="1600" dirty="0">
                          <a:solidFill>
                            <a:srgbClr val="C00000"/>
                          </a:solidFill>
                          <a:latin typeface="メイリオ" panose="020B0604030504040204" pitchFamily="50" charset="-128"/>
                          <a:ea typeface="メイリオ" panose="020B0604030504040204" pitchFamily="50" charset="-128"/>
                        </a:rPr>
                        <a:t>カメラのレンズ</a:t>
                      </a:r>
                      <a:r>
                        <a:rPr kumimoji="1" lang="ja-JP" altLang="en-US" sz="1600" dirty="0">
                          <a:latin typeface="メイリオ" panose="020B0604030504040204" pitchFamily="50" charset="-128"/>
                          <a:ea typeface="メイリオ" panose="020B0604030504040204" pitchFamily="50" charset="-128"/>
                        </a:rPr>
                        <a:t>を見ます。慣れるまで不自然ですが、相手の方にとってはそれでアイコンタクトされている状態になります。</a:t>
                      </a:r>
                    </a:p>
                  </a:txBody>
                  <a:tcPr/>
                </a:tc>
                <a:extLst>
                  <a:ext uri="{0D108BD9-81ED-4DB2-BD59-A6C34878D82A}">
                    <a16:rowId xmlns:a16="http://schemas.microsoft.com/office/drawing/2014/main" val="616658167"/>
                  </a:ext>
                </a:extLst>
              </a:tr>
            </a:tbl>
          </a:graphicData>
        </a:graphic>
      </p:graphicFrame>
      <p:pic>
        <p:nvPicPr>
          <p:cNvPr id="7" name="図 6"/>
          <p:cNvPicPr>
            <a:picLocks noChangeAspect="1"/>
          </p:cNvPicPr>
          <p:nvPr/>
        </p:nvPicPr>
        <p:blipFill rotWithShape="1">
          <a:blip r:embed="rId2">
            <a:extLst>
              <a:ext uri="{28A0092B-C50C-407E-A947-70E740481C1C}">
                <a14:useLocalDpi xmlns:a14="http://schemas.microsoft.com/office/drawing/2010/main" val="0"/>
              </a:ext>
            </a:extLst>
          </a:blip>
          <a:srcRect l="32282" r="14563"/>
          <a:stretch/>
        </p:blipFill>
        <p:spPr>
          <a:xfrm>
            <a:off x="7236296" y="3933056"/>
            <a:ext cx="1537584" cy="1929916"/>
          </a:xfrm>
          <a:prstGeom prst="rect">
            <a:avLst/>
          </a:prstGeom>
        </p:spPr>
      </p:pic>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9525" r="37006"/>
          <a:stretch/>
        </p:blipFill>
        <p:spPr>
          <a:xfrm>
            <a:off x="7236296" y="1920737"/>
            <a:ext cx="1537584" cy="1918626"/>
          </a:xfrm>
          <a:prstGeom prst="rect">
            <a:avLst/>
          </a:prstGeom>
        </p:spPr>
      </p:pic>
    </p:spTree>
    <p:extLst>
      <p:ext uri="{BB962C8B-B14F-4D97-AF65-F5344CB8AC3E}">
        <p14:creationId xmlns:p14="http://schemas.microsoft.com/office/powerpoint/2010/main" val="88991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08EB73-78F3-40D7-8D3A-8A92AA6F1FA8}"/>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630131" rtl="0" eaLnBrk="1" fontAlgn="auto" latinLnBrk="0" hangingPunct="1">
                <a:lnSpc>
                  <a:spcPct val="100000"/>
                </a:lnSpc>
                <a:spcBef>
                  <a:spcPts val="0"/>
                </a:spcBef>
                <a:spcAft>
                  <a:spcPts val="0"/>
                </a:spcAft>
                <a:buClrTx/>
                <a:buSzTx/>
                <a:buFontTx/>
                <a:buNone/>
                <a:tabLst/>
                <a:defRPr/>
              </a:pPr>
              <a:t>13</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cs typeface="+mn-cs"/>
            </a:endParaRPr>
          </a:p>
        </p:txBody>
      </p:sp>
      <p:sp>
        <p:nvSpPr>
          <p:cNvPr id="3" name="タイトル 2">
            <a:extLst>
              <a:ext uri="{FF2B5EF4-FFF2-40B4-BE49-F238E27FC236}">
                <a16:creationId xmlns:a16="http://schemas.microsoft.com/office/drawing/2014/main" id="{694001C7-569D-4434-94B0-21667C1D9F9E}"/>
              </a:ext>
            </a:extLst>
          </p:cNvPr>
          <p:cNvSpPr>
            <a:spLocks noGrp="1"/>
          </p:cNvSpPr>
          <p:nvPr>
            <p:ph type="title"/>
          </p:nvPr>
        </p:nvSpPr>
        <p:spPr>
          <a:xfrm>
            <a:off x="1619672" y="157163"/>
            <a:ext cx="7538982" cy="392112"/>
          </a:xfrm>
        </p:spPr>
        <p:txBody>
          <a:bodyPr/>
          <a:lstStyle/>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effectLst/>
                <a:uLnTx/>
                <a:uFillTx/>
                <a:cs typeface="+mn-cs"/>
              </a:rPr>
              <a:t>簡潔に伝えよう</a:t>
            </a:r>
            <a:r>
              <a:rPr kumimoji="1" lang="en-US" altLang="ja-JP" sz="2400" b="0" i="0" u="none" strike="noStrike" kern="1200" cap="none" spc="0" normalizeH="0" baseline="0" noProof="0" dirty="0">
                <a:ln>
                  <a:noFill/>
                </a:ln>
                <a:effectLst/>
                <a:uLnTx/>
                <a:uFillTx/>
                <a:cs typeface="+mn-cs"/>
              </a:rPr>
              <a:t>(</a:t>
            </a:r>
            <a:r>
              <a:rPr kumimoji="1" lang="ja-JP" altLang="en-US" sz="2400" b="0" i="0" u="none" strike="noStrike" kern="1200" cap="none" spc="0" normalizeH="0" baseline="0" noProof="0" dirty="0">
                <a:ln>
                  <a:noFill/>
                </a:ln>
                <a:effectLst/>
                <a:uLnTx/>
                <a:uFillTx/>
                <a:cs typeface="+mn-cs"/>
              </a:rPr>
              <a:t>話し手）　</a:t>
            </a:r>
            <a:endParaRPr kumimoji="1" lang="en-US" altLang="ja-JP" sz="2400" b="0" i="0" u="none" strike="noStrike" kern="1200" cap="none" spc="0" normalizeH="0" baseline="0" noProof="0" dirty="0">
              <a:ln>
                <a:noFill/>
              </a:ln>
              <a:effectLst/>
              <a:uLnTx/>
              <a:uFillTx/>
              <a:cs typeface="+mn-cs"/>
            </a:endParaRPr>
          </a:p>
        </p:txBody>
      </p:sp>
      <p:sp>
        <p:nvSpPr>
          <p:cNvPr id="4" name="テキスト ボックス 3">
            <a:extLst>
              <a:ext uri="{FF2B5EF4-FFF2-40B4-BE49-F238E27FC236}">
                <a16:creationId xmlns:a16="http://schemas.microsoft.com/office/drawing/2014/main" id="{BD7CF78C-9D90-45C3-9200-F2F1AA52F550}"/>
              </a:ext>
            </a:extLst>
          </p:cNvPr>
          <p:cNvSpPr txBox="1"/>
          <p:nvPr/>
        </p:nvSpPr>
        <p:spPr>
          <a:xfrm>
            <a:off x="260701" y="1052736"/>
            <a:ext cx="8622597" cy="648070"/>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ＷＥＢでの情報共有は、疲労感が生まれがちです。</a:t>
            </a:r>
            <a:r>
              <a:rPr lang="ja-JP" altLang="en-US" dirty="0">
                <a:solidFill>
                  <a:srgbClr val="000000"/>
                </a:solidFill>
                <a:latin typeface="メイリオ" panose="020B0604030504040204" pitchFamily="50" charset="-128"/>
                <a:ea typeface="メイリオ" panose="020B0604030504040204" pitchFamily="50" charset="-128"/>
              </a:rPr>
              <a:t>リアル以上に、簡潔にわかりやすく話すことが必要です。</a:t>
            </a:r>
            <a:endPar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 name="タイトル 2">
            <a:extLst>
              <a:ext uri="{FF2B5EF4-FFF2-40B4-BE49-F238E27FC236}">
                <a16:creationId xmlns:a16="http://schemas.microsoft.com/office/drawing/2014/main" id="{6DFFBD91-4F7C-43B8-B99A-7C1E64754F35}"/>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２－４</a:t>
            </a:r>
          </a:p>
        </p:txBody>
      </p:sp>
      <p:graphicFrame>
        <p:nvGraphicFramePr>
          <p:cNvPr id="9" name="表 7">
            <a:extLst>
              <a:ext uri="{FF2B5EF4-FFF2-40B4-BE49-F238E27FC236}">
                <a16:creationId xmlns:a16="http://schemas.microsoft.com/office/drawing/2014/main" id="{85C9EBA4-A299-416F-93F4-A44A9B63F7F7}"/>
              </a:ext>
            </a:extLst>
          </p:cNvPr>
          <p:cNvGraphicFramePr>
            <a:graphicFrameLocks noGrp="1"/>
          </p:cNvGraphicFramePr>
          <p:nvPr>
            <p:extLst>
              <p:ext uri="{D42A27DB-BD31-4B8C-83A1-F6EECF244321}">
                <p14:modId xmlns:p14="http://schemas.microsoft.com/office/powerpoint/2010/main" val="1628813830"/>
              </p:ext>
            </p:extLst>
          </p:nvPr>
        </p:nvGraphicFramePr>
        <p:xfrm>
          <a:off x="565665" y="2060848"/>
          <a:ext cx="8012670" cy="4136716"/>
        </p:xfrm>
        <a:graphic>
          <a:graphicData uri="http://schemas.openxmlformats.org/drawingml/2006/table">
            <a:tbl>
              <a:tblPr firstRow="1" bandRow="1">
                <a:tableStyleId>{5940675A-B579-460E-94D1-54222C63F5DA}</a:tableStyleId>
              </a:tblPr>
              <a:tblGrid>
                <a:gridCol w="1082530">
                  <a:extLst>
                    <a:ext uri="{9D8B030D-6E8A-4147-A177-3AD203B41FA5}">
                      <a16:colId xmlns:a16="http://schemas.microsoft.com/office/drawing/2014/main" val="1090443940"/>
                    </a:ext>
                  </a:extLst>
                </a:gridCol>
                <a:gridCol w="6930140">
                  <a:extLst>
                    <a:ext uri="{9D8B030D-6E8A-4147-A177-3AD203B41FA5}">
                      <a16:colId xmlns:a16="http://schemas.microsoft.com/office/drawing/2014/main" val="2810800109"/>
                    </a:ext>
                  </a:extLst>
                </a:gridCol>
              </a:tblGrid>
              <a:tr h="1367802">
                <a:tc>
                  <a:txBody>
                    <a:bodyPr/>
                    <a:lstStyle/>
                    <a:p>
                      <a:r>
                        <a:rPr kumimoji="1" lang="ja-JP" altLang="en-US" sz="1600" dirty="0">
                          <a:latin typeface="メイリオ" panose="020B0604030504040204" pitchFamily="50" charset="-128"/>
                          <a:ea typeface="メイリオ" panose="020B0604030504040204" pitchFamily="50" charset="-128"/>
                        </a:rPr>
                        <a:t>短く話す</a:t>
                      </a:r>
                    </a:p>
                  </a:txBody>
                  <a:tcPr/>
                </a:tc>
                <a:tc>
                  <a:txBody>
                    <a:bodyPr/>
                    <a:lstStyle/>
                    <a:p>
                      <a:r>
                        <a:rPr kumimoji="1" lang="ja-JP" altLang="en-US" sz="1600" dirty="0">
                          <a:solidFill>
                            <a:srgbClr val="C00000"/>
                          </a:solidFill>
                          <a:latin typeface="メイリオ" panose="020B0604030504040204" pitchFamily="50" charset="-128"/>
                          <a:ea typeface="メイリオ" panose="020B0604030504040204" pitchFamily="50" charset="-128"/>
                        </a:rPr>
                        <a:t>短く区切って</a:t>
                      </a:r>
                      <a:r>
                        <a:rPr kumimoji="1" lang="ja-JP" altLang="en-US" sz="1600" dirty="0">
                          <a:latin typeface="メイリオ" panose="020B0604030504040204" pitchFamily="50" charset="-128"/>
                          <a:ea typeface="メイリオ" panose="020B0604030504040204" pitchFamily="50" charset="-128"/>
                        </a:rPr>
                        <a:t>話しましょう。</a:t>
                      </a:r>
                      <a:br>
                        <a:rPr kumimoji="1" lang="ja-JP" altLang="en-US"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「○について、</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の調査をしましたが、○という結果が得られ、</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の対応が必要です」ではなく、→「○について、</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の調査をしました。○という結果が得られました。</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の対応が必要です」</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solidFill>
                            <a:srgbClr val="C00000"/>
                          </a:solidFill>
                          <a:latin typeface="メイリオ" panose="020B0604030504040204" pitchFamily="50" charset="-128"/>
                          <a:ea typeface="メイリオ" panose="020B0604030504040204" pitchFamily="50" charset="-128"/>
                        </a:rPr>
                        <a:t>結論</a:t>
                      </a:r>
                      <a:r>
                        <a:rPr kumimoji="1" lang="ja-JP" altLang="en-US" sz="1600" dirty="0">
                          <a:latin typeface="メイリオ" panose="020B0604030504040204" pitchFamily="50" charset="-128"/>
                          <a:ea typeface="メイリオ" panose="020B0604030504040204" pitchFamily="50" charset="-128"/>
                        </a:rPr>
                        <a:t>から話すことも大切です。</a:t>
                      </a:r>
                      <a:endParaRPr kumimoji="1" lang="en-US" altLang="ja-JP" sz="16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839162503"/>
                  </a:ext>
                </a:extLst>
              </a:tr>
              <a:tr h="867133">
                <a:tc>
                  <a:txBody>
                    <a:bodyPr/>
                    <a:lstStyle/>
                    <a:p>
                      <a:r>
                        <a:rPr kumimoji="1" lang="ja-JP" altLang="en-US" sz="1600" dirty="0">
                          <a:latin typeface="メイリオ" panose="020B0604030504040204" pitchFamily="50" charset="-128"/>
                          <a:ea typeface="メイリオ" panose="020B0604030504040204" pitchFamily="50" charset="-128"/>
                        </a:rPr>
                        <a:t>ターン</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に注意</a:t>
                      </a:r>
                    </a:p>
                  </a:txBody>
                  <a:tcPr/>
                </a:tc>
                <a:tc>
                  <a:txBody>
                    <a:bodyPr/>
                    <a:lstStyle/>
                    <a:p>
                      <a:r>
                        <a:rPr kumimoji="1" lang="ja-JP" altLang="en-US" sz="1600" dirty="0">
                          <a:latin typeface="メイリオ" panose="020B0604030504040204" pitchFamily="50" charset="-128"/>
                          <a:ea typeface="メイリオ" panose="020B0604030504040204" pitchFamily="50" charset="-128"/>
                        </a:rPr>
                        <a:t>長めの話や報告の最初は、「これから○○についてお話します」とはじめ、最後は「以上です」とつけましょう。ＷＥＢでは、話を切りかえるタイミングをつかむのが難しく、</a:t>
                      </a:r>
                      <a:r>
                        <a:rPr kumimoji="1" lang="ja-JP" altLang="en-US" sz="1600" dirty="0">
                          <a:solidFill>
                            <a:srgbClr val="C00000"/>
                          </a:solidFill>
                          <a:latin typeface="メイリオ" panose="020B0604030504040204" pitchFamily="50" charset="-128"/>
                          <a:ea typeface="メイリオ" panose="020B0604030504040204" pitchFamily="50" charset="-128"/>
                        </a:rPr>
                        <a:t>自分のターンを明確</a:t>
                      </a:r>
                      <a:r>
                        <a:rPr kumimoji="1" lang="ja-JP" altLang="en-US" sz="1600" dirty="0">
                          <a:latin typeface="メイリオ" panose="020B0604030504040204" pitchFamily="50" charset="-128"/>
                          <a:ea typeface="メイリオ" panose="020B0604030504040204" pitchFamily="50" charset="-128"/>
                        </a:rPr>
                        <a:t>にすることが大切です。</a:t>
                      </a:r>
                    </a:p>
                  </a:txBody>
                  <a:tcPr/>
                </a:tc>
                <a:extLst>
                  <a:ext uri="{0D108BD9-81ED-4DB2-BD59-A6C34878D82A}">
                    <a16:rowId xmlns:a16="http://schemas.microsoft.com/office/drawing/2014/main" val="3923835235"/>
                  </a:ext>
                </a:extLst>
              </a:tr>
              <a:tr h="834981">
                <a:tc>
                  <a:txBody>
                    <a:bodyPr/>
                    <a:lstStyle/>
                    <a:p>
                      <a:r>
                        <a:rPr kumimoji="1" lang="ja-JP" altLang="en-US" sz="1600" dirty="0">
                          <a:latin typeface="メイリオ" panose="020B0604030504040204" pitchFamily="50" charset="-128"/>
                          <a:ea typeface="メイリオ" panose="020B0604030504040204" pitchFamily="50" charset="-128"/>
                        </a:rPr>
                        <a:t>名前を</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呼ぶ</a:t>
                      </a:r>
                    </a:p>
                  </a:txBody>
                  <a:tcPr/>
                </a:tc>
                <a:tc>
                  <a:txBody>
                    <a:bodyPr/>
                    <a:lstStyle/>
                    <a:p>
                      <a:r>
                        <a:rPr kumimoji="1" lang="ja-JP" altLang="en-US" sz="1600" dirty="0">
                          <a:latin typeface="メイリオ" panose="020B0604030504040204" pitchFamily="50" charset="-128"/>
                          <a:ea typeface="メイリオ" panose="020B0604030504040204" pitchFamily="50" charset="-128"/>
                        </a:rPr>
                        <a:t> 「○○さん、ご意見いただけますか？」といったように、</a:t>
                      </a:r>
                      <a:r>
                        <a:rPr kumimoji="1" lang="ja-JP" altLang="en-US" sz="1600" dirty="0">
                          <a:solidFill>
                            <a:srgbClr val="C00000"/>
                          </a:solidFill>
                          <a:latin typeface="メイリオ" panose="020B0604030504040204" pitchFamily="50" charset="-128"/>
                          <a:ea typeface="メイリオ" panose="020B0604030504040204" pitchFamily="50" charset="-128"/>
                        </a:rPr>
                        <a:t>特定のだれかの名前を呼んで</a:t>
                      </a:r>
                      <a:r>
                        <a:rPr kumimoji="1" lang="ja-JP" altLang="en-US" sz="1600" dirty="0">
                          <a:latin typeface="メイリオ" panose="020B0604030504040204" pitchFamily="50" charset="-128"/>
                          <a:ea typeface="メイリオ" panose="020B0604030504040204" pitchFamily="50" charset="-128"/>
                        </a:rPr>
                        <a:t>、お聞きするとよいでしょう。ＷＥＢでは、聞き手にとって、だれに対して語りかけているのかを見極めることが難しいからです。</a:t>
                      </a:r>
                    </a:p>
                  </a:txBody>
                  <a:tcPr/>
                </a:tc>
                <a:extLst>
                  <a:ext uri="{0D108BD9-81ED-4DB2-BD59-A6C34878D82A}">
                    <a16:rowId xmlns:a16="http://schemas.microsoft.com/office/drawing/2014/main" val="616658167"/>
                  </a:ext>
                </a:extLst>
              </a:tr>
              <a:tr h="899934">
                <a:tc>
                  <a:txBody>
                    <a:bodyPr/>
                    <a:lstStyle/>
                    <a:p>
                      <a:r>
                        <a:rPr kumimoji="1" lang="ja-JP" altLang="en-US" sz="1600" dirty="0">
                          <a:latin typeface="メイリオ" panose="020B0604030504040204" pitchFamily="50" charset="-128"/>
                          <a:ea typeface="メイリオ" panose="020B0604030504040204" pitchFamily="50" charset="-128"/>
                        </a:rPr>
                        <a:t>資料には</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ページを</a:t>
                      </a:r>
                    </a:p>
                  </a:txBody>
                  <a:tcPr/>
                </a:tc>
                <a:tc>
                  <a:txBody>
                    <a:bodyPr/>
                    <a:lstStyle/>
                    <a:p>
                      <a:r>
                        <a:rPr kumimoji="1" lang="ja-JP" altLang="en-US" sz="1600" dirty="0">
                          <a:latin typeface="メイリオ" panose="020B0604030504040204" pitchFamily="50" charset="-128"/>
                          <a:ea typeface="メイリオ" panose="020B0604030504040204" pitchFamily="50" charset="-128"/>
                        </a:rPr>
                        <a:t>ＷＥＢで資料を共有する場合、「画面投影する」「事前に送り各自が手元に用意する」ことがあります。いずれの場合も、</a:t>
                      </a:r>
                      <a:r>
                        <a:rPr kumimoji="1" lang="ja-JP" altLang="en-US" sz="1600" dirty="0">
                          <a:solidFill>
                            <a:srgbClr val="C00000"/>
                          </a:solidFill>
                          <a:latin typeface="メイリオ" panose="020B0604030504040204" pitchFamily="50" charset="-128"/>
                          <a:ea typeface="メイリオ" panose="020B0604030504040204" pitchFamily="50" charset="-128"/>
                        </a:rPr>
                        <a:t>どこの部分を示しているのか</a:t>
                      </a:r>
                      <a:r>
                        <a:rPr kumimoji="1" lang="ja-JP" altLang="en-US" sz="1600" dirty="0">
                          <a:latin typeface="メイリオ" panose="020B0604030504040204" pitchFamily="50" charset="-128"/>
                          <a:ea typeface="メイリオ" panose="020B0604030504040204" pitchFamily="50" charset="-128"/>
                        </a:rPr>
                        <a:t>を伝えるのがリアルより難しくなります。そのため、ページ番号をつける、簡潔にまとめるといった工夫が必要です。</a:t>
                      </a:r>
                    </a:p>
                  </a:txBody>
                  <a:tcPr/>
                </a:tc>
                <a:extLst>
                  <a:ext uri="{0D108BD9-81ED-4DB2-BD59-A6C34878D82A}">
                    <a16:rowId xmlns:a16="http://schemas.microsoft.com/office/drawing/2014/main" val="3647367821"/>
                  </a:ext>
                </a:extLst>
              </a:tr>
            </a:tbl>
          </a:graphicData>
        </a:graphic>
      </p:graphicFrame>
    </p:spTree>
    <p:extLst>
      <p:ext uri="{BB962C8B-B14F-4D97-AF65-F5344CB8AC3E}">
        <p14:creationId xmlns:p14="http://schemas.microsoft.com/office/powerpoint/2010/main" val="3516346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08EB73-78F3-40D7-8D3A-8A92AA6F1FA8}"/>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630131" rtl="0" eaLnBrk="1" fontAlgn="auto" latinLnBrk="0" hangingPunct="1">
                <a:lnSpc>
                  <a:spcPct val="100000"/>
                </a:lnSpc>
                <a:spcBef>
                  <a:spcPts val="0"/>
                </a:spcBef>
                <a:spcAft>
                  <a:spcPts val="0"/>
                </a:spcAft>
                <a:buClrTx/>
                <a:buSzTx/>
                <a:buFontTx/>
                <a:buNone/>
                <a:tabLst/>
                <a:defRPr/>
              </a:pPr>
              <a:t>14</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cs typeface="+mn-cs"/>
            </a:endParaRPr>
          </a:p>
        </p:txBody>
      </p:sp>
      <p:sp>
        <p:nvSpPr>
          <p:cNvPr id="3" name="タイトル 2">
            <a:extLst>
              <a:ext uri="{FF2B5EF4-FFF2-40B4-BE49-F238E27FC236}">
                <a16:creationId xmlns:a16="http://schemas.microsoft.com/office/drawing/2014/main" id="{694001C7-569D-4434-94B0-21667C1D9F9E}"/>
              </a:ext>
            </a:extLst>
          </p:cNvPr>
          <p:cNvSpPr>
            <a:spLocks noGrp="1"/>
          </p:cNvSpPr>
          <p:nvPr>
            <p:ph type="title"/>
          </p:nvPr>
        </p:nvSpPr>
        <p:spPr>
          <a:xfrm>
            <a:off x="1619672" y="157163"/>
            <a:ext cx="7538982" cy="392112"/>
          </a:xfrm>
        </p:spPr>
        <p:txBody>
          <a:bodyPr/>
          <a:lstStyle/>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effectLst/>
                <a:uLnTx/>
                <a:uFillTx/>
                <a:cs typeface="+mn-cs"/>
              </a:rPr>
              <a:t>しっかり受け止めよう（聞き手）</a:t>
            </a:r>
            <a:endParaRPr kumimoji="1" lang="en-US" altLang="ja-JP" sz="2400" b="0" i="0" u="none" strike="noStrike" kern="1200" cap="none" spc="0" normalizeH="0" baseline="0" noProof="0" dirty="0">
              <a:ln>
                <a:noFill/>
              </a:ln>
              <a:effectLst/>
              <a:uLnTx/>
              <a:uFillTx/>
              <a:cs typeface="+mn-cs"/>
            </a:endParaRPr>
          </a:p>
        </p:txBody>
      </p:sp>
      <p:sp>
        <p:nvSpPr>
          <p:cNvPr id="4" name="テキスト ボックス 3">
            <a:extLst>
              <a:ext uri="{FF2B5EF4-FFF2-40B4-BE49-F238E27FC236}">
                <a16:creationId xmlns:a16="http://schemas.microsoft.com/office/drawing/2014/main" id="{BD7CF78C-9D90-45C3-9200-F2F1AA52F550}"/>
              </a:ext>
            </a:extLst>
          </p:cNvPr>
          <p:cNvSpPr txBox="1"/>
          <p:nvPr/>
        </p:nvSpPr>
        <p:spPr>
          <a:xfrm>
            <a:off x="267891" y="923028"/>
            <a:ext cx="8622597" cy="633764"/>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ＷＥＢで情報を共有しようとする際、リアル以上に「受け止めてもらえている感」を出しましょう。</a:t>
            </a:r>
          </a:p>
        </p:txBody>
      </p:sp>
      <p:sp>
        <p:nvSpPr>
          <p:cNvPr id="6" name="タイトル 2">
            <a:extLst>
              <a:ext uri="{FF2B5EF4-FFF2-40B4-BE49-F238E27FC236}">
                <a16:creationId xmlns:a16="http://schemas.microsoft.com/office/drawing/2014/main" id="{6DFFBD91-4F7C-43B8-B99A-7C1E64754F35}"/>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２－５</a:t>
            </a:r>
          </a:p>
        </p:txBody>
      </p:sp>
      <p:graphicFrame>
        <p:nvGraphicFramePr>
          <p:cNvPr id="9" name="表 7">
            <a:extLst>
              <a:ext uri="{FF2B5EF4-FFF2-40B4-BE49-F238E27FC236}">
                <a16:creationId xmlns:a16="http://schemas.microsoft.com/office/drawing/2014/main" id="{85C9EBA4-A299-416F-93F4-A44A9B63F7F7}"/>
              </a:ext>
            </a:extLst>
          </p:cNvPr>
          <p:cNvGraphicFramePr>
            <a:graphicFrameLocks noGrp="1"/>
          </p:cNvGraphicFramePr>
          <p:nvPr>
            <p:extLst>
              <p:ext uri="{D42A27DB-BD31-4B8C-83A1-F6EECF244321}">
                <p14:modId xmlns:p14="http://schemas.microsoft.com/office/powerpoint/2010/main" val="2503389058"/>
              </p:ext>
            </p:extLst>
          </p:nvPr>
        </p:nvGraphicFramePr>
        <p:xfrm>
          <a:off x="539552" y="1819555"/>
          <a:ext cx="8012670" cy="3732253"/>
        </p:xfrm>
        <a:graphic>
          <a:graphicData uri="http://schemas.openxmlformats.org/drawingml/2006/table">
            <a:tbl>
              <a:tblPr firstRow="1" bandRow="1">
                <a:tableStyleId>{5940675A-B579-460E-94D1-54222C63F5DA}</a:tableStyleId>
              </a:tblPr>
              <a:tblGrid>
                <a:gridCol w="1082530">
                  <a:extLst>
                    <a:ext uri="{9D8B030D-6E8A-4147-A177-3AD203B41FA5}">
                      <a16:colId xmlns:a16="http://schemas.microsoft.com/office/drawing/2014/main" val="1090443940"/>
                    </a:ext>
                  </a:extLst>
                </a:gridCol>
                <a:gridCol w="6930140">
                  <a:extLst>
                    <a:ext uri="{9D8B030D-6E8A-4147-A177-3AD203B41FA5}">
                      <a16:colId xmlns:a16="http://schemas.microsoft.com/office/drawing/2014/main" val="2810800109"/>
                    </a:ext>
                  </a:extLst>
                </a:gridCol>
              </a:tblGrid>
              <a:tr h="1224136">
                <a:tc>
                  <a:txBody>
                    <a:bodyPr/>
                    <a:lstStyle/>
                    <a:p>
                      <a:r>
                        <a:rPr kumimoji="1" lang="ja-JP" altLang="en-US" sz="1800" dirty="0">
                          <a:latin typeface="メイリオ" panose="020B0604030504040204" pitchFamily="50" charset="-128"/>
                          <a:ea typeface="メイリオ" panose="020B0604030504040204" pitchFamily="50" charset="-128"/>
                        </a:rPr>
                        <a:t>うな</a:t>
                      </a:r>
                      <a:endParaRPr kumimoji="1" lang="en-US" altLang="ja-JP" sz="1800" dirty="0">
                        <a:latin typeface="メイリオ" panose="020B0604030504040204" pitchFamily="50" charset="-128"/>
                        <a:ea typeface="メイリオ" panose="020B0604030504040204" pitchFamily="50" charset="-128"/>
                      </a:endParaRPr>
                    </a:p>
                    <a:p>
                      <a:r>
                        <a:rPr kumimoji="1" lang="ja-JP" altLang="en-US" sz="1800" dirty="0">
                          <a:latin typeface="メイリオ" panose="020B0604030504040204" pitchFamily="50" charset="-128"/>
                          <a:ea typeface="メイリオ" panose="020B0604030504040204" pitchFamily="50" charset="-128"/>
                        </a:rPr>
                        <a:t>づく</a:t>
                      </a:r>
                      <a:endParaRPr kumimoji="1" lang="ja-JP" altLang="en-US" sz="2000" dirty="0">
                        <a:latin typeface="メイリオ" panose="020B0604030504040204" pitchFamily="50" charset="-128"/>
                        <a:ea typeface="メイリオ" panose="020B0604030504040204" pitchFamily="50" charset="-128"/>
                      </a:endParaRPr>
                    </a:p>
                  </a:txBody>
                  <a:tcPr/>
                </a:tc>
                <a:tc>
                  <a:txBody>
                    <a:bodyPr/>
                    <a:lstStyle/>
                    <a:p>
                      <a:r>
                        <a:rPr kumimoji="1" lang="ja-JP" altLang="en-US" sz="1600" dirty="0">
                          <a:latin typeface="メイリオ" panose="020B0604030504040204" pitchFamily="50" charset="-128"/>
                          <a:ea typeface="メイリオ" panose="020B0604030504040204" pitchFamily="50" charset="-128"/>
                        </a:rPr>
                        <a:t>話を聞いているときは、大きくうなずきましょう。リアルと比べてＷＥＢでは、話し手にとって「自分の話が伝わっているかどうか」を実感することが難しいためです。うなづくことで「</a:t>
                      </a:r>
                      <a:r>
                        <a:rPr kumimoji="1" lang="ja-JP" altLang="en-US" sz="1600" dirty="0">
                          <a:solidFill>
                            <a:srgbClr val="C00000"/>
                          </a:solidFill>
                          <a:latin typeface="メイリオ" panose="020B0604030504040204" pitchFamily="50" charset="-128"/>
                          <a:ea typeface="メイリオ" panose="020B0604030504040204" pitchFamily="50" charset="-128"/>
                        </a:rPr>
                        <a:t>受け止めてもらえている</a:t>
                      </a:r>
                      <a:r>
                        <a:rPr kumimoji="1" lang="ja-JP" altLang="en-US" sz="1600" dirty="0">
                          <a:latin typeface="メイリオ" panose="020B0604030504040204" pitchFamily="50" charset="-128"/>
                          <a:ea typeface="メイリオ" panose="020B0604030504040204" pitchFamily="50" charset="-128"/>
                        </a:rPr>
                        <a:t>」感をもつことができます。話し手の</a:t>
                      </a:r>
                      <a:r>
                        <a:rPr kumimoji="1" lang="ja-JP" altLang="en-US" sz="1600" dirty="0">
                          <a:solidFill>
                            <a:srgbClr val="C00000"/>
                          </a:solidFill>
                          <a:latin typeface="メイリオ" panose="020B0604030504040204" pitchFamily="50" charset="-128"/>
                          <a:ea typeface="メイリオ" panose="020B0604030504040204" pitchFamily="50" charset="-128"/>
                        </a:rPr>
                        <a:t>リズムと同調</a:t>
                      </a:r>
                      <a:r>
                        <a:rPr kumimoji="1" lang="ja-JP" altLang="en-US" sz="1600" dirty="0">
                          <a:latin typeface="メイリオ" panose="020B0604030504040204" pitchFamily="50" charset="-128"/>
                          <a:ea typeface="メイリオ" panose="020B0604030504040204" pitchFamily="50" charset="-128"/>
                        </a:rPr>
                        <a:t>させられたら、なおよいでしょう。</a:t>
                      </a:r>
                      <a:endParaRPr kumimoji="1" lang="en-US" altLang="ja-JP" sz="16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839162503"/>
                  </a:ext>
                </a:extLst>
              </a:tr>
              <a:tr h="867133">
                <a:tc>
                  <a:txBody>
                    <a:bodyPr/>
                    <a:lstStyle/>
                    <a:p>
                      <a:r>
                        <a:rPr kumimoji="1" lang="ja-JP" altLang="en-US" sz="1600" dirty="0">
                          <a:latin typeface="メイリオ" panose="020B0604030504040204" pitchFamily="50" charset="-128"/>
                          <a:ea typeface="メイリオ" panose="020B0604030504040204" pitchFamily="50" charset="-128"/>
                        </a:rPr>
                        <a:t>ミュート</a:t>
                      </a:r>
                    </a:p>
                  </a:txBody>
                  <a:tcPr/>
                </a:tc>
                <a:tc>
                  <a:txBody>
                    <a:bodyPr/>
                    <a:lstStyle/>
                    <a:p>
                      <a:r>
                        <a:rPr kumimoji="1" lang="ja-JP" altLang="en-US" sz="1600" dirty="0">
                          <a:latin typeface="メイリオ" panose="020B0604030504040204" pitchFamily="50" charset="-128"/>
                          <a:ea typeface="メイリオ" panose="020B0604030504040204" pitchFamily="50" charset="-128"/>
                        </a:rPr>
                        <a:t>聞き手は、</a:t>
                      </a:r>
                      <a:r>
                        <a:rPr kumimoji="1" lang="ja-JP" altLang="en-US" sz="1600" dirty="0">
                          <a:solidFill>
                            <a:srgbClr val="C00000"/>
                          </a:solidFill>
                          <a:latin typeface="メイリオ" panose="020B0604030504040204" pitchFamily="50" charset="-128"/>
                          <a:ea typeface="メイリオ" panose="020B0604030504040204" pitchFamily="50" charset="-128"/>
                        </a:rPr>
                        <a:t>大人数の場合ミュート</a:t>
                      </a:r>
                      <a:r>
                        <a:rPr kumimoji="1" lang="ja-JP" altLang="en-US" sz="1600" dirty="0">
                          <a:latin typeface="メイリオ" panose="020B0604030504040204" pitchFamily="50" charset="-128"/>
                          <a:ea typeface="メイリオ" panose="020B0604030504040204" pitchFamily="50" charset="-128"/>
                        </a:rPr>
                        <a:t>にしておくことが多いと思います。雑音を入れないためです。しかし、少人数で話し合いでは、騒音が気になる環境でなければ、</a:t>
                      </a:r>
                      <a:r>
                        <a:rPr kumimoji="1" lang="ja-JP" altLang="en-US" sz="1600" dirty="0">
                          <a:solidFill>
                            <a:srgbClr val="C00000"/>
                          </a:solidFill>
                          <a:latin typeface="メイリオ" panose="020B0604030504040204" pitchFamily="50" charset="-128"/>
                          <a:ea typeface="メイリオ" panose="020B0604030504040204" pitchFamily="50" charset="-128"/>
                        </a:rPr>
                        <a:t>ミュートを外す</a:t>
                      </a:r>
                      <a:r>
                        <a:rPr kumimoji="1" lang="ja-JP" altLang="en-US" sz="1600" dirty="0">
                          <a:latin typeface="メイリオ" panose="020B0604030504040204" pitchFamily="50" charset="-128"/>
                          <a:ea typeface="メイリオ" panose="020B0604030504040204" pitchFamily="50" charset="-128"/>
                        </a:rPr>
                        <a:t>ことで、お互いの一体感が生まれます。</a:t>
                      </a:r>
                    </a:p>
                  </a:txBody>
                  <a:tcPr/>
                </a:tc>
                <a:extLst>
                  <a:ext uri="{0D108BD9-81ED-4DB2-BD59-A6C34878D82A}">
                    <a16:rowId xmlns:a16="http://schemas.microsoft.com/office/drawing/2014/main" val="3923835235"/>
                  </a:ext>
                </a:extLst>
              </a:tr>
              <a:tr h="834981">
                <a:tc>
                  <a:txBody>
                    <a:bodyPr/>
                    <a:lstStyle/>
                    <a:p>
                      <a:r>
                        <a:rPr kumimoji="1" lang="ja-JP" altLang="en-US" sz="1600" dirty="0">
                          <a:latin typeface="メイリオ" panose="020B0604030504040204" pitchFamily="50" charset="-128"/>
                          <a:ea typeface="メイリオ" panose="020B0604030504040204" pitchFamily="50" charset="-128"/>
                        </a:rPr>
                        <a:t>手上げ</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機能を</a:t>
                      </a:r>
                    </a:p>
                  </a:txBody>
                  <a:tcPr/>
                </a:tc>
                <a:tc>
                  <a:txBody>
                    <a:bodyPr/>
                    <a:lstStyle/>
                    <a:p>
                      <a:r>
                        <a:rPr kumimoji="1" lang="ja-JP" altLang="en-US" sz="1600" dirty="0">
                          <a:latin typeface="メイリオ" panose="020B0604030504040204" pitchFamily="50" charset="-128"/>
                          <a:ea typeface="メイリオ" panose="020B0604030504040204" pitchFamily="50" charset="-128"/>
                        </a:rPr>
                        <a:t>こちらから話しかけたいとき、質問したいときは、いきなり話さず、カメラの前に手を挙げてからにするとよいでしょう。これを、</a:t>
                      </a:r>
                      <a:r>
                        <a:rPr kumimoji="1" lang="ja-JP" altLang="en-US" sz="1600" dirty="0">
                          <a:solidFill>
                            <a:srgbClr val="C00000"/>
                          </a:solidFill>
                          <a:latin typeface="メイリオ" panose="020B0604030504040204" pitchFamily="50" charset="-128"/>
                          <a:ea typeface="メイリオ" panose="020B0604030504040204" pitchFamily="50" charset="-128"/>
                        </a:rPr>
                        <a:t>アクションファースト</a:t>
                      </a:r>
                      <a:r>
                        <a:rPr kumimoji="1" lang="ja-JP" altLang="en-US" sz="1600" dirty="0">
                          <a:latin typeface="メイリオ" panose="020B0604030504040204" pitchFamily="50" charset="-128"/>
                          <a:ea typeface="メイリオ" panose="020B0604030504040204" pitchFamily="50" charset="-128"/>
                        </a:rPr>
                        <a:t>と呼びます。全体進行がスムーズになります。</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ＷＥＢ会議システムにある</a:t>
                      </a:r>
                      <a:r>
                        <a:rPr kumimoji="1" lang="ja-JP" altLang="en-US" sz="1600" dirty="0">
                          <a:solidFill>
                            <a:srgbClr val="C00000"/>
                          </a:solidFill>
                          <a:latin typeface="メイリオ" panose="020B0604030504040204" pitchFamily="50" charset="-128"/>
                          <a:ea typeface="メイリオ" panose="020B0604030504040204" pitchFamily="50" charset="-128"/>
                        </a:rPr>
                        <a:t>「反応ボタン」</a:t>
                      </a:r>
                      <a:r>
                        <a:rPr kumimoji="1" lang="ja-JP" altLang="en-US" sz="1600" dirty="0">
                          <a:solidFill>
                            <a:schemeClr val="accent2">
                              <a:lumMod val="50000"/>
                            </a:schemeClr>
                          </a:solidFill>
                          <a:latin typeface="メイリオ" panose="020B0604030504040204" pitchFamily="50" charset="-128"/>
                          <a:ea typeface="メイリオ" panose="020B0604030504040204" pitchFamily="50" charset="-128"/>
                        </a:rPr>
                        <a:t>（手を挙げる）</a:t>
                      </a:r>
                      <a:r>
                        <a:rPr kumimoji="1" lang="ja-JP" altLang="en-US" sz="1600" dirty="0">
                          <a:solidFill>
                            <a:srgbClr val="C00000"/>
                          </a:solidFill>
                          <a:latin typeface="メイリオ" panose="020B0604030504040204" pitchFamily="50" charset="-128"/>
                          <a:ea typeface="メイリオ" panose="020B0604030504040204" pitchFamily="50" charset="-128"/>
                        </a:rPr>
                        <a:t>や、チャット機能</a:t>
                      </a:r>
                      <a:r>
                        <a:rPr kumimoji="1" lang="ja-JP" altLang="en-US" sz="1600" dirty="0">
                          <a:solidFill>
                            <a:schemeClr val="accent2">
                              <a:lumMod val="50000"/>
                            </a:schemeClr>
                          </a:solidFill>
                          <a:latin typeface="メイリオ" panose="020B0604030504040204" pitchFamily="50" charset="-128"/>
                          <a:ea typeface="メイリオ" panose="020B0604030504040204" pitchFamily="50" charset="-128"/>
                        </a:rPr>
                        <a:t>（会話の表示）</a:t>
                      </a:r>
                      <a:r>
                        <a:rPr kumimoji="1" lang="ja-JP" altLang="en-US" sz="1600" dirty="0">
                          <a:latin typeface="メイリオ" panose="020B0604030504040204" pitchFamily="50" charset="-128"/>
                          <a:ea typeface="メイリオ" panose="020B0604030504040204" pitchFamily="50" charset="-128"/>
                        </a:rPr>
                        <a:t>を積極的に活用し、話し手への</a:t>
                      </a:r>
                      <a:r>
                        <a:rPr kumimoji="1" lang="ja-JP" altLang="en-US" sz="1600" dirty="0">
                          <a:solidFill>
                            <a:srgbClr val="C00000"/>
                          </a:solidFill>
                          <a:latin typeface="メイリオ" panose="020B0604030504040204" pitchFamily="50" charset="-128"/>
                          <a:ea typeface="メイリオ" panose="020B0604030504040204" pitchFamily="50" charset="-128"/>
                        </a:rPr>
                        <a:t>リアクション</a:t>
                      </a:r>
                      <a:r>
                        <a:rPr kumimoji="1" lang="ja-JP" altLang="en-US" sz="1600" dirty="0">
                          <a:latin typeface="メイリオ" panose="020B0604030504040204" pitchFamily="50" charset="-128"/>
                          <a:ea typeface="メイリオ" panose="020B0604030504040204" pitchFamily="50" charset="-128"/>
                        </a:rPr>
                        <a:t>をとりましょう。</a:t>
                      </a:r>
                    </a:p>
                  </a:txBody>
                  <a:tcPr/>
                </a:tc>
                <a:extLst>
                  <a:ext uri="{0D108BD9-81ED-4DB2-BD59-A6C34878D82A}">
                    <a16:rowId xmlns:a16="http://schemas.microsoft.com/office/drawing/2014/main" val="616658167"/>
                  </a:ext>
                </a:extLst>
              </a:tr>
            </a:tbl>
          </a:graphicData>
        </a:graphic>
      </p:graphicFrame>
      <p:grpSp>
        <p:nvGrpSpPr>
          <p:cNvPr id="14" name="グループ化 13"/>
          <p:cNvGrpSpPr/>
          <p:nvPr/>
        </p:nvGrpSpPr>
        <p:grpSpPr>
          <a:xfrm>
            <a:off x="2843808" y="5589240"/>
            <a:ext cx="4067175" cy="1038225"/>
            <a:chOff x="2771800" y="5385987"/>
            <a:chExt cx="4067175" cy="1038225"/>
          </a:xfrm>
        </p:grpSpPr>
        <p:pic>
          <p:nvPicPr>
            <p:cNvPr id="11" name="図 10"/>
            <p:cNvPicPr>
              <a:picLocks noChangeAspect="1"/>
            </p:cNvPicPr>
            <p:nvPr/>
          </p:nvPicPr>
          <p:blipFill>
            <a:blip r:embed="rId2"/>
            <a:stretch>
              <a:fillRect/>
            </a:stretch>
          </p:blipFill>
          <p:spPr>
            <a:xfrm>
              <a:off x="2771800" y="5385987"/>
              <a:ext cx="4067175" cy="1038225"/>
            </a:xfrm>
            <a:prstGeom prst="rect">
              <a:avLst/>
            </a:prstGeom>
          </p:spPr>
        </p:pic>
        <p:pic>
          <p:nvPicPr>
            <p:cNvPr id="13" name="図 12"/>
            <p:cNvPicPr>
              <a:picLocks noChangeAspect="1"/>
            </p:cNvPicPr>
            <p:nvPr/>
          </p:nvPicPr>
          <p:blipFill>
            <a:blip r:embed="rId3"/>
            <a:stretch>
              <a:fillRect/>
            </a:stretch>
          </p:blipFill>
          <p:spPr>
            <a:xfrm>
              <a:off x="5335885" y="5445224"/>
              <a:ext cx="676275" cy="381000"/>
            </a:xfrm>
            <a:prstGeom prst="rect">
              <a:avLst/>
            </a:prstGeom>
          </p:spPr>
        </p:pic>
      </p:grpSp>
      <p:sp>
        <p:nvSpPr>
          <p:cNvPr id="12" name="フレーム 11"/>
          <p:cNvSpPr/>
          <p:nvPr/>
        </p:nvSpPr>
        <p:spPr bwMode="auto">
          <a:xfrm>
            <a:off x="4644008" y="5603824"/>
            <a:ext cx="1470961" cy="1065536"/>
          </a:xfrm>
          <a:prstGeom prst="frame">
            <a:avLst>
              <a:gd name="adj1" fmla="val 6164"/>
            </a:avLst>
          </a:prstGeom>
          <a:solidFill>
            <a:srgbClr val="FF66FF"/>
          </a:solidFill>
          <a:ln w="1270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22388"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Tahoma" pitchFamily="34" charset="0"/>
              <a:ea typeface="ＭＳ Ｐゴシック" pitchFamily="50" charset="-128"/>
            </a:endParaRPr>
          </a:p>
        </p:txBody>
      </p:sp>
    </p:spTree>
    <p:extLst>
      <p:ext uri="{BB962C8B-B14F-4D97-AF65-F5344CB8AC3E}">
        <p14:creationId xmlns:p14="http://schemas.microsoft.com/office/powerpoint/2010/main" val="584346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08EB73-78F3-40D7-8D3A-8A92AA6F1FA8}"/>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630131" rtl="0" eaLnBrk="1" fontAlgn="auto" latinLnBrk="0" hangingPunct="1">
                <a:lnSpc>
                  <a:spcPct val="100000"/>
                </a:lnSpc>
                <a:spcBef>
                  <a:spcPts val="0"/>
                </a:spcBef>
                <a:spcAft>
                  <a:spcPts val="0"/>
                </a:spcAft>
                <a:buClrTx/>
                <a:buSzTx/>
                <a:buFontTx/>
                <a:buNone/>
                <a:tabLst/>
                <a:defRPr/>
              </a:pPr>
              <a:t>15</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cs typeface="+mn-cs"/>
            </a:endParaRPr>
          </a:p>
        </p:txBody>
      </p:sp>
      <p:sp>
        <p:nvSpPr>
          <p:cNvPr id="3" name="タイトル 2">
            <a:extLst>
              <a:ext uri="{FF2B5EF4-FFF2-40B4-BE49-F238E27FC236}">
                <a16:creationId xmlns:a16="http://schemas.microsoft.com/office/drawing/2014/main" id="{694001C7-569D-4434-94B0-21667C1D9F9E}"/>
              </a:ext>
            </a:extLst>
          </p:cNvPr>
          <p:cNvSpPr>
            <a:spLocks noGrp="1"/>
          </p:cNvSpPr>
          <p:nvPr>
            <p:ph type="title"/>
          </p:nvPr>
        </p:nvSpPr>
        <p:spPr>
          <a:xfrm>
            <a:off x="1619672" y="157163"/>
            <a:ext cx="7538982" cy="392112"/>
          </a:xfrm>
        </p:spPr>
        <p:txBody>
          <a:bodyPr/>
          <a:lstStyle/>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effectLst/>
                <a:uLnTx/>
                <a:uFillTx/>
                <a:cs typeface="+mn-cs"/>
              </a:rPr>
              <a:t>質問しよう</a:t>
            </a:r>
            <a:endParaRPr kumimoji="1" lang="en-US" altLang="ja-JP" sz="2400" b="0" i="0" u="none" strike="noStrike" kern="1200" cap="none" spc="0" normalizeH="0" baseline="0" noProof="0" dirty="0">
              <a:ln>
                <a:noFill/>
              </a:ln>
              <a:effectLst/>
              <a:uLnTx/>
              <a:uFillTx/>
              <a:cs typeface="+mn-cs"/>
            </a:endParaRPr>
          </a:p>
        </p:txBody>
      </p:sp>
      <p:sp>
        <p:nvSpPr>
          <p:cNvPr id="4" name="テキスト ボックス 3">
            <a:extLst>
              <a:ext uri="{FF2B5EF4-FFF2-40B4-BE49-F238E27FC236}">
                <a16:creationId xmlns:a16="http://schemas.microsoft.com/office/drawing/2014/main" id="{BD7CF78C-9D90-45C3-9200-F2F1AA52F550}"/>
              </a:ext>
            </a:extLst>
          </p:cNvPr>
          <p:cNvSpPr txBox="1"/>
          <p:nvPr/>
        </p:nvSpPr>
        <p:spPr>
          <a:xfrm>
            <a:off x="267892" y="1000566"/>
            <a:ext cx="8622597" cy="609951"/>
          </a:xfrm>
          <a:prstGeom prst="rect">
            <a:avLst/>
          </a:prstGeom>
          <a:solidFill>
            <a:srgbClr val="FFFFCC"/>
          </a:solidFill>
        </p:spPr>
        <p:txBody>
          <a:bodyPr wrap="square" rtlCol="0">
            <a:noAutofit/>
          </a:bodyPr>
          <a:lstStyle/>
          <a:p>
            <a:pPr>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一方的にならず、双方向の「対話」を生み出すには、質問（</a:t>
            </a:r>
            <a:r>
              <a:rPr kumimoji="1" lang="ja-JP" altLang="en-US"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問いかける行為</a:t>
            </a: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）が</a:t>
            </a:r>
            <a:r>
              <a:rPr lang="ja-JP" altLang="en-US" dirty="0">
                <a:solidFill>
                  <a:srgbClr val="000000"/>
                </a:solidFill>
                <a:latin typeface="メイリオ" panose="020B0604030504040204" pitchFamily="50" charset="-128"/>
                <a:ea typeface="メイリオ" panose="020B0604030504040204" pitchFamily="50" charset="-128"/>
              </a:rPr>
              <a:t>大切</a:t>
            </a: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です。しっかり使い分けましょう。</a:t>
            </a: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 name="タイトル 2">
            <a:extLst>
              <a:ext uri="{FF2B5EF4-FFF2-40B4-BE49-F238E27FC236}">
                <a16:creationId xmlns:a16="http://schemas.microsoft.com/office/drawing/2014/main" id="{6DFFBD91-4F7C-43B8-B99A-7C1E64754F35}"/>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２－６</a:t>
            </a:r>
          </a:p>
        </p:txBody>
      </p:sp>
      <p:graphicFrame>
        <p:nvGraphicFramePr>
          <p:cNvPr id="9" name="表 7">
            <a:extLst>
              <a:ext uri="{FF2B5EF4-FFF2-40B4-BE49-F238E27FC236}">
                <a16:creationId xmlns:a16="http://schemas.microsoft.com/office/drawing/2014/main" id="{85C9EBA4-A299-416F-93F4-A44A9B63F7F7}"/>
              </a:ext>
            </a:extLst>
          </p:cNvPr>
          <p:cNvGraphicFramePr>
            <a:graphicFrameLocks noGrp="1"/>
          </p:cNvGraphicFramePr>
          <p:nvPr>
            <p:extLst>
              <p:ext uri="{D42A27DB-BD31-4B8C-83A1-F6EECF244321}">
                <p14:modId xmlns:p14="http://schemas.microsoft.com/office/powerpoint/2010/main" val="2769392873"/>
              </p:ext>
            </p:extLst>
          </p:nvPr>
        </p:nvGraphicFramePr>
        <p:xfrm>
          <a:off x="683568" y="1891990"/>
          <a:ext cx="6742381" cy="4057290"/>
        </p:xfrm>
        <a:graphic>
          <a:graphicData uri="http://schemas.openxmlformats.org/drawingml/2006/table">
            <a:tbl>
              <a:tblPr firstRow="1" bandRow="1">
                <a:tableStyleId>{5940675A-B579-460E-94D1-54222C63F5DA}</a:tableStyleId>
              </a:tblPr>
              <a:tblGrid>
                <a:gridCol w="1341781">
                  <a:extLst>
                    <a:ext uri="{9D8B030D-6E8A-4147-A177-3AD203B41FA5}">
                      <a16:colId xmlns:a16="http://schemas.microsoft.com/office/drawing/2014/main" val="1090443940"/>
                    </a:ext>
                  </a:extLst>
                </a:gridCol>
                <a:gridCol w="5400600">
                  <a:extLst>
                    <a:ext uri="{9D8B030D-6E8A-4147-A177-3AD203B41FA5}">
                      <a16:colId xmlns:a16="http://schemas.microsoft.com/office/drawing/2014/main" val="2810800109"/>
                    </a:ext>
                  </a:extLst>
                </a:gridCol>
              </a:tblGrid>
              <a:tr h="1100730">
                <a:tc>
                  <a:txBody>
                    <a:bodyPr/>
                    <a:lstStyle/>
                    <a:p>
                      <a:r>
                        <a:rPr kumimoji="1" lang="ja-JP" altLang="en-US" sz="2000" dirty="0">
                          <a:latin typeface="メイリオ" panose="020B0604030504040204" pitchFamily="50" charset="-128"/>
                          <a:ea typeface="メイリオ" panose="020B0604030504040204" pitchFamily="50" charset="-128"/>
                        </a:rPr>
                        <a:t>提案する</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質問</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（発問）</a:t>
                      </a:r>
                    </a:p>
                  </a:txBody>
                  <a:tcPr/>
                </a:tc>
                <a:tc>
                  <a:txBody>
                    <a:bodyPr/>
                    <a:lstStyle/>
                    <a:p>
                      <a:r>
                        <a:rPr kumimoji="1" lang="ja-JP" altLang="en-US" sz="1600" dirty="0">
                          <a:latin typeface="メイリオ" panose="020B0604030504040204" pitchFamily="50" charset="-128"/>
                          <a:ea typeface="メイリオ" panose="020B0604030504040204" pitchFamily="50" charset="-128"/>
                        </a:rPr>
                        <a:t>「○○について、議論をはじめてよろしいでしょうか」</a:t>
                      </a:r>
                    </a:p>
                    <a:p>
                      <a:r>
                        <a:rPr kumimoji="1" lang="ja-JP" altLang="en-US" sz="1600" dirty="0">
                          <a:solidFill>
                            <a:srgbClr val="C00000"/>
                          </a:solidFill>
                          <a:latin typeface="メイリオ" panose="020B0604030504040204" pitchFamily="50" charset="-128"/>
                          <a:ea typeface="メイリオ" panose="020B0604030504040204" pitchFamily="50" charset="-128"/>
                        </a:rPr>
                        <a:t>問題提起、誘い掛ける質問を「発問」</a:t>
                      </a:r>
                      <a:r>
                        <a:rPr kumimoji="1" lang="ja-JP" altLang="en-US" sz="1600" dirty="0">
                          <a:latin typeface="メイリオ" panose="020B0604030504040204" pitchFamily="50" charset="-128"/>
                          <a:ea typeface="メイリオ" panose="020B0604030504040204" pitchFamily="50" charset="-128"/>
                        </a:rPr>
                        <a:t>と言います。このテーマについて話していいですかと問う提案でもあり、</a:t>
                      </a:r>
                      <a:r>
                        <a:rPr kumimoji="1" lang="ja-JP" altLang="en-US" sz="1600" dirty="0">
                          <a:solidFill>
                            <a:srgbClr val="C00000"/>
                          </a:solidFill>
                          <a:latin typeface="メイリオ" panose="020B0604030504040204" pitchFamily="50" charset="-128"/>
                          <a:ea typeface="メイリオ" panose="020B0604030504040204" pitchFamily="50" charset="-128"/>
                        </a:rPr>
                        <a:t>許可</a:t>
                      </a:r>
                      <a:r>
                        <a:rPr kumimoji="1" lang="ja-JP" altLang="en-US" sz="1600" dirty="0">
                          <a:latin typeface="メイリオ" panose="020B0604030504040204" pitchFamily="50" charset="-128"/>
                          <a:ea typeface="メイリオ" panose="020B0604030504040204" pitchFamily="50" charset="-128"/>
                        </a:rPr>
                        <a:t>を求める質問でもあります。</a:t>
                      </a:r>
                    </a:p>
                  </a:txBody>
                  <a:tcPr/>
                </a:tc>
                <a:extLst>
                  <a:ext uri="{0D108BD9-81ED-4DB2-BD59-A6C34878D82A}">
                    <a16:rowId xmlns:a16="http://schemas.microsoft.com/office/drawing/2014/main" val="1839162503"/>
                  </a:ext>
                </a:extLst>
              </a:tr>
              <a:tr h="703289">
                <a:tc>
                  <a:txBody>
                    <a:bodyPr/>
                    <a:lstStyle/>
                    <a:p>
                      <a:r>
                        <a:rPr kumimoji="1" lang="ja-JP" altLang="en-US" sz="2000" dirty="0">
                          <a:latin typeface="メイリオ" panose="020B0604030504040204" pitchFamily="50" charset="-128"/>
                          <a:ea typeface="メイリオ" panose="020B0604030504040204" pitchFamily="50" charset="-128"/>
                        </a:rPr>
                        <a:t>引き出す</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質問</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「○○について、どうお考えですか」 「具体的にいうと」といった、聞き手の</a:t>
                      </a:r>
                      <a:r>
                        <a:rPr kumimoji="1" lang="ja-JP" altLang="en-US" sz="1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意見を引き出す質問</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です。不明確なところを、「○○について教えていただけませんか」と聞くのもこの質問です。</a:t>
                      </a:r>
                      <a:endParaRPr kumimoji="1" lang="ja-JP" altLang="en-US" sz="16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923835235"/>
                  </a:ext>
                </a:extLst>
              </a:tr>
              <a:tr h="797001">
                <a:tc>
                  <a:txBody>
                    <a:bodyPr/>
                    <a:lstStyle/>
                    <a:p>
                      <a:r>
                        <a:rPr kumimoji="1" lang="ja-JP" altLang="en-US" sz="2000" dirty="0">
                          <a:latin typeface="メイリオ" panose="020B0604030504040204" pitchFamily="50" charset="-128"/>
                          <a:ea typeface="メイリオ" panose="020B0604030504040204" pitchFamily="50" charset="-128"/>
                        </a:rPr>
                        <a:t>確認する</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質問</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「ここまでのところ、理解いただけましたか」 「○○というご意見でよろしいでしょうか」 「多数決をとってよろしいでしょうか」 といった</a:t>
                      </a:r>
                      <a:r>
                        <a:rPr kumimoji="1" lang="ja-JP" altLang="en-US" sz="1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確認をとる</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質問です。</a:t>
                      </a:r>
                      <a:endParaRPr kumimoji="1" lang="ja-JP" altLang="en-US" sz="16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79967053"/>
                  </a:ext>
                </a:extLst>
              </a:tr>
              <a:tr h="1038091">
                <a:tc>
                  <a:txBody>
                    <a:bodyPr/>
                    <a:lstStyle/>
                    <a:p>
                      <a:r>
                        <a:rPr kumimoji="1" lang="ja-JP" altLang="en-US" sz="2000" dirty="0">
                          <a:latin typeface="メイリオ" panose="020B0604030504040204" pitchFamily="50" charset="-128"/>
                          <a:ea typeface="メイリオ" panose="020B0604030504040204" pitchFamily="50" charset="-128"/>
                        </a:rPr>
                        <a:t>いじわる</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な質問</a:t>
                      </a:r>
                    </a:p>
                  </a:txBody>
                  <a:tcPr/>
                </a:tc>
                <a:tc>
                  <a:txBody>
                    <a:bodyPr/>
                    <a:lstStyle/>
                    <a:p>
                      <a:r>
                        <a:rPr kumimoji="1" lang="ja-JP" altLang="en-US" sz="1600" dirty="0">
                          <a:latin typeface="メイリオ" panose="020B0604030504040204" pitchFamily="50" charset="-128"/>
                          <a:ea typeface="メイリオ" panose="020B0604030504040204" pitchFamily="50" charset="-128"/>
                        </a:rPr>
                        <a:t> 「○○が、まだできていないのか」 「なんで、何回も言わせるんだ」 「○○について、もうわかったよな」　 （有無を言わせない確認）　などの</a:t>
                      </a:r>
                      <a:r>
                        <a:rPr kumimoji="1" lang="ja-JP" altLang="en-US" sz="1600" dirty="0">
                          <a:solidFill>
                            <a:srgbClr val="C00000"/>
                          </a:solidFill>
                          <a:latin typeface="メイリオ" panose="020B0604030504040204" pitchFamily="50" charset="-128"/>
                          <a:ea typeface="メイリオ" panose="020B0604030504040204" pitchFamily="50" charset="-128"/>
                        </a:rPr>
                        <a:t>質問でない質問はしてはいけません。</a:t>
                      </a:r>
                    </a:p>
                  </a:txBody>
                  <a:tcPr/>
                </a:tc>
                <a:extLst>
                  <a:ext uri="{0D108BD9-81ED-4DB2-BD59-A6C34878D82A}">
                    <a16:rowId xmlns:a16="http://schemas.microsoft.com/office/drawing/2014/main" val="616658167"/>
                  </a:ext>
                </a:extLst>
              </a:tr>
            </a:tbl>
          </a:graphicData>
        </a:graphic>
      </p:graphicFrame>
      <p:pic>
        <p:nvPicPr>
          <p:cNvPr id="12" name="図 11">
            <a:extLst>
              <a:ext uri="{FF2B5EF4-FFF2-40B4-BE49-F238E27FC236}">
                <a16:creationId xmlns:a16="http://schemas.microsoft.com/office/drawing/2014/main" id="{35740D09-13DA-4584-8AE3-29013C576581}"/>
              </a:ext>
            </a:extLst>
          </p:cNvPr>
          <p:cNvPicPr>
            <a:picLocks noChangeAspect="1"/>
          </p:cNvPicPr>
          <p:nvPr/>
        </p:nvPicPr>
        <p:blipFill>
          <a:blip r:embed="rId2"/>
          <a:stretch>
            <a:fillRect/>
          </a:stretch>
        </p:blipFill>
        <p:spPr>
          <a:xfrm>
            <a:off x="7589645" y="2007654"/>
            <a:ext cx="1423839" cy="1540184"/>
          </a:xfrm>
          <a:prstGeom prst="rect">
            <a:avLst/>
          </a:prstGeom>
        </p:spPr>
      </p:pic>
      <p:pic>
        <p:nvPicPr>
          <p:cNvPr id="13" name="図 12">
            <a:extLst>
              <a:ext uri="{FF2B5EF4-FFF2-40B4-BE49-F238E27FC236}">
                <a16:creationId xmlns:a16="http://schemas.microsoft.com/office/drawing/2014/main" id="{3E5FD900-9938-40CF-8A27-284BABE46DA7}"/>
              </a:ext>
            </a:extLst>
          </p:cNvPr>
          <p:cNvPicPr>
            <a:picLocks noChangeAspect="1"/>
          </p:cNvPicPr>
          <p:nvPr/>
        </p:nvPicPr>
        <p:blipFill>
          <a:blip r:embed="rId3"/>
          <a:stretch>
            <a:fillRect/>
          </a:stretch>
        </p:blipFill>
        <p:spPr>
          <a:xfrm>
            <a:off x="7710524" y="4249950"/>
            <a:ext cx="1289993" cy="1453886"/>
          </a:xfrm>
          <a:prstGeom prst="rect">
            <a:avLst/>
          </a:prstGeom>
        </p:spPr>
      </p:pic>
      <p:sp>
        <p:nvSpPr>
          <p:cNvPr id="14" name="テキスト ボックス 13">
            <a:extLst>
              <a:ext uri="{FF2B5EF4-FFF2-40B4-BE49-F238E27FC236}">
                <a16:creationId xmlns:a16="http://schemas.microsoft.com/office/drawing/2014/main" id="{921F3811-C34C-45E1-8CCF-6ECFA5DC22EF}"/>
              </a:ext>
            </a:extLst>
          </p:cNvPr>
          <p:cNvSpPr txBox="1"/>
          <p:nvPr/>
        </p:nvSpPr>
        <p:spPr>
          <a:xfrm rot="20588271">
            <a:off x="6172998" y="5606563"/>
            <a:ext cx="2944659" cy="574778"/>
          </a:xfrm>
          <a:prstGeom prst="rect">
            <a:avLst/>
          </a:prstGeom>
          <a:noFill/>
        </p:spPr>
        <p:txBody>
          <a:bodyPr wrap="square" rtlCol="0">
            <a:noAutofit/>
          </a:bodyPr>
          <a:lstStyle/>
          <a:p>
            <a:pPr algn="l"/>
            <a:r>
              <a:rPr kumimoji="1" lang="en-US" altLang="ja-JP" sz="2000" dirty="0" err="1">
                <a:solidFill>
                  <a:srgbClr val="7030A0"/>
                </a:solidFill>
                <a:latin typeface="メイリオ" panose="020B0604030504040204" pitchFamily="50" charset="-128"/>
                <a:ea typeface="メイリオ" panose="020B0604030504040204" pitchFamily="50" charset="-128"/>
              </a:rPr>
              <a:t>photolibrary.j</a:t>
            </a:r>
            <a:r>
              <a:rPr kumimoji="1" lang="ja-JP" altLang="en-US" sz="2000" dirty="0">
                <a:solidFill>
                  <a:srgbClr val="7030A0"/>
                </a:solidFill>
                <a:latin typeface="メイリオ" panose="020B0604030504040204" pitchFamily="50" charset="-128"/>
                <a:ea typeface="メイリオ" panose="020B0604030504040204" pitchFamily="50" charset="-128"/>
              </a:rPr>
              <a:t>購入必要</a:t>
            </a:r>
          </a:p>
        </p:txBody>
      </p:sp>
    </p:spTree>
    <p:extLst>
      <p:ext uri="{BB962C8B-B14F-4D97-AF65-F5344CB8AC3E}">
        <p14:creationId xmlns:p14="http://schemas.microsoft.com/office/powerpoint/2010/main" val="400216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08EB73-78F3-40D7-8D3A-8A92AA6F1FA8}"/>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630131" rtl="0" eaLnBrk="1" fontAlgn="auto" latinLnBrk="0" hangingPunct="1">
                <a:lnSpc>
                  <a:spcPct val="100000"/>
                </a:lnSpc>
                <a:spcBef>
                  <a:spcPts val="0"/>
                </a:spcBef>
                <a:spcAft>
                  <a:spcPts val="0"/>
                </a:spcAft>
                <a:buClrTx/>
                <a:buSzTx/>
                <a:buFontTx/>
                <a:buNone/>
                <a:tabLst/>
                <a:defRPr/>
              </a:pPr>
              <a:t>16</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cs typeface="+mn-cs"/>
            </a:endParaRPr>
          </a:p>
        </p:txBody>
      </p:sp>
      <p:sp>
        <p:nvSpPr>
          <p:cNvPr id="3" name="タイトル 2">
            <a:extLst>
              <a:ext uri="{FF2B5EF4-FFF2-40B4-BE49-F238E27FC236}">
                <a16:creationId xmlns:a16="http://schemas.microsoft.com/office/drawing/2014/main" id="{694001C7-569D-4434-94B0-21667C1D9F9E}"/>
              </a:ext>
            </a:extLst>
          </p:cNvPr>
          <p:cNvSpPr>
            <a:spLocks noGrp="1"/>
          </p:cNvSpPr>
          <p:nvPr>
            <p:ph type="title"/>
          </p:nvPr>
        </p:nvSpPr>
        <p:spPr>
          <a:xfrm>
            <a:off x="1619672" y="157163"/>
            <a:ext cx="7538982" cy="392112"/>
          </a:xfrm>
        </p:spPr>
        <p:txBody>
          <a:bodyPr/>
          <a:lstStyle/>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effectLst/>
                <a:uLnTx/>
                <a:uFillTx/>
                <a:cs typeface="+mn-cs"/>
              </a:rPr>
              <a:t>回答を受け止めよう</a:t>
            </a:r>
            <a:endParaRPr kumimoji="1" lang="en-US" altLang="ja-JP" sz="2400" b="0" i="0" u="none" strike="noStrike" kern="1200" cap="none" spc="0" normalizeH="0" baseline="0" noProof="0" dirty="0">
              <a:ln>
                <a:noFill/>
              </a:ln>
              <a:effectLst/>
              <a:uLnTx/>
              <a:uFillTx/>
              <a:cs typeface="+mn-cs"/>
            </a:endParaRPr>
          </a:p>
        </p:txBody>
      </p:sp>
      <p:sp>
        <p:nvSpPr>
          <p:cNvPr id="4" name="テキスト ボックス 3">
            <a:extLst>
              <a:ext uri="{FF2B5EF4-FFF2-40B4-BE49-F238E27FC236}">
                <a16:creationId xmlns:a16="http://schemas.microsoft.com/office/drawing/2014/main" id="{BD7CF78C-9D90-45C3-9200-F2F1AA52F550}"/>
              </a:ext>
            </a:extLst>
          </p:cNvPr>
          <p:cNvSpPr txBox="1"/>
          <p:nvPr/>
        </p:nvSpPr>
        <p:spPr>
          <a:xfrm>
            <a:off x="267891" y="975854"/>
            <a:ext cx="8622597" cy="580937"/>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双方向の対話、その流れをつくるには、質問に対する</a:t>
            </a:r>
            <a:r>
              <a:rPr kumimoji="1" lang="ja-JP" altLang="en-US"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回答をしっかり受け止める</a:t>
            </a: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ことが</a:t>
            </a:r>
            <a:r>
              <a:rPr lang="ja-JP" altLang="en-US" dirty="0">
                <a:solidFill>
                  <a:srgbClr val="000000"/>
                </a:solidFill>
                <a:latin typeface="メイリオ" panose="020B0604030504040204" pitchFamily="50" charset="-128"/>
                <a:ea typeface="メイリオ" panose="020B0604030504040204" pitchFamily="50" charset="-128"/>
              </a:rPr>
              <a:t>重要です。</a:t>
            </a:r>
            <a:endPar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 name="タイトル 2">
            <a:extLst>
              <a:ext uri="{FF2B5EF4-FFF2-40B4-BE49-F238E27FC236}">
                <a16:creationId xmlns:a16="http://schemas.microsoft.com/office/drawing/2014/main" id="{6DFFBD91-4F7C-43B8-B99A-7C1E64754F35}"/>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２－７</a:t>
            </a:r>
          </a:p>
        </p:txBody>
      </p:sp>
      <p:sp>
        <p:nvSpPr>
          <p:cNvPr id="5" name="吹き出し: 角を丸めた四角形 4">
            <a:extLst>
              <a:ext uri="{FF2B5EF4-FFF2-40B4-BE49-F238E27FC236}">
                <a16:creationId xmlns:a16="http://schemas.microsoft.com/office/drawing/2014/main" id="{D7C7FBF8-0B7D-4887-BE65-C27E43D57756}"/>
              </a:ext>
            </a:extLst>
          </p:cNvPr>
          <p:cNvSpPr/>
          <p:nvPr/>
        </p:nvSpPr>
        <p:spPr bwMode="auto">
          <a:xfrm>
            <a:off x="2961343" y="1844231"/>
            <a:ext cx="2880320" cy="720078"/>
          </a:xfrm>
          <a:prstGeom prst="wedgeRoundRectCallout">
            <a:avLst>
              <a:gd name="adj1" fmla="val -70276"/>
              <a:gd name="adj2" fmla="val 55735"/>
              <a:gd name="adj3" fmla="val 16667"/>
            </a:avLst>
          </a:prstGeom>
          <a:solidFill>
            <a:schemeClr val="bg1"/>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32238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リンゴについて、あなたの認識を教えていただけませんか？</a:t>
            </a:r>
          </a:p>
        </p:txBody>
      </p:sp>
      <p:sp>
        <p:nvSpPr>
          <p:cNvPr id="15" name="吹き出し: 角を丸めた四角形 14">
            <a:extLst>
              <a:ext uri="{FF2B5EF4-FFF2-40B4-BE49-F238E27FC236}">
                <a16:creationId xmlns:a16="http://schemas.microsoft.com/office/drawing/2014/main" id="{BC046E10-337F-4A15-96FE-4782BF783362}"/>
              </a:ext>
            </a:extLst>
          </p:cNvPr>
          <p:cNvSpPr/>
          <p:nvPr/>
        </p:nvSpPr>
        <p:spPr bwMode="auto">
          <a:xfrm>
            <a:off x="2954305" y="2725325"/>
            <a:ext cx="2857187" cy="489129"/>
          </a:xfrm>
          <a:prstGeom prst="wedgeRoundRectCallout">
            <a:avLst>
              <a:gd name="adj1" fmla="val 72346"/>
              <a:gd name="adj2" fmla="val 50049"/>
              <a:gd name="adj3" fmla="val 16667"/>
            </a:avLst>
          </a:prstGeom>
          <a:solidFill>
            <a:schemeClr val="bg1"/>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32238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丸くて赤い果物です。</a:t>
            </a:r>
          </a:p>
        </p:txBody>
      </p:sp>
      <p:sp>
        <p:nvSpPr>
          <p:cNvPr id="16" name="吹き出し: 角を丸めた四角形 15">
            <a:extLst>
              <a:ext uri="{FF2B5EF4-FFF2-40B4-BE49-F238E27FC236}">
                <a16:creationId xmlns:a16="http://schemas.microsoft.com/office/drawing/2014/main" id="{C43B3956-E3F3-41AE-91A0-F9D7B37659D9}"/>
              </a:ext>
            </a:extLst>
          </p:cNvPr>
          <p:cNvSpPr/>
          <p:nvPr/>
        </p:nvSpPr>
        <p:spPr bwMode="auto">
          <a:xfrm>
            <a:off x="3002288" y="3764264"/>
            <a:ext cx="2880320" cy="720078"/>
          </a:xfrm>
          <a:prstGeom prst="wedgeRoundRectCallout">
            <a:avLst>
              <a:gd name="adj1" fmla="val -70276"/>
              <a:gd name="adj2" fmla="val 55735"/>
              <a:gd name="adj3" fmla="val 16667"/>
            </a:avLst>
          </a:prstGeom>
          <a:solidFill>
            <a:schemeClr val="bg1"/>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32238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rPr>
              <a:t>ＮＧパターン</a:t>
            </a:r>
            <a:endParaRPr kumimoji="1" lang="en-US" altLang="ja-JP" sz="14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endParaRPr>
          </a:p>
          <a:p>
            <a:pPr marL="0" marR="0" indent="0" algn="l" defTabSz="1322388" rtl="0" eaLnBrk="1" fontAlgn="base" latinLnBrk="0" hangingPunct="1">
              <a:lnSpc>
                <a:spcPct val="100000"/>
              </a:lnSpc>
              <a:spcBef>
                <a:spcPct val="0"/>
              </a:spcBef>
              <a:spcAft>
                <a:spcPct val="0"/>
              </a:spcAft>
              <a:buClrTx/>
              <a:buSzTx/>
              <a:buFontTx/>
              <a:buNone/>
              <a:tabLst/>
            </a:pPr>
            <a:r>
              <a:rPr lang="ja-JP" altLang="en-US" sz="1400" dirty="0">
                <a:latin typeface="メイリオ" panose="020B0604030504040204" pitchFamily="50" charset="-128"/>
                <a:ea typeface="メイリオ" panose="020B0604030504040204" pitchFamily="50" charset="-128"/>
              </a:rPr>
              <a:t>ミカンは好きですか？</a:t>
            </a:r>
            <a:endParaRPr kumimoji="1" lang="ja-JP" altLang="en-US" sz="14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18" name="吹き出し: 角を丸めた四角形 17">
            <a:extLst>
              <a:ext uri="{FF2B5EF4-FFF2-40B4-BE49-F238E27FC236}">
                <a16:creationId xmlns:a16="http://schemas.microsoft.com/office/drawing/2014/main" id="{220BF375-5792-4FDC-8013-6C0FD9153EA0}"/>
              </a:ext>
            </a:extLst>
          </p:cNvPr>
          <p:cNvSpPr/>
          <p:nvPr/>
        </p:nvSpPr>
        <p:spPr bwMode="auto">
          <a:xfrm>
            <a:off x="3002288" y="4541111"/>
            <a:ext cx="2880320" cy="1224137"/>
          </a:xfrm>
          <a:prstGeom prst="wedgeRoundRectCallout">
            <a:avLst>
              <a:gd name="adj1" fmla="val -70276"/>
              <a:gd name="adj2" fmla="val 55735"/>
              <a:gd name="adj3" fmla="val 16667"/>
            </a:avLst>
          </a:prstGeom>
          <a:solidFill>
            <a:schemeClr val="bg1"/>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32238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0070C0"/>
                </a:solidFill>
                <a:effectLst/>
                <a:latin typeface="メイリオ" panose="020B0604030504040204" pitchFamily="50" charset="-128"/>
                <a:ea typeface="メイリオ" panose="020B0604030504040204" pitchFamily="50" charset="-128"/>
              </a:rPr>
              <a:t>ＯＫパターン</a:t>
            </a:r>
            <a:endParaRPr kumimoji="1" lang="en-US" altLang="ja-JP" sz="1400" b="0" i="0" u="none" strike="noStrike" cap="none" normalizeH="0" baseline="0" dirty="0">
              <a:ln>
                <a:noFill/>
              </a:ln>
              <a:solidFill>
                <a:srgbClr val="0070C0"/>
              </a:solidFill>
              <a:effectLst/>
              <a:latin typeface="メイリオ" panose="020B0604030504040204" pitchFamily="50" charset="-128"/>
              <a:ea typeface="メイリオ" panose="020B0604030504040204" pitchFamily="50" charset="-128"/>
            </a:endParaRPr>
          </a:p>
          <a:p>
            <a:pPr marL="0" marR="0" indent="0" algn="l" defTabSz="132238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rPr>
              <a:t>回答ありがとうございます。</a:t>
            </a:r>
            <a:endParaRPr kumimoji="1" lang="en-US" altLang="ja-JP" sz="14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endParaRPr>
          </a:p>
          <a:p>
            <a:pPr marL="0" marR="0" indent="0" algn="l" defTabSz="1322388" rtl="0" eaLnBrk="1" fontAlgn="base" latinLnBrk="0" hangingPunct="1">
              <a:lnSpc>
                <a:spcPct val="100000"/>
              </a:lnSpc>
              <a:spcBef>
                <a:spcPct val="0"/>
              </a:spcBef>
              <a:spcAft>
                <a:spcPct val="0"/>
              </a:spcAft>
              <a:buClrTx/>
              <a:buSzTx/>
              <a:buFontTx/>
              <a:buNone/>
              <a:tabLst/>
            </a:pPr>
            <a:r>
              <a:rPr lang="ja-JP" altLang="en-US" sz="1400" dirty="0">
                <a:latin typeface="メイリオ" panose="020B0604030504040204" pitchFamily="50" charset="-128"/>
                <a:ea typeface="メイリオ" panose="020B0604030504040204" pitchFamily="50" charset="-128"/>
              </a:rPr>
              <a:t>それでは、リンゴとミカンは、</a:t>
            </a:r>
            <a:endParaRPr lang="en-US" altLang="ja-JP" sz="1400" dirty="0">
              <a:latin typeface="メイリオ" panose="020B0604030504040204" pitchFamily="50" charset="-128"/>
              <a:ea typeface="メイリオ" panose="020B0604030504040204" pitchFamily="50" charset="-128"/>
            </a:endParaRPr>
          </a:p>
          <a:p>
            <a:pPr marL="0" marR="0" indent="0" algn="l" defTabSz="1322388" rtl="0" eaLnBrk="1" fontAlgn="base" latinLnBrk="0" hangingPunct="1">
              <a:lnSpc>
                <a:spcPct val="100000"/>
              </a:lnSpc>
              <a:spcBef>
                <a:spcPct val="0"/>
              </a:spcBef>
              <a:spcAft>
                <a:spcPct val="0"/>
              </a:spcAft>
              <a:buClrTx/>
              <a:buSzTx/>
              <a:buFontTx/>
              <a:buNone/>
              <a:tabLst/>
            </a:pPr>
            <a:r>
              <a:rPr lang="ja-JP" altLang="en-US" sz="1400" dirty="0">
                <a:latin typeface="メイリオ" panose="020B0604030504040204" pitchFamily="50" charset="-128"/>
                <a:ea typeface="メイリオ" panose="020B0604030504040204" pitchFamily="50" charset="-128"/>
              </a:rPr>
              <a:t>どちらが好きですか？</a:t>
            </a:r>
            <a:endParaRPr kumimoji="1" lang="en-US" altLang="ja-JP" sz="14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indent="0" algn="l" defTabSz="132238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5DF02419-DCB7-41C0-B6A5-CFD8A7D2B788}"/>
              </a:ext>
            </a:extLst>
          </p:cNvPr>
          <p:cNvSpPr txBox="1"/>
          <p:nvPr/>
        </p:nvSpPr>
        <p:spPr>
          <a:xfrm>
            <a:off x="5937248" y="3760262"/>
            <a:ext cx="3101992" cy="833613"/>
          </a:xfrm>
          <a:prstGeom prst="rect">
            <a:avLst/>
          </a:prstGeom>
          <a:noFill/>
        </p:spPr>
        <p:txBody>
          <a:bodyPr wrap="square" rtlCol="0">
            <a:noAutofit/>
          </a:bodyPr>
          <a:lstStyle/>
          <a:p>
            <a:pPr algn="l"/>
            <a:r>
              <a:rPr kumimoji="1" lang="ja-JP" altLang="en-US" sz="1600" dirty="0">
                <a:latin typeface="メイリオ" panose="020B0604030504040204" pitchFamily="50" charset="-128"/>
                <a:ea typeface="メイリオ" panose="020B0604030504040204" pitchFamily="50" charset="-128"/>
              </a:rPr>
              <a:t>相手の回答を受け止めていない。聞きたい事だけ尋問しているような雰囲気になる。</a:t>
            </a:r>
          </a:p>
        </p:txBody>
      </p:sp>
      <p:sp>
        <p:nvSpPr>
          <p:cNvPr id="19" name="テキスト ボックス 18">
            <a:extLst>
              <a:ext uri="{FF2B5EF4-FFF2-40B4-BE49-F238E27FC236}">
                <a16:creationId xmlns:a16="http://schemas.microsoft.com/office/drawing/2014/main" id="{C1296598-FAB9-4503-976F-E622CDB20F5A}"/>
              </a:ext>
            </a:extLst>
          </p:cNvPr>
          <p:cNvSpPr txBox="1"/>
          <p:nvPr/>
        </p:nvSpPr>
        <p:spPr>
          <a:xfrm>
            <a:off x="2977062" y="3356992"/>
            <a:ext cx="1643477" cy="403270"/>
          </a:xfrm>
          <a:prstGeom prst="rect">
            <a:avLst/>
          </a:prstGeom>
          <a:noFill/>
        </p:spPr>
        <p:txBody>
          <a:bodyPr wrap="square" rtlCol="0">
            <a:noAutofit/>
          </a:bodyPr>
          <a:lstStyle/>
          <a:p>
            <a:pPr algn="l"/>
            <a:r>
              <a:rPr kumimoji="1" lang="ja-JP" altLang="en-US" sz="1600" dirty="0">
                <a:latin typeface="メイリオ" panose="020B0604030504040204" pitchFamily="50" charset="-128"/>
                <a:ea typeface="メイリオ" panose="020B0604030504040204" pitchFamily="50" charset="-128"/>
              </a:rPr>
              <a:t>に対して・・・</a:t>
            </a:r>
          </a:p>
        </p:txBody>
      </p:sp>
      <p:sp>
        <p:nvSpPr>
          <p:cNvPr id="20" name="テキスト ボックス 19">
            <a:extLst>
              <a:ext uri="{FF2B5EF4-FFF2-40B4-BE49-F238E27FC236}">
                <a16:creationId xmlns:a16="http://schemas.microsoft.com/office/drawing/2014/main" id="{FE1E7383-5531-43F7-8AFB-DF278FE09D09}"/>
              </a:ext>
            </a:extLst>
          </p:cNvPr>
          <p:cNvSpPr txBox="1"/>
          <p:nvPr/>
        </p:nvSpPr>
        <p:spPr>
          <a:xfrm>
            <a:off x="6042008" y="4848544"/>
            <a:ext cx="3101992" cy="650497"/>
          </a:xfrm>
          <a:prstGeom prst="rect">
            <a:avLst/>
          </a:prstGeom>
          <a:noFill/>
        </p:spPr>
        <p:txBody>
          <a:bodyPr wrap="square" rtlCol="0">
            <a:noAutofit/>
          </a:bodyPr>
          <a:lstStyle/>
          <a:p>
            <a:pPr algn="l"/>
            <a:r>
              <a:rPr kumimoji="1" lang="ja-JP" altLang="en-US" sz="1600" dirty="0">
                <a:solidFill>
                  <a:srgbClr val="C00000"/>
                </a:solidFill>
                <a:latin typeface="メイリオ" panose="020B0604030504040204" pitchFamily="50" charset="-128"/>
                <a:ea typeface="メイリオ" panose="020B0604030504040204" pitchFamily="50" charset="-128"/>
              </a:rPr>
              <a:t>一度、相手の回答を受け止めた上で</a:t>
            </a:r>
            <a:r>
              <a:rPr kumimoji="1" lang="ja-JP" altLang="en-US" sz="1600" dirty="0">
                <a:latin typeface="メイリオ" panose="020B0604030504040204" pitchFamily="50" charset="-128"/>
                <a:ea typeface="メイリオ" panose="020B0604030504040204" pitchFamily="50" charset="-128"/>
              </a:rPr>
              <a:t>、次の質問に移っている。</a:t>
            </a:r>
          </a:p>
        </p:txBody>
      </p:sp>
      <p:sp>
        <p:nvSpPr>
          <p:cNvPr id="21" name="テキスト ボックス 20">
            <a:extLst>
              <a:ext uri="{FF2B5EF4-FFF2-40B4-BE49-F238E27FC236}">
                <a16:creationId xmlns:a16="http://schemas.microsoft.com/office/drawing/2014/main" id="{1EF10A79-E46B-4E91-9C43-BE6F5FB2DE7B}"/>
              </a:ext>
            </a:extLst>
          </p:cNvPr>
          <p:cNvSpPr txBox="1"/>
          <p:nvPr/>
        </p:nvSpPr>
        <p:spPr>
          <a:xfrm>
            <a:off x="1187624" y="5900282"/>
            <a:ext cx="7632848" cy="580937"/>
          </a:xfrm>
          <a:prstGeom prst="rect">
            <a:avLst/>
          </a:prstGeom>
          <a:noFill/>
        </p:spPr>
        <p:txBody>
          <a:bodyPr wrap="square" rtlCol="0">
            <a:noAutofit/>
          </a:bodyPr>
          <a:lstStyle/>
          <a:p>
            <a:pPr algn="l"/>
            <a:r>
              <a:rPr kumimoji="1" lang="ja-JP" altLang="en-US" sz="1600" dirty="0">
                <a:latin typeface="メイリオ" panose="020B0604030504040204" pitchFamily="50" charset="-128"/>
                <a:ea typeface="メイリオ" panose="020B0604030504040204" pitchFamily="50" charset="-128"/>
              </a:rPr>
              <a:t>ＮＧパターンが繰り返されると、門切り型で形式的な対話になります。</a:t>
            </a:r>
            <a:r>
              <a:rPr lang="ja-JP" altLang="en-US" sz="1600" dirty="0">
                <a:latin typeface="メイリオ" panose="020B0604030504040204" pitchFamily="50" charset="-128"/>
                <a:ea typeface="メイリオ" panose="020B0604030504040204" pitchFamily="50" charset="-128"/>
              </a:rPr>
              <a:t>ＷＥＢの場合、リアル以上に悪影響が大きく、</a:t>
            </a:r>
            <a:r>
              <a:rPr lang="ja-JP" altLang="en-US" sz="1600" dirty="0">
                <a:solidFill>
                  <a:srgbClr val="C00000"/>
                </a:solidFill>
                <a:latin typeface="メイリオ" panose="020B0604030504040204" pitchFamily="50" charset="-128"/>
                <a:ea typeface="メイリオ" panose="020B0604030504040204" pitchFamily="50" charset="-128"/>
              </a:rPr>
              <a:t>参加者が発言しない場</a:t>
            </a:r>
            <a:r>
              <a:rPr lang="ja-JP" altLang="en-US" sz="1600" dirty="0">
                <a:latin typeface="メイリオ" panose="020B0604030504040204" pitchFamily="50" charset="-128"/>
                <a:ea typeface="メイリオ" panose="020B0604030504040204" pitchFamily="50" charset="-128"/>
              </a:rPr>
              <a:t>となってしまいます。</a:t>
            </a:r>
            <a:endParaRPr kumimoji="1" lang="ja-JP" altLang="en-US" sz="1600" dirty="0">
              <a:latin typeface="メイリオ" panose="020B0604030504040204" pitchFamily="50" charset="-128"/>
              <a:ea typeface="メイリオ" panose="020B0604030504040204" pitchFamily="50" charset="-128"/>
            </a:endParaRPr>
          </a:p>
        </p:txBody>
      </p:sp>
      <p:pic>
        <p:nvPicPr>
          <p:cNvPr id="22" name="図 21"/>
          <p:cNvPicPr>
            <a:picLocks noChangeAspect="1"/>
          </p:cNvPicPr>
          <p:nvPr/>
        </p:nvPicPr>
        <p:blipFill rotWithShape="1">
          <a:blip r:embed="rId2">
            <a:extLst>
              <a:ext uri="{28A0092B-C50C-407E-A947-70E740481C1C}">
                <a14:useLocalDpi xmlns:a14="http://schemas.microsoft.com/office/drawing/2010/main" val="0"/>
              </a:ext>
            </a:extLst>
          </a:blip>
          <a:srcRect l="32282" r="14563"/>
          <a:stretch/>
        </p:blipFill>
        <p:spPr>
          <a:xfrm>
            <a:off x="6525565" y="1703827"/>
            <a:ext cx="1537584" cy="1929916"/>
          </a:xfrm>
          <a:prstGeom prst="rect">
            <a:avLst/>
          </a:prstGeom>
        </p:spPr>
      </p:pic>
      <p:pic>
        <p:nvPicPr>
          <p:cNvPr id="23" name="図 22"/>
          <p:cNvPicPr>
            <a:picLocks noChangeAspect="1"/>
          </p:cNvPicPr>
          <p:nvPr/>
        </p:nvPicPr>
        <p:blipFill rotWithShape="1">
          <a:blip r:embed="rId3">
            <a:extLst>
              <a:ext uri="{28A0092B-C50C-407E-A947-70E740481C1C}">
                <a14:useLocalDpi xmlns:a14="http://schemas.microsoft.com/office/drawing/2010/main" val="0"/>
              </a:ext>
            </a:extLst>
          </a:blip>
          <a:srcRect l="9525" r="37006"/>
          <a:stretch/>
        </p:blipFill>
        <p:spPr>
          <a:xfrm>
            <a:off x="755576" y="1699213"/>
            <a:ext cx="1537584" cy="1918626"/>
          </a:xfrm>
          <a:prstGeom prst="rect">
            <a:avLst/>
          </a:prstGeom>
        </p:spPr>
      </p:pic>
      <p:pic>
        <p:nvPicPr>
          <p:cNvPr id="24" name="図 23"/>
          <p:cNvPicPr>
            <a:picLocks noChangeAspect="1"/>
          </p:cNvPicPr>
          <p:nvPr/>
        </p:nvPicPr>
        <p:blipFill rotWithShape="1">
          <a:blip r:embed="rId3">
            <a:extLst>
              <a:ext uri="{28A0092B-C50C-407E-A947-70E740481C1C}">
                <a14:useLocalDpi xmlns:a14="http://schemas.microsoft.com/office/drawing/2010/main" val="0"/>
              </a:ext>
            </a:extLst>
          </a:blip>
          <a:srcRect l="9525" r="37006"/>
          <a:stretch/>
        </p:blipFill>
        <p:spPr>
          <a:xfrm>
            <a:off x="755576" y="3889231"/>
            <a:ext cx="1537584" cy="1918626"/>
          </a:xfrm>
          <a:prstGeom prst="rect">
            <a:avLst/>
          </a:prstGeom>
        </p:spPr>
      </p:pic>
    </p:spTree>
    <p:extLst>
      <p:ext uri="{BB962C8B-B14F-4D97-AF65-F5344CB8AC3E}">
        <p14:creationId xmlns:p14="http://schemas.microsoft.com/office/powerpoint/2010/main" val="2808210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BB191"/>
        </a:solidFill>
        <a:effectLst/>
      </p:bgPr>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682A6E5-541D-400D-938F-2F240DFA9CB5}"/>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ea typeface="メイリオ" panose="020B0604030504040204" pitchFamily="50" charset="-128"/>
                <a:cs typeface="+mn-cs"/>
              </a:rPr>
              <a:pPr marL="0" marR="0" lvl="0" indent="0" algn="ctr" defTabSz="630131" rtl="0" eaLnBrk="1" fontAlgn="auto" latinLnBrk="0" hangingPunct="1">
                <a:lnSpc>
                  <a:spcPct val="100000"/>
                </a:lnSpc>
                <a:spcBef>
                  <a:spcPts val="0"/>
                </a:spcBef>
                <a:spcAft>
                  <a:spcPts val="0"/>
                </a:spcAft>
                <a:buClrTx/>
                <a:buSzTx/>
                <a:buFontTx/>
                <a:buNone/>
                <a:tabLst/>
                <a:defRPr/>
              </a:pPr>
              <a:t>17</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ea typeface="メイリオ" panose="020B0604030504040204" pitchFamily="50" charset="-128"/>
              <a:cs typeface="+mn-cs"/>
            </a:endParaRPr>
          </a:p>
        </p:txBody>
      </p:sp>
      <p:sp>
        <p:nvSpPr>
          <p:cNvPr id="3" name="タイトル 2">
            <a:extLst>
              <a:ext uri="{FF2B5EF4-FFF2-40B4-BE49-F238E27FC236}">
                <a16:creationId xmlns:a16="http://schemas.microsoft.com/office/drawing/2014/main" id="{EBDCB01A-8022-4112-AD7B-99256547FE87}"/>
              </a:ext>
            </a:extLst>
          </p:cNvPr>
          <p:cNvSpPr>
            <a:spLocks noGrp="1"/>
          </p:cNvSpPr>
          <p:nvPr>
            <p:ph type="title"/>
          </p:nvPr>
        </p:nvSpPr>
        <p:spPr>
          <a:xfrm>
            <a:off x="1" y="1"/>
            <a:ext cx="9144000" cy="1197857"/>
          </a:xfrm>
          <a:solidFill>
            <a:srgbClr val="06604F"/>
          </a:solidFill>
        </p:spPr>
        <p:txBody>
          <a:bodyPr/>
          <a:lstStyle/>
          <a:p>
            <a:pPr algn="ctr"/>
            <a:r>
              <a:rPr lang="ja-JP" altLang="en-US" sz="3200" dirty="0"/>
              <a:t>３</a:t>
            </a:r>
            <a:r>
              <a:rPr kumimoji="1" lang="ja-JP" altLang="en-US" sz="3200" dirty="0"/>
              <a:t>　ＷＥＢ会議　７つのポイント</a:t>
            </a:r>
          </a:p>
        </p:txBody>
      </p:sp>
      <p:sp>
        <p:nvSpPr>
          <p:cNvPr id="4" name="テキスト ボックス 3">
            <a:extLst>
              <a:ext uri="{FF2B5EF4-FFF2-40B4-BE49-F238E27FC236}">
                <a16:creationId xmlns:a16="http://schemas.microsoft.com/office/drawing/2014/main" id="{278B8EA2-551B-4132-B77D-8CB3763357B8}"/>
              </a:ext>
            </a:extLst>
          </p:cNvPr>
          <p:cNvSpPr txBox="1"/>
          <p:nvPr/>
        </p:nvSpPr>
        <p:spPr>
          <a:xfrm>
            <a:off x="301019" y="1490849"/>
            <a:ext cx="8830159" cy="78602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社内外を問わず、ＷＥＢ会議・対話の場で気をつけることについて、そのポイントをお伝えします。</a:t>
            </a:r>
          </a:p>
        </p:txBody>
      </p:sp>
      <p:grpSp>
        <p:nvGrpSpPr>
          <p:cNvPr id="10" name="グループ化 9">
            <a:extLst>
              <a:ext uri="{FF2B5EF4-FFF2-40B4-BE49-F238E27FC236}">
                <a16:creationId xmlns:a16="http://schemas.microsoft.com/office/drawing/2014/main" id="{7D6CE5A9-DF05-4E9F-8C43-FA2EAFED1A4A}"/>
              </a:ext>
            </a:extLst>
          </p:cNvPr>
          <p:cNvGrpSpPr/>
          <p:nvPr/>
        </p:nvGrpSpPr>
        <p:grpSpPr>
          <a:xfrm>
            <a:off x="251519" y="3336022"/>
            <a:ext cx="5233657" cy="506636"/>
            <a:chOff x="251519" y="3293811"/>
            <a:chExt cx="5233657" cy="506636"/>
          </a:xfrm>
        </p:grpSpPr>
        <p:sp>
          <p:nvSpPr>
            <p:cNvPr id="11" name="正方形/長方形 10">
              <a:extLst>
                <a:ext uri="{FF2B5EF4-FFF2-40B4-BE49-F238E27FC236}">
                  <a16:creationId xmlns:a16="http://schemas.microsoft.com/office/drawing/2014/main" id="{EFA1BD50-4803-436F-944E-CC9A5C5938AA}"/>
                </a:ext>
              </a:extLst>
            </p:cNvPr>
            <p:cNvSpPr/>
            <p:nvPr/>
          </p:nvSpPr>
          <p:spPr bwMode="auto">
            <a:xfrm>
              <a:off x="254109" y="3293811"/>
              <a:ext cx="5231067" cy="506636"/>
            </a:xfrm>
            <a:prstGeom prst="rect">
              <a:avLst/>
            </a:prstGeom>
            <a:solidFill>
              <a:srgbClr val="0ED8B2"/>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15" name="テキスト ボックス 14">
              <a:extLst>
                <a:ext uri="{FF2B5EF4-FFF2-40B4-BE49-F238E27FC236}">
                  <a16:creationId xmlns:a16="http://schemas.microsoft.com/office/drawing/2014/main" id="{A0BC288E-D4CA-4323-A6FC-8534E40946F4}"/>
                </a:ext>
              </a:extLst>
            </p:cNvPr>
            <p:cNvSpPr txBox="1"/>
            <p:nvPr/>
          </p:nvSpPr>
          <p:spPr>
            <a:xfrm>
              <a:off x="251519" y="3388350"/>
              <a:ext cx="5108689" cy="32868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２　ＷＥＢ</a:t>
              </a: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コミュニケーション</a:t>
              </a: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 ７つのポイント</a:t>
              </a:r>
            </a:p>
          </p:txBody>
        </p:sp>
      </p:grpSp>
      <p:grpSp>
        <p:nvGrpSpPr>
          <p:cNvPr id="8" name="グループ化 7">
            <a:extLst>
              <a:ext uri="{FF2B5EF4-FFF2-40B4-BE49-F238E27FC236}">
                <a16:creationId xmlns:a16="http://schemas.microsoft.com/office/drawing/2014/main" id="{305938DC-3D3F-4F53-BDB5-72B6C8BA4231}"/>
              </a:ext>
            </a:extLst>
          </p:cNvPr>
          <p:cNvGrpSpPr/>
          <p:nvPr/>
        </p:nvGrpSpPr>
        <p:grpSpPr>
          <a:xfrm>
            <a:off x="251519" y="4109720"/>
            <a:ext cx="5233656" cy="544705"/>
            <a:chOff x="251519" y="4128664"/>
            <a:chExt cx="5233656" cy="544705"/>
          </a:xfrm>
        </p:grpSpPr>
        <p:sp>
          <p:nvSpPr>
            <p:cNvPr id="20" name="正方形/長方形 19">
              <a:extLst>
                <a:ext uri="{FF2B5EF4-FFF2-40B4-BE49-F238E27FC236}">
                  <a16:creationId xmlns:a16="http://schemas.microsoft.com/office/drawing/2014/main" id="{733E681A-2A6A-4405-8684-AF3559D0B39F}"/>
                </a:ext>
              </a:extLst>
            </p:cNvPr>
            <p:cNvSpPr/>
            <p:nvPr/>
          </p:nvSpPr>
          <p:spPr bwMode="auto">
            <a:xfrm>
              <a:off x="254108" y="4128664"/>
              <a:ext cx="5231067" cy="544705"/>
            </a:xfrm>
            <a:prstGeom prst="rect">
              <a:avLst/>
            </a:prstGeom>
            <a:solidFill>
              <a:schemeClr val="bg1"/>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1" name="テキスト ボックス 20">
              <a:extLst>
                <a:ext uri="{FF2B5EF4-FFF2-40B4-BE49-F238E27FC236}">
                  <a16:creationId xmlns:a16="http://schemas.microsoft.com/office/drawing/2014/main" id="{9D51096A-5FDB-4E9F-AB3A-D00F8724EAE5}"/>
                </a:ext>
              </a:extLst>
            </p:cNvPr>
            <p:cNvSpPr txBox="1"/>
            <p:nvPr/>
          </p:nvSpPr>
          <p:spPr>
            <a:xfrm>
              <a:off x="251519" y="4244369"/>
              <a:ext cx="5108689" cy="35136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３　ＷＥＢ会議　７つのポイント</a:t>
              </a:r>
            </a:p>
          </p:txBody>
        </p:sp>
      </p:grpSp>
      <p:grpSp>
        <p:nvGrpSpPr>
          <p:cNvPr id="6" name="グループ化 5">
            <a:extLst>
              <a:ext uri="{FF2B5EF4-FFF2-40B4-BE49-F238E27FC236}">
                <a16:creationId xmlns:a16="http://schemas.microsoft.com/office/drawing/2014/main" id="{DA2C61CF-B00F-40A4-95BC-0B73FCFD24A1}"/>
              </a:ext>
            </a:extLst>
          </p:cNvPr>
          <p:cNvGrpSpPr/>
          <p:nvPr/>
        </p:nvGrpSpPr>
        <p:grpSpPr>
          <a:xfrm>
            <a:off x="251519" y="4921487"/>
            <a:ext cx="5233656" cy="544705"/>
            <a:chOff x="251519" y="5001586"/>
            <a:chExt cx="5233656" cy="544705"/>
          </a:xfrm>
        </p:grpSpPr>
        <p:sp>
          <p:nvSpPr>
            <p:cNvPr id="23" name="正方形/長方形 22">
              <a:extLst>
                <a:ext uri="{FF2B5EF4-FFF2-40B4-BE49-F238E27FC236}">
                  <a16:creationId xmlns:a16="http://schemas.microsoft.com/office/drawing/2014/main" id="{59CF42A1-9AE2-40DF-828D-CE96E37A1113}"/>
                </a:ext>
              </a:extLst>
            </p:cNvPr>
            <p:cNvSpPr/>
            <p:nvPr/>
          </p:nvSpPr>
          <p:spPr bwMode="auto">
            <a:xfrm>
              <a:off x="254108" y="5001586"/>
              <a:ext cx="5231067" cy="544705"/>
            </a:xfrm>
            <a:prstGeom prst="rect">
              <a:avLst/>
            </a:prstGeom>
            <a:solidFill>
              <a:srgbClr val="0ED8B2"/>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4" name="テキスト ボックス 23">
              <a:extLst>
                <a:ext uri="{FF2B5EF4-FFF2-40B4-BE49-F238E27FC236}">
                  <a16:creationId xmlns:a16="http://schemas.microsoft.com/office/drawing/2014/main" id="{D51C72A3-6A7E-4823-B2FC-FDFADA39B340}"/>
                </a:ext>
              </a:extLst>
            </p:cNvPr>
            <p:cNvSpPr txBox="1"/>
            <p:nvPr/>
          </p:nvSpPr>
          <p:spPr>
            <a:xfrm>
              <a:off x="251519" y="5159402"/>
              <a:ext cx="4176465" cy="28582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４　ＷＥＢセミナー　７つのポイント</a:t>
              </a:r>
            </a:p>
          </p:txBody>
        </p:sp>
      </p:grpSp>
      <p:grpSp>
        <p:nvGrpSpPr>
          <p:cNvPr id="7" name="グループ化 6">
            <a:extLst>
              <a:ext uri="{FF2B5EF4-FFF2-40B4-BE49-F238E27FC236}">
                <a16:creationId xmlns:a16="http://schemas.microsoft.com/office/drawing/2014/main" id="{519E5708-0A6E-46C1-9B02-AC359F56514A}"/>
              </a:ext>
            </a:extLst>
          </p:cNvPr>
          <p:cNvGrpSpPr/>
          <p:nvPr/>
        </p:nvGrpSpPr>
        <p:grpSpPr>
          <a:xfrm>
            <a:off x="251519" y="5733256"/>
            <a:ext cx="5231067" cy="506637"/>
            <a:chOff x="251519" y="5874509"/>
            <a:chExt cx="5231067" cy="506637"/>
          </a:xfrm>
        </p:grpSpPr>
        <p:sp>
          <p:nvSpPr>
            <p:cNvPr id="26" name="正方形/長方形 25">
              <a:extLst>
                <a:ext uri="{FF2B5EF4-FFF2-40B4-BE49-F238E27FC236}">
                  <a16:creationId xmlns:a16="http://schemas.microsoft.com/office/drawing/2014/main" id="{2B1CEF20-B0A3-4E35-A7A3-E85DF3EDF5B7}"/>
                </a:ext>
              </a:extLst>
            </p:cNvPr>
            <p:cNvSpPr/>
            <p:nvPr/>
          </p:nvSpPr>
          <p:spPr bwMode="auto">
            <a:xfrm>
              <a:off x="251519" y="5874509"/>
              <a:ext cx="5231067" cy="506637"/>
            </a:xfrm>
            <a:prstGeom prst="rect">
              <a:avLst/>
            </a:prstGeom>
            <a:solidFill>
              <a:srgbClr val="0ED8B2"/>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7" name="テキスト ボックス 26">
              <a:extLst>
                <a:ext uri="{FF2B5EF4-FFF2-40B4-BE49-F238E27FC236}">
                  <a16:creationId xmlns:a16="http://schemas.microsoft.com/office/drawing/2014/main" id="{7712C7DD-6102-422D-BFCC-0D4FC4B148E8}"/>
                </a:ext>
              </a:extLst>
            </p:cNvPr>
            <p:cNvSpPr txBox="1"/>
            <p:nvPr/>
          </p:nvSpPr>
          <p:spPr>
            <a:xfrm>
              <a:off x="251519" y="5980638"/>
              <a:ext cx="5108689" cy="32868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５　職場の運営　７つのポイント</a:t>
              </a:r>
            </a:p>
          </p:txBody>
        </p:sp>
      </p:grpSp>
      <p:grpSp>
        <p:nvGrpSpPr>
          <p:cNvPr id="12" name="グループ化 11">
            <a:extLst>
              <a:ext uri="{FF2B5EF4-FFF2-40B4-BE49-F238E27FC236}">
                <a16:creationId xmlns:a16="http://schemas.microsoft.com/office/drawing/2014/main" id="{55B4C592-37F3-40ED-AD28-CB503D3892B2}"/>
              </a:ext>
            </a:extLst>
          </p:cNvPr>
          <p:cNvGrpSpPr/>
          <p:nvPr/>
        </p:nvGrpSpPr>
        <p:grpSpPr>
          <a:xfrm>
            <a:off x="251519" y="2562324"/>
            <a:ext cx="5231067" cy="506636"/>
            <a:chOff x="251519" y="2458958"/>
            <a:chExt cx="5231067" cy="506636"/>
          </a:xfrm>
        </p:grpSpPr>
        <p:sp>
          <p:nvSpPr>
            <p:cNvPr id="28" name="正方形/長方形 27">
              <a:extLst>
                <a:ext uri="{FF2B5EF4-FFF2-40B4-BE49-F238E27FC236}">
                  <a16:creationId xmlns:a16="http://schemas.microsoft.com/office/drawing/2014/main" id="{DE6C08C6-E91A-4268-AD7C-C62F95673E15}"/>
                </a:ext>
              </a:extLst>
            </p:cNvPr>
            <p:cNvSpPr/>
            <p:nvPr/>
          </p:nvSpPr>
          <p:spPr bwMode="auto">
            <a:xfrm>
              <a:off x="251519" y="2458958"/>
              <a:ext cx="5231067" cy="506636"/>
            </a:xfrm>
            <a:prstGeom prst="rect">
              <a:avLst/>
            </a:prstGeom>
            <a:solidFill>
              <a:srgbClr val="0ED8B2"/>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9" name="テキスト ボックス 28">
              <a:extLst>
                <a:ext uri="{FF2B5EF4-FFF2-40B4-BE49-F238E27FC236}">
                  <a16:creationId xmlns:a16="http://schemas.microsoft.com/office/drawing/2014/main" id="{7BD341D0-6C62-4792-9EC5-BB6ECE807E11}"/>
                </a:ext>
              </a:extLst>
            </p:cNvPr>
            <p:cNvSpPr txBox="1"/>
            <p:nvPr/>
          </p:nvSpPr>
          <p:spPr>
            <a:xfrm>
              <a:off x="251519" y="2574806"/>
              <a:ext cx="5108689" cy="32591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１　リモートワークを活かそう</a:t>
              </a:r>
            </a:p>
          </p:txBody>
        </p:sp>
      </p:grpSp>
      <p:sp>
        <p:nvSpPr>
          <p:cNvPr id="17" name="正方形/長方形 16">
            <a:extLst>
              <a:ext uri="{FF2B5EF4-FFF2-40B4-BE49-F238E27FC236}">
                <a16:creationId xmlns:a16="http://schemas.microsoft.com/office/drawing/2014/main" id="{83BAC30E-8127-477A-8F7E-609B89333197}"/>
              </a:ext>
            </a:extLst>
          </p:cNvPr>
          <p:cNvSpPr/>
          <p:nvPr/>
        </p:nvSpPr>
        <p:spPr bwMode="auto">
          <a:xfrm>
            <a:off x="5148064" y="2562324"/>
            <a:ext cx="3742424" cy="3674988"/>
          </a:xfrm>
          <a:prstGeom prst="rect">
            <a:avLst/>
          </a:prstGeom>
          <a:solidFill>
            <a:schemeClr val="bg1"/>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３－１ ３タイプの会議　　</a:t>
            </a:r>
          </a:p>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３－２ それぞれのポイント　</a:t>
            </a:r>
          </a:p>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３－３ 会議の企画は６項目　</a:t>
            </a:r>
          </a:p>
          <a:p>
            <a:pPr marL="0" marR="0" lvl="0" indent="0" algn="l" defTabSz="1322388" rtl="0" eaLnBrk="1" fontAlgn="base" latinLnBrk="0" hangingPunct="1">
              <a:lnSpc>
                <a:spcPct val="100000"/>
              </a:lnSpc>
              <a:spcBef>
                <a:spcPct val="0"/>
              </a:spcBef>
              <a:spcAft>
                <a:spcPct val="0"/>
              </a:spcAft>
              <a:buClrTx/>
              <a:buSzTx/>
              <a:buFontTx/>
              <a:buNone/>
              <a:tabLst/>
              <a:defRPr/>
            </a:pPr>
            <a:endParaRPr lang="en-US" altLang="ja-JP" sz="1600" noProof="0" dirty="0">
              <a:solidFill>
                <a:srgbClr val="06604F"/>
              </a:solidFill>
              <a:latin typeface="メイリオ" panose="020B0604030504040204" pitchFamily="50" charset="-128"/>
              <a:ea typeface="メイリオ" panose="020B0604030504040204" pitchFamily="50" charset="-128"/>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３－４ ストーリーライン　　</a:t>
            </a:r>
          </a:p>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３－５ 質問で会議を動かそう</a:t>
            </a:r>
          </a:p>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３－６ アイスブレイク　</a:t>
            </a:r>
          </a:p>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３－７ 会議のはじめとおわり</a:t>
            </a:r>
          </a:p>
        </p:txBody>
      </p:sp>
      <p:sp>
        <p:nvSpPr>
          <p:cNvPr id="13" name="正方形/長方形 12">
            <a:extLst>
              <a:ext uri="{FF2B5EF4-FFF2-40B4-BE49-F238E27FC236}">
                <a16:creationId xmlns:a16="http://schemas.microsoft.com/office/drawing/2014/main" id="{B57F896C-A162-4124-9501-E5643D73A725}"/>
              </a:ext>
            </a:extLst>
          </p:cNvPr>
          <p:cNvSpPr/>
          <p:nvPr/>
        </p:nvSpPr>
        <p:spPr bwMode="auto">
          <a:xfrm>
            <a:off x="-12822" y="1000942"/>
            <a:ext cx="9171476" cy="196916"/>
          </a:xfrm>
          <a:prstGeom prst="rect">
            <a:avLst/>
          </a:prstGeom>
          <a:solidFill>
            <a:srgbClr val="0ED8B2"/>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Tree>
    <p:extLst>
      <p:ext uri="{BB962C8B-B14F-4D97-AF65-F5344CB8AC3E}">
        <p14:creationId xmlns:p14="http://schemas.microsoft.com/office/powerpoint/2010/main" val="1962530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08EB73-78F3-40D7-8D3A-8A92AA6F1FA8}"/>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630131" rtl="0" eaLnBrk="1" fontAlgn="auto" latinLnBrk="0" hangingPunct="1">
                <a:lnSpc>
                  <a:spcPct val="100000"/>
                </a:lnSpc>
                <a:spcBef>
                  <a:spcPts val="0"/>
                </a:spcBef>
                <a:spcAft>
                  <a:spcPts val="0"/>
                </a:spcAft>
                <a:buClrTx/>
                <a:buSzTx/>
                <a:buFontTx/>
                <a:buNone/>
                <a:tabLst/>
                <a:defRPr/>
              </a:pPr>
              <a:t>18</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cs typeface="+mn-cs"/>
            </a:endParaRPr>
          </a:p>
        </p:txBody>
      </p:sp>
      <p:sp>
        <p:nvSpPr>
          <p:cNvPr id="3" name="タイトル 2">
            <a:extLst>
              <a:ext uri="{FF2B5EF4-FFF2-40B4-BE49-F238E27FC236}">
                <a16:creationId xmlns:a16="http://schemas.microsoft.com/office/drawing/2014/main" id="{694001C7-569D-4434-94B0-21667C1D9F9E}"/>
              </a:ext>
            </a:extLst>
          </p:cNvPr>
          <p:cNvSpPr>
            <a:spLocks noGrp="1"/>
          </p:cNvSpPr>
          <p:nvPr>
            <p:ph type="title"/>
          </p:nvPr>
        </p:nvSpPr>
        <p:spPr>
          <a:xfrm>
            <a:off x="1619672" y="157163"/>
            <a:ext cx="7538982" cy="392112"/>
          </a:xfrm>
        </p:spPr>
        <p:txBody>
          <a:bodyPr/>
          <a:lstStyle/>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effectLst/>
                <a:uLnTx/>
                <a:uFillTx/>
                <a:cs typeface="+mn-cs"/>
              </a:rPr>
              <a:t>３タイプの会議を見極めよう</a:t>
            </a:r>
            <a:endParaRPr kumimoji="1" lang="en-US" altLang="ja-JP" b="0" i="0" u="none" strike="noStrike" kern="1200" cap="none" spc="0" normalizeH="0" baseline="0" noProof="0" dirty="0">
              <a:ln>
                <a:noFill/>
              </a:ln>
              <a:effectLst/>
              <a:uLnTx/>
              <a:uFillTx/>
              <a:cs typeface="+mn-cs"/>
            </a:endParaRPr>
          </a:p>
        </p:txBody>
      </p:sp>
      <p:sp>
        <p:nvSpPr>
          <p:cNvPr id="4" name="テキスト ボックス 3">
            <a:extLst>
              <a:ext uri="{FF2B5EF4-FFF2-40B4-BE49-F238E27FC236}">
                <a16:creationId xmlns:a16="http://schemas.microsoft.com/office/drawing/2014/main" id="{BD7CF78C-9D90-45C3-9200-F2F1AA52F550}"/>
              </a:ext>
            </a:extLst>
          </p:cNvPr>
          <p:cNvSpPr txBox="1"/>
          <p:nvPr/>
        </p:nvSpPr>
        <p:spPr>
          <a:xfrm>
            <a:off x="187697" y="865907"/>
            <a:ext cx="8768605" cy="861123"/>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会議は、</a:t>
            </a:r>
            <a:r>
              <a:rPr kumimoji="1" lang="ja-JP" altLang="en-US"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求めるゴールの違い</a:t>
            </a: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によって、次の</a:t>
            </a:r>
            <a:r>
              <a:rPr kumimoji="1" lang="ja-JP" altLang="en-US"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３タイプ</a:t>
            </a: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に分けて考えることができます。ＷＥＢ会議では、主催（参加）する会議がどのタイプなのかを明確に意識することが第一歩です。</a:t>
            </a:r>
          </a:p>
        </p:txBody>
      </p:sp>
      <p:sp>
        <p:nvSpPr>
          <p:cNvPr id="6" name="タイトル 2">
            <a:extLst>
              <a:ext uri="{FF2B5EF4-FFF2-40B4-BE49-F238E27FC236}">
                <a16:creationId xmlns:a16="http://schemas.microsoft.com/office/drawing/2014/main" id="{6DFFBD91-4F7C-43B8-B99A-7C1E64754F35}"/>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lang="ja-JP" altLang="en-US" sz="2000" kern="0" dirty="0">
                <a:solidFill>
                  <a:srgbClr val="FFFFFF"/>
                </a:solidFill>
                <a:latin typeface="メイリオ" panose="020B0604030504040204" pitchFamily="50" charset="-128"/>
                <a:ea typeface="メイリオ" panose="020B0604030504040204" pitchFamily="50" charset="-128"/>
              </a:rPr>
              <a:t>３</a:t>
            </a: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－１</a:t>
            </a:r>
          </a:p>
        </p:txBody>
      </p:sp>
      <p:graphicFrame>
        <p:nvGraphicFramePr>
          <p:cNvPr id="8" name="表 8">
            <a:extLst>
              <a:ext uri="{FF2B5EF4-FFF2-40B4-BE49-F238E27FC236}">
                <a16:creationId xmlns:a16="http://schemas.microsoft.com/office/drawing/2014/main" id="{22BEC49B-403E-47A3-8520-47BF08B1D7A4}"/>
              </a:ext>
            </a:extLst>
          </p:cNvPr>
          <p:cNvGraphicFramePr>
            <a:graphicFrameLocks noGrp="1"/>
          </p:cNvGraphicFramePr>
          <p:nvPr>
            <p:extLst>
              <p:ext uri="{D42A27DB-BD31-4B8C-83A1-F6EECF244321}">
                <p14:modId xmlns:p14="http://schemas.microsoft.com/office/powerpoint/2010/main" val="2871868942"/>
              </p:ext>
            </p:extLst>
          </p:nvPr>
        </p:nvGraphicFramePr>
        <p:xfrm>
          <a:off x="251268" y="1970793"/>
          <a:ext cx="5187821" cy="4430453"/>
        </p:xfrm>
        <a:graphic>
          <a:graphicData uri="http://schemas.openxmlformats.org/drawingml/2006/table">
            <a:tbl>
              <a:tblPr firstRow="1" bandRow="1">
                <a:tableStyleId>{5940675A-B579-460E-94D1-54222C63F5DA}</a:tableStyleId>
              </a:tblPr>
              <a:tblGrid>
                <a:gridCol w="894824">
                  <a:extLst>
                    <a:ext uri="{9D8B030D-6E8A-4147-A177-3AD203B41FA5}">
                      <a16:colId xmlns:a16="http://schemas.microsoft.com/office/drawing/2014/main" val="3677225377"/>
                    </a:ext>
                  </a:extLst>
                </a:gridCol>
                <a:gridCol w="1431113">
                  <a:extLst>
                    <a:ext uri="{9D8B030D-6E8A-4147-A177-3AD203B41FA5}">
                      <a16:colId xmlns:a16="http://schemas.microsoft.com/office/drawing/2014/main" val="2968566543"/>
                    </a:ext>
                  </a:extLst>
                </a:gridCol>
                <a:gridCol w="2861884">
                  <a:extLst>
                    <a:ext uri="{9D8B030D-6E8A-4147-A177-3AD203B41FA5}">
                      <a16:colId xmlns:a16="http://schemas.microsoft.com/office/drawing/2014/main" val="1285288809"/>
                    </a:ext>
                  </a:extLst>
                </a:gridCol>
              </a:tblGrid>
              <a:tr h="347201">
                <a:tc gridSpan="2">
                  <a:txBody>
                    <a:bodyPr/>
                    <a:lstStyle/>
                    <a:p>
                      <a:pPr algn="ctr"/>
                      <a:r>
                        <a:rPr kumimoji="1" lang="ja-JP" altLang="en-US" sz="1800" dirty="0">
                          <a:solidFill>
                            <a:schemeClr val="tx1"/>
                          </a:solidFill>
                          <a:latin typeface="メイリオ" panose="020B0604030504040204" pitchFamily="50" charset="-128"/>
                          <a:ea typeface="メイリオ" panose="020B0604030504040204" pitchFamily="50" charset="-128"/>
                        </a:rPr>
                        <a:t>タイプ</a:t>
                      </a:r>
                    </a:p>
                  </a:txBody>
                  <a:tcPr/>
                </a:tc>
                <a:tc hMerge="1">
                  <a:txBody>
                    <a:bodyPr/>
                    <a:lstStyle/>
                    <a:p>
                      <a:endParaRPr kumimoji="1" lang="ja-JP" altLang="en-US" sz="2000" dirty="0">
                        <a:solidFill>
                          <a:schemeClr val="tx1"/>
                        </a:solidFill>
                      </a:endParaRPr>
                    </a:p>
                  </a:txBody>
                  <a:tcPr/>
                </a:tc>
                <a:tc>
                  <a:txBody>
                    <a:bodyPr/>
                    <a:lstStyle/>
                    <a:p>
                      <a:pPr algn="ctr"/>
                      <a:r>
                        <a:rPr kumimoji="1" lang="ja-JP" altLang="en-US" sz="1800" dirty="0">
                          <a:solidFill>
                            <a:schemeClr val="tx1"/>
                          </a:solidFill>
                          <a:latin typeface="メイリオ" panose="020B0604030504040204" pitchFamily="50" charset="-128"/>
                          <a:ea typeface="メイリオ" panose="020B0604030504040204" pitchFamily="50" charset="-128"/>
                        </a:rPr>
                        <a:t>内　容</a:t>
                      </a:r>
                    </a:p>
                  </a:txBody>
                  <a:tcPr/>
                </a:tc>
                <a:extLst>
                  <a:ext uri="{0D108BD9-81ED-4DB2-BD59-A6C34878D82A}">
                    <a16:rowId xmlns:a16="http://schemas.microsoft.com/office/drawing/2014/main" val="195870519"/>
                  </a:ext>
                </a:extLst>
              </a:tr>
              <a:tr h="1244139">
                <a:tc>
                  <a:txBody>
                    <a:bodyPr/>
                    <a:lstStyle/>
                    <a:p>
                      <a:r>
                        <a:rPr kumimoji="1" lang="ja-JP" altLang="en-US" sz="2400" dirty="0">
                          <a:solidFill>
                            <a:srgbClr val="C00000"/>
                          </a:solidFill>
                          <a:latin typeface="メイリオ" panose="020B0604030504040204" pitchFamily="50" charset="-128"/>
                          <a:ea typeface="メイリオ" panose="020B0604030504040204" pitchFamily="50" charset="-128"/>
                        </a:rPr>
                        <a:t>共鳴</a:t>
                      </a:r>
                    </a:p>
                  </a:txBody>
                  <a:tcPr/>
                </a:tc>
                <a:tc>
                  <a:txBody>
                    <a:bodyPr/>
                    <a:lstStyle/>
                    <a:p>
                      <a:pPr algn="ctr"/>
                      <a:r>
                        <a:rPr kumimoji="1" lang="ja-JP" altLang="en-US" sz="2000" dirty="0">
                          <a:latin typeface="メイリオ" panose="020B0604030504040204" pitchFamily="50" charset="-128"/>
                          <a:ea typeface="メイリオ" panose="020B0604030504040204" pitchFamily="50" charset="-128"/>
                        </a:rPr>
                        <a:t>つながる</a:t>
                      </a:r>
                      <a:endParaRPr kumimoji="1" lang="en-US" altLang="ja-JP" sz="2000" dirty="0">
                        <a:latin typeface="メイリオ" panose="020B0604030504040204" pitchFamily="50" charset="-128"/>
                        <a:ea typeface="メイリオ" panose="020B0604030504040204" pitchFamily="50" charset="-128"/>
                      </a:endParaRPr>
                    </a:p>
                    <a:p>
                      <a:pPr algn="ctr"/>
                      <a:r>
                        <a:rPr kumimoji="1" lang="ja-JP" altLang="en-US" sz="2000" dirty="0">
                          <a:latin typeface="メイリオ" panose="020B0604030504040204" pitchFamily="50" charset="-128"/>
                          <a:ea typeface="メイリオ" panose="020B0604030504040204" pitchFamily="50" charset="-128"/>
                        </a:rPr>
                        <a:t>会議</a:t>
                      </a: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情報を共有し、テーマに</a:t>
                      </a:r>
                      <a:r>
                        <a:rPr kumimoji="1" lang="ja-JP" altLang="en-US" sz="1600" dirty="0">
                          <a:solidFill>
                            <a:srgbClr val="C00000"/>
                          </a:solidFill>
                          <a:latin typeface="メイリオ" panose="020B0604030504040204" pitchFamily="50" charset="-128"/>
                          <a:ea typeface="メイリオ" panose="020B0604030504040204" pitchFamily="50" charset="-128"/>
                        </a:rPr>
                        <a:t>共感</a:t>
                      </a:r>
                      <a:r>
                        <a:rPr kumimoji="1" lang="ja-JP" altLang="en-US" sz="1600" dirty="0">
                          <a:latin typeface="メイリオ" panose="020B0604030504040204" pitchFamily="50" charset="-128"/>
                          <a:ea typeface="メイリオ" panose="020B0604030504040204" pitchFamily="50" charset="-128"/>
                        </a:rPr>
                        <a:t>してもらい、</a:t>
                      </a:r>
                      <a:r>
                        <a:rPr kumimoji="1" lang="ja-JP" altLang="en-US" sz="1600" dirty="0">
                          <a:solidFill>
                            <a:srgbClr val="C00000"/>
                          </a:solidFill>
                          <a:latin typeface="メイリオ" panose="020B0604030504040204" pitchFamily="50" charset="-128"/>
                          <a:ea typeface="メイリオ" panose="020B0604030504040204" pitchFamily="50" charset="-128"/>
                        </a:rPr>
                        <a:t>信頼関係</a:t>
                      </a:r>
                      <a:r>
                        <a:rPr kumimoji="1" lang="ja-JP" altLang="en-US" sz="1600" dirty="0">
                          <a:latin typeface="メイリオ" panose="020B0604030504040204" pitchFamily="50" charset="-128"/>
                          <a:ea typeface="メイリオ" panose="020B0604030504040204" pitchFamily="50" charset="-128"/>
                        </a:rPr>
                        <a:t>を構築し、</a:t>
                      </a:r>
                      <a:r>
                        <a:rPr kumimoji="1" lang="ja-JP" altLang="en-US" sz="1600" dirty="0">
                          <a:solidFill>
                            <a:srgbClr val="C00000"/>
                          </a:solidFill>
                          <a:latin typeface="メイリオ" panose="020B0604030504040204" pitchFamily="50" charset="-128"/>
                          <a:ea typeface="メイリオ" panose="020B0604030504040204" pitchFamily="50" charset="-128"/>
                        </a:rPr>
                        <a:t>自分事</a:t>
                      </a:r>
                      <a:r>
                        <a:rPr kumimoji="1" lang="ja-JP" altLang="en-US" sz="1600" dirty="0">
                          <a:latin typeface="メイリオ" panose="020B0604030504040204" pitchFamily="50" charset="-128"/>
                          <a:ea typeface="メイリオ" panose="020B0604030504040204" pitchFamily="50" charset="-128"/>
                        </a:rPr>
                        <a:t>にしてもらう。</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「朝礼」「定例会議」など</a:t>
                      </a:r>
                      <a:endParaRPr kumimoji="1" lang="en-US" altLang="ja-JP" sz="1600" dirty="0">
                        <a:latin typeface="メイリオ" panose="020B0604030504040204" pitchFamily="50" charset="-128"/>
                        <a:ea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497387493"/>
                  </a:ext>
                </a:extLst>
              </a:tr>
              <a:tr h="1475606">
                <a:tc>
                  <a:txBody>
                    <a:bodyPr/>
                    <a:lstStyle/>
                    <a:p>
                      <a:r>
                        <a:rPr kumimoji="1" lang="ja-JP" altLang="en-US" sz="2400" dirty="0">
                          <a:solidFill>
                            <a:srgbClr val="C00000"/>
                          </a:solidFill>
                          <a:latin typeface="メイリオ" panose="020B0604030504040204" pitchFamily="50" charset="-128"/>
                          <a:ea typeface="メイリオ" panose="020B0604030504040204" pitchFamily="50" charset="-128"/>
                        </a:rPr>
                        <a:t>解決</a:t>
                      </a:r>
                    </a:p>
                  </a:txBody>
                  <a:tcPr/>
                </a:tc>
                <a:tc>
                  <a:txBody>
                    <a:bodyPr/>
                    <a:lstStyle/>
                    <a:p>
                      <a:pPr algn="ctr"/>
                      <a:r>
                        <a:rPr kumimoji="1" lang="ja-JP" altLang="en-US" sz="2000" dirty="0">
                          <a:latin typeface="メイリオ" panose="020B0604030504040204" pitchFamily="50" charset="-128"/>
                          <a:ea typeface="メイリオ" panose="020B0604030504040204" pitchFamily="50" charset="-128"/>
                        </a:rPr>
                        <a:t>生み出す</a:t>
                      </a:r>
                      <a:endParaRPr kumimoji="1" lang="en-US" altLang="ja-JP" sz="2000" dirty="0">
                        <a:latin typeface="メイリオ" panose="020B0604030504040204" pitchFamily="50" charset="-128"/>
                        <a:ea typeface="メイリオ" panose="020B0604030504040204" pitchFamily="50" charset="-128"/>
                      </a:endParaRPr>
                    </a:p>
                    <a:p>
                      <a:pPr algn="ctr"/>
                      <a:r>
                        <a:rPr kumimoji="1" lang="ja-JP" altLang="en-US" sz="2000" dirty="0">
                          <a:latin typeface="メイリオ" panose="020B0604030504040204" pitchFamily="50" charset="-128"/>
                          <a:ea typeface="メイリオ" panose="020B0604030504040204" pitchFamily="50" charset="-128"/>
                        </a:rPr>
                        <a:t>会議</a:t>
                      </a:r>
                    </a:p>
                  </a:txBody>
                  <a:tcPr/>
                </a:tc>
                <a:tc>
                  <a:txBody>
                    <a:bodyPr/>
                    <a:lstStyle/>
                    <a:p>
                      <a:r>
                        <a:rPr kumimoji="1" lang="ja-JP" altLang="en-US" sz="1600" dirty="0">
                          <a:latin typeface="メイリオ" panose="020B0604030504040204" pitchFamily="50" charset="-128"/>
                          <a:ea typeface="メイリオ" panose="020B0604030504040204" pitchFamily="50" charset="-128"/>
                        </a:rPr>
                        <a:t>テーマに関する英知を集め、</a:t>
                      </a:r>
                      <a:r>
                        <a:rPr kumimoji="1" lang="ja-JP" altLang="en-US" sz="1600" dirty="0">
                          <a:solidFill>
                            <a:srgbClr val="C00000"/>
                          </a:solidFill>
                          <a:latin typeface="メイリオ" panose="020B0604030504040204" pitchFamily="50" charset="-128"/>
                          <a:ea typeface="メイリオ" panose="020B0604030504040204" pitchFamily="50" charset="-128"/>
                        </a:rPr>
                        <a:t>問題解決</a:t>
                      </a:r>
                      <a:r>
                        <a:rPr kumimoji="1" lang="ja-JP" altLang="en-US" sz="1600" dirty="0">
                          <a:latin typeface="メイリオ" panose="020B0604030504040204" pitchFamily="50" charset="-128"/>
                          <a:ea typeface="メイリオ" panose="020B0604030504040204" pitchFamily="50" charset="-128"/>
                        </a:rPr>
                        <a:t>につながる</a:t>
                      </a:r>
                      <a:r>
                        <a:rPr kumimoji="1" lang="ja-JP" altLang="en-US" sz="1600" dirty="0">
                          <a:solidFill>
                            <a:srgbClr val="C00000"/>
                          </a:solidFill>
                          <a:latin typeface="メイリオ" panose="020B0604030504040204" pitchFamily="50" charset="-128"/>
                          <a:ea typeface="メイリオ" panose="020B0604030504040204" pitchFamily="50" charset="-128"/>
                        </a:rPr>
                        <a:t>アイデア</a:t>
                      </a:r>
                      <a:r>
                        <a:rPr kumimoji="1" lang="ja-JP" altLang="en-US" sz="1600" dirty="0">
                          <a:latin typeface="メイリオ" panose="020B0604030504040204" pitchFamily="50" charset="-128"/>
                          <a:ea typeface="メイリオ" panose="020B0604030504040204" pitchFamily="50" charset="-128"/>
                        </a:rPr>
                        <a:t>を出す。「ブレスト」「プロジェクト」「トラブル対応」など。</a:t>
                      </a:r>
                      <a:endParaRPr kumimoji="1" lang="en-US" altLang="ja-JP" sz="1600" dirty="0">
                        <a:latin typeface="メイリオ" panose="020B0604030504040204" pitchFamily="50" charset="-128"/>
                        <a:ea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617633606"/>
                  </a:ext>
                </a:extLst>
              </a:tr>
              <a:tr h="1199573">
                <a:tc>
                  <a:txBody>
                    <a:bodyPr/>
                    <a:lstStyle/>
                    <a:p>
                      <a:r>
                        <a:rPr kumimoji="1" lang="ja-JP" altLang="en-US" sz="2400" dirty="0">
                          <a:solidFill>
                            <a:srgbClr val="C00000"/>
                          </a:solidFill>
                          <a:latin typeface="メイリオ" panose="020B0604030504040204" pitchFamily="50" charset="-128"/>
                          <a:ea typeface="メイリオ" panose="020B0604030504040204" pitchFamily="50" charset="-128"/>
                        </a:rPr>
                        <a:t>約束</a:t>
                      </a:r>
                    </a:p>
                  </a:txBody>
                  <a:tcPr/>
                </a:tc>
                <a:tc>
                  <a:txBody>
                    <a:bodyPr/>
                    <a:lstStyle/>
                    <a:p>
                      <a:pPr algn="ctr"/>
                      <a:r>
                        <a:rPr kumimoji="1" lang="ja-JP" altLang="en-US" sz="2000" dirty="0">
                          <a:latin typeface="メイリオ" panose="020B0604030504040204" pitchFamily="50" charset="-128"/>
                          <a:ea typeface="メイリオ" panose="020B0604030504040204" pitchFamily="50" charset="-128"/>
                        </a:rPr>
                        <a:t>決める</a:t>
                      </a:r>
                      <a:endParaRPr kumimoji="1" lang="en-US" altLang="ja-JP" sz="2000" dirty="0">
                        <a:latin typeface="メイリオ" panose="020B0604030504040204" pitchFamily="50" charset="-128"/>
                        <a:ea typeface="メイリオ" panose="020B0604030504040204" pitchFamily="50" charset="-128"/>
                      </a:endParaRPr>
                    </a:p>
                    <a:p>
                      <a:pPr algn="ctr"/>
                      <a:r>
                        <a:rPr kumimoji="1" lang="ja-JP" altLang="en-US" sz="2000" dirty="0">
                          <a:latin typeface="メイリオ" panose="020B0604030504040204" pitchFamily="50" charset="-128"/>
                          <a:ea typeface="メイリオ" panose="020B0604030504040204" pitchFamily="50" charset="-128"/>
                        </a:rPr>
                        <a:t>会議</a:t>
                      </a:r>
                    </a:p>
                  </a:txBody>
                  <a:tcPr/>
                </a:tc>
                <a:tc>
                  <a:txBody>
                    <a:bodyPr/>
                    <a:lstStyle/>
                    <a:p>
                      <a:r>
                        <a:rPr kumimoji="1" lang="ja-JP" altLang="en-US" sz="1600" dirty="0">
                          <a:latin typeface="メイリオ" panose="020B0604030504040204" pitchFamily="50" charset="-128"/>
                          <a:ea typeface="メイリオ" panose="020B0604030504040204" pitchFamily="50" charset="-128"/>
                        </a:rPr>
                        <a:t>テーマに関して</a:t>
                      </a:r>
                      <a:r>
                        <a:rPr kumimoji="1" lang="ja-JP" altLang="en-US" sz="1600" dirty="0">
                          <a:solidFill>
                            <a:srgbClr val="C00000"/>
                          </a:solidFill>
                          <a:latin typeface="メイリオ" panose="020B0604030504040204" pitchFamily="50" charset="-128"/>
                          <a:ea typeface="メイリオ" panose="020B0604030504040204" pitchFamily="50" charset="-128"/>
                        </a:rPr>
                        <a:t>意思決定</a:t>
                      </a:r>
                      <a:r>
                        <a:rPr kumimoji="1" lang="ja-JP" altLang="en-US" sz="1600" dirty="0">
                          <a:latin typeface="メイリオ" panose="020B0604030504040204" pitchFamily="50" charset="-128"/>
                          <a:ea typeface="メイリオ" panose="020B0604030504040204" pitchFamily="50" charset="-128"/>
                        </a:rPr>
                        <a:t>し、</a:t>
                      </a:r>
                      <a:r>
                        <a:rPr kumimoji="1" lang="ja-JP" altLang="en-US" sz="1600" dirty="0">
                          <a:solidFill>
                            <a:srgbClr val="C00000"/>
                          </a:solidFill>
                          <a:latin typeface="メイリオ" panose="020B0604030504040204" pitchFamily="50" charset="-128"/>
                          <a:ea typeface="メイリオ" panose="020B0604030504040204" pitchFamily="50" charset="-128"/>
                        </a:rPr>
                        <a:t>役割分担</a:t>
                      </a:r>
                      <a:r>
                        <a:rPr kumimoji="1" lang="ja-JP" altLang="en-US" sz="1600" dirty="0">
                          <a:latin typeface="メイリオ" panose="020B0604030504040204" pitchFamily="50" charset="-128"/>
                          <a:ea typeface="メイリオ" panose="020B0604030504040204" pitchFamily="50" charset="-128"/>
                        </a:rPr>
                        <a:t>し、</a:t>
                      </a:r>
                      <a:r>
                        <a:rPr kumimoji="1" lang="ja-JP" altLang="en-US" sz="1600" dirty="0">
                          <a:solidFill>
                            <a:schemeClr val="tx1"/>
                          </a:solidFill>
                          <a:latin typeface="メイリオ" panose="020B0604030504040204" pitchFamily="50" charset="-128"/>
                          <a:ea typeface="メイリオ" panose="020B0604030504040204" pitchFamily="50" charset="-128"/>
                        </a:rPr>
                        <a:t>行動をお互いが</a:t>
                      </a:r>
                      <a:r>
                        <a:rPr kumimoji="1" lang="ja-JP" altLang="en-US" sz="1600" dirty="0">
                          <a:solidFill>
                            <a:srgbClr val="C00000"/>
                          </a:solidFill>
                          <a:latin typeface="メイリオ" panose="020B0604030504040204" pitchFamily="50" charset="-128"/>
                          <a:ea typeface="メイリオ" panose="020B0604030504040204" pitchFamily="50" charset="-128"/>
                        </a:rPr>
                        <a:t>約束</a:t>
                      </a:r>
                      <a:r>
                        <a:rPr kumimoji="1" lang="ja-JP" altLang="en-US" sz="1600" dirty="0">
                          <a:latin typeface="メイリオ" panose="020B0604030504040204" pitchFamily="50" charset="-128"/>
                          <a:ea typeface="メイリオ" panose="020B0604030504040204" pitchFamily="50" charset="-128"/>
                        </a:rPr>
                        <a:t>する。「意思決定会議」「製販調整」「交渉」など。</a:t>
                      </a:r>
                    </a:p>
                  </a:txBody>
                  <a:tcPr/>
                </a:tc>
                <a:extLst>
                  <a:ext uri="{0D108BD9-81ED-4DB2-BD59-A6C34878D82A}">
                    <a16:rowId xmlns:a16="http://schemas.microsoft.com/office/drawing/2014/main" val="2250520391"/>
                  </a:ext>
                </a:extLst>
              </a:tr>
            </a:tbl>
          </a:graphicData>
        </a:graphic>
      </p:graphicFrame>
      <p:sp>
        <p:nvSpPr>
          <p:cNvPr id="9" name="テキスト ボックス 8">
            <a:extLst>
              <a:ext uri="{FF2B5EF4-FFF2-40B4-BE49-F238E27FC236}">
                <a16:creationId xmlns:a16="http://schemas.microsoft.com/office/drawing/2014/main" id="{20F87B0A-84D5-4C91-88EB-77A9CC1FE6A0}"/>
              </a:ext>
            </a:extLst>
          </p:cNvPr>
          <p:cNvSpPr txBox="1"/>
          <p:nvPr/>
        </p:nvSpPr>
        <p:spPr>
          <a:xfrm>
            <a:off x="5648246" y="4059565"/>
            <a:ext cx="3371376" cy="2310901"/>
          </a:xfrm>
          <a:prstGeom prst="rect">
            <a:avLst/>
          </a:prstGeom>
          <a:noFill/>
        </p:spPr>
        <p:txBody>
          <a:bodyPr wrap="square" rtlCol="0">
            <a:noAutofit/>
          </a:bodyPr>
          <a:lstStyle/>
          <a:p>
            <a:pPr algn="l"/>
            <a:r>
              <a:rPr lang="ja-JP" altLang="en-US" sz="1600" dirty="0">
                <a:latin typeface="メイリオ" panose="020B0604030504040204" pitchFamily="50" charset="-128"/>
                <a:ea typeface="メイリオ" panose="020B0604030504040204" pitchFamily="50" charset="-128"/>
              </a:rPr>
              <a:t>●定例会議などでは、「１つめの</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議題は共鳴タイプ、２つめは解</a:t>
            </a:r>
            <a:endParaRPr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　決タイプ・・・」といったよう</a:t>
            </a:r>
            <a:endParaRPr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　に</a:t>
            </a:r>
            <a:r>
              <a:rPr lang="ja-JP" altLang="en-US" sz="1600" dirty="0">
                <a:solidFill>
                  <a:srgbClr val="C00000"/>
                </a:solidFill>
                <a:latin typeface="メイリオ" panose="020B0604030504040204" pitchFamily="50" charset="-128"/>
                <a:ea typeface="メイリオ" panose="020B0604030504040204" pitchFamily="50" charset="-128"/>
              </a:rPr>
              <a:t>混在</a:t>
            </a:r>
            <a:r>
              <a:rPr lang="ja-JP" altLang="en-US" sz="1600" dirty="0">
                <a:latin typeface="メイリオ" panose="020B0604030504040204" pitchFamily="50" charset="-128"/>
                <a:ea typeface="メイリオ" panose="020B0604030504040204" pitchFamily="50" charset="-128"/>
              </a:rPr>
              <a:t>しているころが多い。</a:t>
            </a:r>
            <a:endParaRPr lang="en-US" altLang="ja-JP" sz="1600" dirty="0">
              <a:latin typeface="メイリオ" panose="020B0604030504040204" pitchFamily="50" charset="-128"/>
              <a:ea typeface="メイリオ" panose="020B0604030504040204" pitchFamily="50" charset="-128"/>
            </a:endParaRPr>
          </a:p>
          <a:p>
            <a:pPr algn="l"/>
            <a:endParaRPr lang="en-US" altLang="ja-JP" sz="1600" dirty="0">
              <a:latin typeface="メイリオ" panose="020B0604030504040204" pitchFamily="50" charset="-128"/>
              <a:ea typeface="メイリオ" panose="020B0604030504040204" pitchFamily="50" charset="-128"/>
            </a:endParaRPr>
          </a:p>
          <a:p>
            <a:pPr algn="l"/>
            <a:r>
              <a:rPr kumimoji="1" lang="ja-JP" altLang="en-US" sz="1600" dirty="0">
                <a:latin typeface="メイリオ" panose="020B0604030504040204" pitchFamily="50" charset="-128"/>
                <a:ea typeface="メイリオ" panose="020B0604030504040204" pitchFamily="50" charset="-128"/>
              </a:rPr>
              <a:t>●議題がワンテーマの会議でも、</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「共鳴中心」「共鳴から解決ま</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で」など、とりあげる</a:t>
            </a:r>
            <a:r>
              <a:rPr kumimoji="1" lang="ja-JP" altLang="en-US" sz="1600" dirty="0">
                <a:solidFill>
                  <a:srgbClr val="C00000"/>
                </a:solidFill>
                <a:latin typeface="メイリオ" panose="020B0604030504040204" pitchFamily="50" charset="-128"/>
                <a:ea typeface="メイリオ" panose="020B0604030504040204" pitchFamily="50" charset="-128"/>
              </a:rPr>
              <a:t>プロセス</a:t>
            </a:r>
            <a:br>
              <a:rPr kumimoji="1" lang="en-US" altLang="ja-JP" sz="1600" dirty="0">
                <a:solidFill>
                  <a:srgbClr val="C00000"/>
                </a:solidFill>
                <a:latin typeface="メイリオ" panose="020B0604030504040204" pitchFamily="50" charset="-128"/>
                <a:ea typeface="メイリオ" panose="020B0604030504040204" pitchFamily="50" charset="-128"/>
              </a:rPr>
            </a:br>
            <a:r>
              <a:rPr lang="ja-JP" altLang="en-US" sz="1600" dirty="0">
                <a:solidFill>
                  <a:srgbClr val="C00000"/>
                </a:solidFill>
                <a:latin typeface="メイリオ" panose="020B0604030504040204" pitchFamily="50" charset="-128"/>
                <a:ea typeface="メイリオ" panose="020B0604030504040204" pitchFamily="50" charset="-128"/>
              </a:rPr>
              <a:t>  </a:t>
            </a:r>
            <a:r>
              <a:rPr kumimoji="1" lang="ja-JP" altLang="en-US" sz="1600" dirty="0">
                <a:solidFill>
                  <a:srgbClr val="C00000"/>
                </a:solidFill>
                <a:latin typeface="メイリオ" panose="020B0604030504040204" pitchFamily="50" charset="-128"/>
                <a:ea typeface="メイリオ" panose="020B0604030504040204" pitchFamily="50" charset="-128"/>
              </a:rPr>
              <a:t>がまたがっている</a:t>
            </a:r>
            <a:r>
              <a:rPr kumimoji="1" lang="ja-JP" altLang="en-US" sz="1600" dirty="0">
                <a:latin typeface="メイリオ" panose="020B0604030504040204" pitchFamily="50" charset="-128"/>
                <a:ea typeface="メイリオ" panose="020B0604030504040204" pitchFamily="50" charset="-128"/>
              </a:rPr>
              <a:t>ことがある。</a:t>
            </a:r>
            <a:endParaRPr kumimoji="1" lang="en-US" altLang="ja-JP" sz="1600"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2043662"/>
            <a:ext cx="2724216" cy="1817563"/>
          </a:xfrm>
          <a:prstGeom prst="rect">
            <a:avLst/>
          </a:prstGeom>
        </p:spPr>
      </p:pic>
    </p:spTree>
    <p:extLst>
      <p:ext uri="{BB962C8B-B14F-4D97-AF65-F5344CB8AC3E}">
        <p14:creationId xmlns:p14="http://schemas.microsoft.com/office/powerpoint/2010/main" val="2848384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08EB73-78F3-40D7-8D3A-8A92AA6F1FA8}"/>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ea typeface="メイリオ" panose="020B0604030504040204" pitchFamily="50" charset="-128"/>
                <a:cs typeface="+mn-cs"/>
              </a:rPr>
              <a:pPr marL="0" marR="0" lvl="0" indent="0" algn="ctr" defTabSz="630131" rtl="0" eaLnBrk="1" fontAlgn="auto" latinLnBrk="0" hangingPunct="1">
                <a:lnSpc>
                  <a:spcPct val="100000"/>
                </a:lnSpc>
                <a:spcBef>
                  <a:spcPts val="0"/>
                </a:spcBef>
                <a:spcAft>
                  <a:spcPts val="0"/>
                </a:spcAft>
                <a:buClrTx/>
                <a:buSzTx/>
                <a:buFontTx/>
                <a:buNone/>
                <a:tabLst/>
                <a:defRPr/>
              </a:pPr>
              <a:t>19</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ea typeface="メイリオ" panose="020B0604030504040204" pitchFamily="50" charset="-128"/>
              <a:cs typeface="+mn-cs"/>
            </a:endParaRPr>
          </a:p>
        </p:txBody>
      </p:sp>
      <p:sp>
        <p:nvSpPr>
          <p:cNvPr id="3" name="タイトル 2">
            <a:extLst>
              <a:ext uri="{FF2B5EF4-FFF2-40B4-BE49-F238E27FC236}">
                <a16:creationId xmlns:a16="http://schemas.microsoft.com/office/drawing/2014/main" id="{694001C7-569D-4434-94B0-21667C1D9F9E}"/>
              </a:ext>
            </a:extLst>
          </p:cNvPr>
          <p:cNvSpPr>
            <a:spLocks noGrp="1"/>
          </p:cNvSpPr>
          <p:nvPr>
            <p:ph type="title"/>
          </p:nvPr>
        </p:nvSpPr>
        <p:spPr>
          <a:xfrm>
            <a:off x="1619672" y="157163"/>
            <a:ext cx="7538982" cy="392112"/>
          </a:xfrm>
        </p:spPr>
        <p:txBody>
          <a:bodyPr/>
          <a:lstStyle/>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effectLst/>
                <a:uLnTx/>
                <a:uFillTx/>
                <a:cs typeface="+mn-cs"/>
              </a:rPr>
              <a:t>３タイプの会議　それぞれのポイント</a:t>
            </a:r>
            <a:endParaRPr kumimoji="1" lang="en-US" altLang="ja-JP" b="0" i="0" u="none" strike="noStrike" kern="1200" cap="none" spc="0" normalizeH="0" baseline="0" noProof="0" dirty="0">
              <a:ln>
                <a:noFill/>
              </a:ln>
              <a:effectLst/>
              <a:uLnTx/>
              <a:uFillTx/>
              <a:cs typeface="+mn-cs"/>
            </a:endParaRPr>
          </a:p>
        </p:txBody>
      </p:sp>
      <p:sp>
        <p:nvSpPr>
          <p:cNvPr id="4" name="テキスト ボックス 3">
            <a:extLst>
              <a:ext uri="{FF2B5EF4-FFF2-40B4-BE49-F238E27FC236}">
                <a16:creationId xmlns:a16="http://schemas.microsoft.com/office/drawing/2014/main" id="{BD7CF78C-9D90-45C3-9200-F2F1AA52F550}"/>
              </a:ext>
            </a:extLst>
          </p:cNvPr>
          <p:cNvSpPr txBox="1"/>
          <p:nvPr/>
        </p:nvSpPr>
        <p:spPr>
          <a:xfrm>
            <a:off x="362801" y="977224"/>
            <a:ext cx="6617832" cy="392112"/>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３タイプの会議、進行のポイントは次の通りです。</a:t>
            </a:r>
            <a:endParaRPr kumimoji="1" lang="ja-JP" altLang="en-US" sz="18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sp>
        <p:nvSpPr>
          <p:cNvPr id="6" name="タイトル 2">
            <a:extLst>
              <a:ext uri="{FF2B5EF4-FFF2-40B4-BE49-F238E27FC236}">
                <a16:creationId xmlns:a16="http://schemas.microsoft.com/office/drawing/2014/main" id="{6DFFBD91-4F7C-43B8-B99A-7C1E64754F35}"/>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３－２</a:t>
            </a:r>
          </a:p>
        </p:txBody>
      </p:sp>
      <p:graphicFrame>
        <p:nvGraphicFramePr>
          <p:cNvPr id="8" name="表 8">
            <a:extLst>
              <a:ext uri="{FF2B5EF4-FFF2-40B4-BE49-F238E27FC236}">
                <a16:creationId xmlns:a16="http://schemas.microsoft.com/office/drawing/2014/main" id="{22BEC49B-403E-47A3-8520-47BF08B1D7A4}"/>
              </a:ext>
            </a:extLst>
          </p:cNvPr>
          <p:cNvGraphicFramePr>
            <a:graphicFrameLocks noGrp="1"/>
          </p:cNvGraphicFramePr>
          <p:nvPr>
            <p:extLst>
              <p:ext uri="{D42A27DB-BD31-4B8C-83A1-F6EECF244321}">
                <p14:modId xmlns:p14="http://schemas.microsoft.com/office/powerpoint/2010/main" val="372666762"/>
              </p:ext>
            </p:extLst>
          </p:nvPr>
        </p:nvGraphicFramePr>
        <p:xfrm>
          <a:off x="362801" y="2072672"/>
          <a:ext cx="8551587" cy="4311139"/>
        </p:xfrm>
        <a:graphic>
          <a:graphicData uri="http://schemas.openxmlformats.org/drawingml/2006/table">
            <a:tbl>
              <a:tblPr firstRow="1" bandRow="1">
                <a:tableStyleId>{5940675A-B579-460E-94D1-54222C63F5DA}</a:tableStyleId>
              </a:tblPr>
              <a:tblGrid>
                <a:gridCol w="810908">
                  <a:extLst>
                    <a:ext uri="{9D8B030D-6E8A-4147-A177-3AD203B41FA5}">
                      <a16:colId xmlns:a16="http://schemas.microsoft.com/office/drawing/2014/main" val="3677225377"/>
                    </a:ext>
                  </a:extLst>
                </a:gridCol>
                <a:gridCol w="1296905">
                  <a:extLst>
                    <a:ext uri="{9D8B030D-6E8A-4147-A177-3AD203B41FA5}">
                      <a16:colId xmlns:a16="http://schemas.microsoft.com/office/drawing/2014/main" val="2968566543"/>
                    </a:ext>
                  </a:extLst>
                </a:gridCol>
                <a:gridCol w="6443774">
                  <a:extLst>
                    <a:ext uri="{9D8B030D-6E8A-4147-A177-3AD203B41FA5}">
                      <a16:colId xmlns:a16="http://schemas.microsoft.com/office/drawing/2014/main" val="1285288809"/>
                    </a:ext>
                  </a:extLst>
                </a:gridCol>
              </a:tblGrid>
              <a:tr h="259139">
                <a:tc gridSpan="2">
                  <a:txBody>
                    <a:bodyPr/>
                    <a:lstStyle/>
                    <a:p>
                      <a:pPr algn="ctr"/>
                      <a:r>
                        <a:rPr kumimoji="1" lang="ja-JP" altLang="en-US" sz="1800" dirty="0">
                          <a:solidFill>
                            <a:schemeClr val="tx1"/>
                          </a:solidFill>
                          <a:latin typeface="メイリオ" panose="020B0604030504040204" pitchFamily="50" charset="-128"/>
                          <a:ea typeface="メイリオ" panose="020B0604030504040204" pitchFamily="50" charset="-128"/>
                        </a:rPr>
                        <a:t>タイプ・内容</a:t>
                      </a:r>
                    </a:p>
                  </a:txBody>
                  <a:tcPr/>
                </a:tc>
                <a:tc hMerge="1">
                  <a:txBody>
                    <a:bodyPr/>
                    <a:lstStyle/>
                    <a:p>
                      <a:endParaRPr kumimoji="1" lang="ja-JP" altLang="en-US" sz="2000" dirty="0">
                        <a:solidFill>
                          <a:schemeClr val="tx1"/>
                        </a:solidFill>
                      </a:endParaRPr>
                    </a:p>
                  </a:txBody>
                  <a:tcPr/>
                </a:tc>
                <a:tc>
                  <a:txBody>
                    <a:bodyPr/>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ポイント</a:t>
                      </a:r>
                    </a:p>
                  </a:txBody>
                  <a:tcPr/>
                </a:tc>
                <a:extLst>
                  <a:ext uri="{0D108BD9-81ED-4DB2-BD59-A6C34878D82A}">
                    <a16:rowId xmlns:a16="http://schemas.microsoft.com/office/drawing/2014/main" val="195870519"/>
                  </a:ext>
                </a:extLst>
              </a:tr>
              <a:tr h="1075830">
                <a:tc>
                  <a:txBody>
                    <a:bodyPr/>
                    <a:lstStyle/>
                    <a:p>
                      <a:r>
                        <a:rPr kumimoji="1" lang="ja-JP" altLang="en-US" sz="2400" dirty="0">
                          <a:solidFill>
                            <a:srgbClr val="C00000"/>
                          </a:solidFill>
                          <a:latin typeface="メイリオ" panose="020B0604030504040204" pitchFamily="50" charset="-128"/>
                          <a:ea typeface="メイリオ" panose="020B0604030504040204" pitchFamily="50" charset="-128"/>
                        </a:rPr>
                        <a:t>共鳴</a:t>
                      </a:r>
                    </a:p>
                  </a:txBody>
                  <a:tcPr/>
                </a:tc>
                <a:tc>
                  <a:txBody>
                    <a:bodyPr/>
                    <a:lstStyle/>
                    <a:p>
                      <a:pPr algn="ctr"/>
                      <a:r>
                        <a:rPr kumimoji="1" lang="ja-JP" altLang="en-US" sz="2000" dirty="0">
                          <a:solidFill>
                            <a:schemeClr val="tx1"/>
                          </a:solidFill>
                          <a:latin typeface="メイリオ" panose="020B0604030504040204" pitchFamily="50" charset="-128"/>
                          <a:ea typeface="メイリオ" panose="020B0604030504040204" pitchFamily="50" charset="-128"/>
                        </a:rPr>
                        <a:t>つながる</a:t>
                      </a:r>
                      <a:endParaRPr kumimoji="1" lang="en-US" altLang="ja-JP" sz="20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000" dirty="0">
                          <a:solidFill>
                            <a:schemeClr val="tx1"/>
                          </a:solidFill>
                          <a:latin typeface="メイリオ" panose="020B0604030504040204" pitchFamily="50" charset="-128"/>
                          <a:ea typeface="メイリオ" panose="020B0604030504040204" pitchFamily="50" charset="-128"/>
                        </a:rPr>
                        <a:t>会議</a:t>
                      </a:r>
                      <a:endParaRPr kumimoji="1" lang="en-US" altLang="ja-JP" sz="2000" dirty="0">
                        <a:solidFill>
                          <a:schemeClr val="tx1"/>
                        </a:solidFill>
                        <a:latin typeface="メイリオ" panose="020B0604030504040204" pitchFamily="50" charset="-128"/>
                        <a:ea typeface="メイリオ" panose="020B0604030504040204" pitchFamily="50" charset="-128"/>
                      </a:endParaRPr>
                    </a:p>
                    <a:p>
                      <a:pPr algn="ct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tc>
                <a:tc>
                  <a:txBody>
                    <a:bodyPr/>
                    <a:lstStyle/>
                    <a:p>
                      <a:r>
                        <a:rPr kumimoji="1" lang="ja-JP" altLang="en-US" sz="1600" dirty="0">
                          <a:latin typeface="メイリオ" panose="020B0604030504040204" pitchFamily="50" charset="-128"/>
                          <a:ea typeface="メイリオ" panose="020B0604030504040204" pitchFamily="50" charset="-128"/>
                        </a:rPr>
                        <a:t>共有すべき情報を、</a:t>
                      </a:r>
                      <a:r>
                        <a:rPr kumimoji="1" lang="ja-JP" altLang="en-US" sz="1600" dirty="0">
                          <a:solidFill>
                            <a:srgbClr val="C00000"/>
                          </a:solidFill>
                          <a:latin typeface="メイリオ" panose="020B0604030504040204" pitchFamily="50" charset="-128"/>
                          <a:ea typeface="メイリオ" panose="020B0604030504040204" pitchFamily="50" charset="-128"/>
                        </a:rPr>
                        <a:t>事前に各自が理解</a:t>
                      </a:r>
                      <a:r>
                        <a:rPr kumimoji="1" lang="ja-JP" altLang="en-US" sz="1600" dirty="0">
                          <a:latin typeface="メイリオ" panose="020B0604030504040204" pitchFamily="50" charset="-128"/>
                          <a:ea typeface="メイリオ" panose="020B0604030504040204" pitchFamily="50" charset="-128"/>
                        </a:rPr>
                        <a:t>しておくことが大切です。</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当日の進行は、各自がテーマに対して前のめりになるよう、</a:t>
                      </a:r>
                      <a:r>
                        <a:rPr kumimoji="1" lang="ja-JP" altLang="en-US" sz="1600" dirty="0">
                          <a:solidFill>
                            <a:srgbClr val="C00000"/>
                          </a:solidFill>
                          <a:latin typeface="メイリオ" panose="020B0604030504040204" pitchFamily="50" charset="-128"/>
                          <a:ea typeface="メイリオ" panose="020B0604030504040204" pitchFamily="50" charset="-128"/>
                        </a:rPr>
                        <a:t>興味・関心を引き出す工夫</a:t>
                      </a:r>
                      <a:r>
                        <a:rPr kumimoji="1" lang="ja-JP" altLang="en-US" sz="1600" dirty="0">
                          <a:latin typeface="メイリオ" panose="020B0604030504040204" pitchFamily="50" charset="-128"/>
                          <a:ea typeface="メイリオ" panose="020B0604030504040204" pitchFamily="50" charset="-128"/>
                        </a:rPr>
                        <a:t>（魅力的なプレゼン、意外性）や、自己開示できる</a:t>
                      </a:r>
                      <a:r>
                        <a:rPr kumimoji="1" lang="ja-JP" altLang="en-US" sz="1600" dirty="0">
                          <a:solidFill>
                            <a:srgbClr val="C00000"/>
                          </a:solidFill>
                          <a:latin typeface="メイリオ" panose="020B0604030504040204" pitchFamily="50" charset="-128"/>
                          <a:ea typeface="メイリオ" panose="020B0604030504040204" pitchFamily="50" charset="-128"/>
                        </a:rPr>
                        <a:t>心理的安全性</a:t>
                      </a:r>
                      <a:r>
                        <a:rPr kumimoji="1" lang="ja-JP" altLang="en-US" sz="1600" dirty="0">
                          <a:latin typeface="メイリオ" panose="020B0604030504040204" pitchFamily="50" charset="-128"/>
                          <a:ea typeface="メイリオ" panose="020B0604030504040204" pitchFamily="50" charset="-128"/>
                        </a:rPr>
                        <a:t>の確保に努めます（アイスブレイクの導入）。</a:t>
                      </a:r>
                      <a:endParaRPr kumimoji="1" lang="en-US" altLang="ja-JP" sz="1600" dirty="0">
                        <a:latin typeface="メイリオ" panose="020B0604030504040204" pitchFamily="50" charset="-128"/>
                        <a:ea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497387493"/>
                  </a:ext>
                </a:extLst>
              </a:tr>
              <a:tr h="1075830">
                <a:tc>
                  <a:txBody>
                    <a:bodyPr/>
                    <a:lstStyle/>
                    <a:p>
                      <a:r>
                        <a:rPr kumimoji="1" lang="ja-JP" altLang="en-US" sz="2400" dirty="0">
                          <a:solidFill>
                            <a:srgbClr val="C00000"/>
                          </a:solidFill>
                          <a:latin typeface="メイリオ" panose="020B0604030504040204" pitchFamily="50" charset="-128"/>
                          <a:ea typeface="メイリオ" panose="020B0604030504040204" pitchFamily="50" charset="-128"/>
                        </a:rPr>
                        <a:t>解決</a:t>
                      </a:r>
                    </a:p>
                  </a:txBody>
                  <a:tcPr/>
                </a:tc>
                <a:tc>
                  <a:txBody>
                    <a:bodyPr/>
                    <a:lstStyle/>
                    <a:p>
                      <a:pPr algn="ctr"/>
                      <a:r>
                        <a:rPr kumimoji="1" lang="ja-JP" altLang="en-US" sz="2000" dirty="0">
                          <a:solidFill>
                            <a:schemeClr val="tx1"/>
                          </a:solidFill>
                          <a:latin typeface="メイリオ" panose="020B0604030504040204" pitchFamily="50" charset="-128"/>
                          <a:ea typeface="メイリオ" panose="020B0604030504040204" pitchFamily="50" charset="-128"/>
                        </a:rPr>
                        <a:t>生み出す</a:t>
                      </a:r>
                      <a:endParaRPr kumimoji="1" lang="en-US" altLang="ja-JP" sz="20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000" dirty="0">
                          <a:solidFill>
                            <a:schemeClr val="tx1"/>
                          </a:solidFill>
                          <a:latin typeface="メイリオ" panose="020B0604030504040204" pitchFamily="50" charset="-128"/>
                          <a:ea typeface="メイリオ" panose="020B0604030504040204" pitchFamily="50" charset="-128"/>
                        </a:rPr>
                        <a:t>会議</a:t>
                      </a:r>
                      <a:endParaRPr kumimoji="1" lang="en-US" altLang="ja-JP" sz="2000" dirty="0">
                        <a:solidFill>
                          <a:schemeClr val="tx1"/>
                        </a:solidFill>
                        <a:latin typeface="メイリオ" panose="020B0604030504040204" pitchFamily="50" charset="-128"/>
                        <a:ea typeface="メイリオ" panose="020B0604030504040204" pitchFamily="50" charset="-128"/>
                      </a:endParaRPr>
                    </a:p>
                  </a:txBody>
                  <a:tcPr/>
                </a:tc>
                <a:tc>
                  <a:txBody>
                    <a:bodyPr/>
                    <a:lstStyle/>
                    <a:p>
                      <a:r>
                        <a:rPr kumimoji="1" lang="ja-JP" altLang="en-US" sz="1600" dirty="0">
                          <a:latin typeface="メイリオ" panose="020B0604030504040204" pitchFamily="50" charset="-128"/>
                          <a:ea typeface="メイリオ" panose="020B0604030504040204" pitchFamily="50" charset="-128"/>
                        </a:rPr>
                        <a:t>事前に知識レベルをあわせて、それぞれが</a:t>
                      </a:r>
                      <a:r>
                        <a:rPr kumimoji="1" lang="ja-JP" altLang="en-US" sz="1600" dirty="0">
                          <a:solidFill>
                            <a:srgbClr val="C00000"/>
                          </a:solidFill>
                          <a:latin typeface="メイリオ" panose="020B0604030504040204" pitchFamily="50" charset="-128"/>
                          <a:ea typeface="メイリオ" panose="020B0604030504040204" pitchFamily="50" charset="-128"/>
                        </a:rPr>
                        <a:t>自身の解</a:t>
                      </a:r>
                      <a:r>
                        <a:rPr kumimoji="1" lang="ja-JP" altLang="en-US" sz="1600" dirty="0">
                          <a:latin typeface="メイリオ" panose="020B0604030504040204" pitchFamily="50" charset="-128"/>
                          <a:ea typeface="メイリオ" panose="020B0604030504040204" pitchFamily="50" charset="-128"/>
                        </a:rPr>
                        <a:t>をもって集まることが重要です。当日の進行は、</a:t>
                      </a:r>
                      <a:r>
                        <a:rPr kumimoji="1" lang="ja-JP" altLang="en-US" sz="1600" dirty="0">
                          <a:solidFill>
                            <a:srgbClr val="C00000"/>
                          </a:solidFill>
                          <a:latin typeface="メイリオ" panose="020B0604030504040204" pitchFamily="50" charset="-128"/>
                          <a:ea typeface="メイリオ" panose="020B0604030504040204" pitchFamily="50" charset="-128"/>
                        </a:rPr>
                        <a:t>楽しく創造的</a:t>
                      </a:r>
                      <a:r>
                        <a:rPr kumimoji="1" lang="ja-JP" altLang="en-US" sz="1600" dirty="0">
                          <a:latin typeface="メイリオ" panose="020B0604030504040204" pitchFamily="50" charset="-128"/>
                          <a:ea typeface="メイリオ" panose="020B0604030504040204" pitchFamily="50" charset="-128"/>
                        </a:rPr>
                        <a:t>な場づくりを心がけましょう。</a:t>
                      </a:r>
                      <a:r>
                        <a:rPr kumimoji="1" lang="ja-JP" altLang="en-US" sz="1600" dirty="0">
                          <a:solidFill>
                            <a:srgbClr val="C00000"/>
                          </a:solidFill>
                          <a:latin typeface="メイリオ" panose="020B0604030504040204" pitchFamily="50" charset="-128"/>
                          <a:ea typeface="メイリオ" panose="020B0604030504040204" pitchFamily="50" charset="-128"/>
                        </a:rPr>
                        <a:t>グループ</a:t>
                      </a:r>
                      <a:r>
                        <a:rPr kumimoji="1" lang="ja-JP" altLang="en-US" sz="1600" dirty="0">
                          <a:latin typeface="メイリオ" panose="020B0604030504040204" pitchFamily="50" charset="-128"/>
                          <a:ea typeface="メイリオ" panose="020B0604030504040204" pitchFamily="50" charset="-128"/>
                        </a:rPr>
                        <a:t>に分かれて（ＺＯＯＭのブレイクアウト機能）、議論する場をつくることも有効です。</a:t>
                      </a:r>
                      <a:endParaRPr kumimoji="1" lang="en-US" altLang="ja-JP" sz="1600" dirty="0">
                        <a:latin typeface="メイリオ" panose="020B0604030504040204" pitchFamily="50" charset="-128"/>
                        <a:ea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617633606"/>
                  </a:ext>
                </a:extLst>
              </a:tr>
              <a:tr h="1324099">
                <a:tc>
                  <a:txBody>
                    <a:bodyPr/>
                    <a:lstStyle/>
                    <a:p>
                      <a:r>
                        <a:rPr kumimoji="1" lang="ja-JP" altLang="en-US" sz="2400" dirty="0">
                          <a:solidFill>
                            <a:srgbClr val="C00000"/>
                          </a:solidFill>
                          <a:latin typeface="メイリオ" panose="020B0604030504040204" pitchFamily="50" charset="-128"/>
                          <a:ea typeface="メイリオ" panose="020B0604030504040204" pitchFamily="50" charset="-128"/>
                        </a:rPr>
                        <a:t>約束</a:t>
                      </a:r>
                    </a:p>
                  </a:txBody>
                  <a:tcPr/>
                </a:tc>
                <a:tc>
                  <a:txBody>
                    <a:bodyPr/>
                    <a:lstStyle/>
                    <a:p>
                      <a:pPr algn="ctr"/>
                      <a:r>
                        <a:rPr kumimoji="1" lang="ja-JP" altLang="en-US" sz="2000" dirty="0">
                          <a:solidFill>
                            <a:schemeClr val="tx1"/>
                          </a:solidFill>
                          <a:latin typeface="メイリオ" panose="020B0604030504040204" pitchFamily="50" charset="-128"/>
                          <a:ea typeface="メイリオ" panose="020B0604030504040204" pitchFamily="50" charset="-128"/>
                        </a:rPr>
                        <a:t>決める</a:t>
                      </a:r>
                      <a:endParaRPr kumimoji="1" lang="en-US" altLang="ja-JP" sz="20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000" dirty="0">
                          <a:solidFill>
                            <a:schemeClr val="tx1"/>
                          </a:solidFill>
                          <a:latin typeface="メイリオ" panose="020B0604030504040204" pitchFamily="50" charset="-128"/>
                          <a:ea typeface="メイリオ" panose="020B0604030504040204" pitchFamily="50" charset="-128"/>
                        </a:rPr>
                        <a:t>会議</a:t>
                      </a:r>
                      <a:endParaRPr kumimoji="1" lang="en-US" altLang="ja-JP" sz="2000" dirty="0">
                        <a:solidFill>
                          <a:schemeClr val="tx1"/>
                        </a:solidFill>
                        <a:latin typeface="メイリオ" panose="020B0604030504040204" pitchFamily="50" charset="-128"/>
                        <a:ea typeface="メイリオ" panose="020B0604030504040204" pitchFamily="50" charset="-128"/>
                      </a:endParaRPr>
                    </a:p>
                  </a:txBody>
                  <a:tcPr/>
                </a:tc>
                <a:tc>
                  <a:txBody>
                    <a:bodyPr/>
                    <a:lstStyle/>
                    <a:p>
                      <a:r>
                        <a:rPr kumimoji="1" lang="ja-JP" altLang="en-US" sz="1600" dirty="0">
                          <a:latin typeface="メイリオ" panose="020B0604030504040204" pitchFamily="50" charset="-128"/>
                          <a:ea typeface="メイリオ" panose="020B0604030504040204" pitchFamily="50" charset="-128"/>
                        </a:rPr>
                        <a:t>事前に、</a:t>
                      </a:r>
                      <a:r>
                        <a:rPr kumimoji="1" lang="ja-JP" altLang="en-US" sz="1600" dirty="0">
                          <a:solidFill>
                            <a:srgbClr val="C00000"/>
                          </a:solidFill>
                          <a:latin typeface="メイリオ" panose="020B0604030504040204" pitchFamily="50" charset="-128"/>
                          <a:ea typeface="メイリオ" panose="020B0604030504040204" pitchFamily="50" charset="-128"/>
                        </a:rPr>
                        <a:t>決めるべきこと、決める方法</a:t>
                      </a:r>
                      <a:r>
                        <a:rPr kumimoji="1" lang="ja-JP" altLang="en-US" sz="1600" dirty="0">
                          <a:latin typeface="メイリオ" panose="020B0604030504040204" pitchFamily="50" charset="-128"/>
                          <a:ea typeface="メイリオ" panose="020B0604030504040204" pitchFamily="50" charset="-128"/>
                        </a:rPr>
                        <a:t>（時間内に決定できない場合は、○○に一任など）を共有することが大切です。時間内で決定します。意思決定の後、役割分担し行動計画におとし、これからの</a:t>
                      </a:r>
                      <a:r>
                        <a:rPr kumimoji="1" lang="ja-JP" altLang="en-US" sz="1600" dirty="0">
                          <a:solidFill>
                            <a:srgbClr val="C00000"/>
                          </a:solidFill>
                          <a:latin typeface="メイリオ" panose="020B0604030504040204" pitchFamily="50" charset="-128"/>
                          <a:ea typeface="メイリオ" panose="020B0604030504040204" pitchFamily="50" charset="-128"/>
                        </a:rPr>
                        <a:t>行動を約束し合う</a:t>
                      </a:r>
                      <a:r>
                        <a:rPr kumimoji="1" lang="ja-JP" altLang="en-US" sz="1600" dirty="0">
                          <a:latin typeface="メイリオ" panose="020B0604030504040204" pitchFamily="50" charset="-128"/>
                          <a:ea typeface="メイリオ" panose="020B0604030504040204" pitchFamily="50" charset="-128"/>
                        </a:rPr>
                        <a:t>ことを忘れないようにしましょう。</a:t>
                      </a:r>
                    </a:p>
                  </a:txBody>
                  <a:tcPr/>
                </a:tc>
                <a:extLst>
                  <a:ext uri="{0D108BD9-81ED-4DB2-BD59-A6C34878D82A}">
                    <a16:rowId xmlns:a16="http://schemas.microsoft.com/office/drawing/2014/main" val="2250520391"/>
                  </a:ext>
                </a:extLst>
              </a:tr>
            </a:tbl>
          </a:graphicData>
        </a:graphic>
      </p:graphicFrame>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0633" y="760668"/>
            <a:ext cx="1824578" cy="1217335"/>
          </a:xfrm>
          <a:prstGeom prst="rect">
            <a:avLst/>
          </a:prstGeom>
        </p:spPr>
      </p:pic>
    </p:spTree>
    <p:extLst>
      <p:ext uri="{BB962C8B-B14F-4D97-AF65-F5344CB8AC3E}">
        <p14:creationId xmlns:p14="http://schemas.microsoft.com/office/powerpoint/2010/main" val="142983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1F8447C-2ABB-4D1D-88E6-CD3700A252C8}"/>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ea typeface="メイリオ" panose="020B0604030504040204" pitchFamily="50" charset="-128"/>
                <a:cs typeface="+mn-cs"/>
              </a:rPr>
              <a:pPr marL="0" marR="0" lvl="0" indent="0" algn="ctr" defTabSz="630131" rtl="0" eaLnBrk="1" fontAlgn="auto" latinLnBrk="0" hangingPunct="1">
                <a:lnSpc>
                  <a:spcPct val="100000"/>
                </a:lnSpc>
                <a:spcBef>
                  <a:spcPts val="0"/>
                </a:spcBef>
                <a:spcAft>
                  <a:spcPts val="0"/>
                </a:spcAft>
                <a:buClrTx/>
                <a:buSzTx/>
                <a:buFontTx/>
                <a:buNone/>
                <a:tabLst/>
                <a:defRPr/>
              </a:pPr>
              <a:t>2</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ea typeface="メイリオ" panose="020B0604030504040204" pitchFamily="50" charset="-128"/>
              <a:cs typeface="+mn-cs"/>
            </a:endParaRPr>
          </a:p>
        </p:txBody>
      </p:sp>
      <p:sp>
        <p:nvSpPr>
          <p:cNvPr id="3" name="タイトル 2">
            <a:extLst>
              <a:ext uri="{FF2B5EF4-FFF2-40B4-BE49-F238E27FC236}">
                <a16:creationId xmlns:a16="http://schemas.microsoft.com/office/drawing/2014/main" id="{C3C67D97-8382-4F44-826E-8E6442BE2899}"/>
              </a:ext>
            </a:extLst>
          </p:cNvPr>
          <p:cNvSpPr>
            <a:spLocks noGrp="1"/>
          </p:cNvSpPr>
          <p:nvPr>
            <p:ph type="title"/>
          </p:nvPr>
        </p:nvSpPr>
        <p:spPr/>
        <p:txBody>
          <a:bodyPr/>
          <a:lstStyle/>
          <a:p>
            <a:r>
              <a:rPr kumimoji="1" lang="ja-JP" altLang="en-US" dirty="0"/>
              <a:t>虎の巻の全体像</a:t>
            </a:r>
          </a:p>
        </p:txBody>
      </p:sp>
      <p:sp>
        <p:nvSpPr>
          <p:cNvPr id="5" name="テキスト ボックス 4">
            <a:extLst>
              <a:ext uri="{FF2B5EF4-FFF2-40B4-BE49-F238E27FC236}">
                <a16:creationId xmlns:a16="http://schemas.microsoft.com/office/drawing/2014/main" id="{6EF26263-C42E-482A-82C1-9823EF5730D6}"/>
              </a:ext>
            </a:extLst>
          </p:cNvPr>
          <p:cNvSpPr txBox="1"/>
          <p:nvPr/>
        </p:nvSpPr>
        <p:spPr>
          <a:xfrm>
            <a:off x="477394" y="764703"/>
            <a:ext cx="8383379" cy="619835"/>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この「虎の巻」は、</a:t>
            </a:r>
            <a:r>
              <a:rPr kumimoji="1" lang="ja-JP" altLang="en-US" sz="18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○○○○（趣旨や目的）○○の</a:t>
            </a:r>
            <a:r>
              <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ために作成しました。</a:t>
            </a:r>
            <a:endPar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ぜひご活用ください</a:t>
            </a:r>
            <a:endPar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pSp>
        <p:nvGrpSpPr>
          <p:cNvPr id="47" name="グループ化 46">
            <a:extLst>
              <a:ext uri="{FF2B5EF4-FFF2-40B4-BE49-F238E27FC236}">
                <a16:creationId xmlns:a16="http://schemas.microsoft.com/office/drawing/2014/main" id="{374F86EB-B357-474A-B769-AC2F7646E3FC}"/>
              </a:ext>
            </a:extLst>
          </p:cNvPr>
          <p:cNvGrpSpPr/>
          <p:nvPr/>
        </p:nvGrpSpPr>
        <p:grpSpPr>
          <a:xfrm>
            <a:off x="606128" y="2117393"/>
            <a:ext cx="3317800" cy="1671647"/>
            <a:chOff x="606128" y="1954390"/>
            <a:chExt cx="3317800" cy="1671647"/>
          </a:xfrm>
        </p:grpSpPr>
        <p:grpSp>
          <p:nvGrpSpPr>
            <p:cNvPr id="9" name="グループ化 8">
              <a:extLst>
                <a:ext uri="{FF2B5EF4-FFF2-40B4-BE49-F238E27FC236}">
                  <a16:creationId xmlns:a16="http://schemas.microsoft.com/office/drawing/2014/main" id="{4EF7D4A4-CD28-47F2-BABD-934DBF8CF1BD}"/>
                </a:ext>
              </a:extLst>
            </p:cNvPr>
            <p:cNvGrpSpPr/>
            <p:nvPr/>
          </p:nvGrpSpPr>
          <p:grpSpPr>
            <a:xfrm>
              <a:off x="606128" y="1954390"/>
              <a:ext cx="3317800" cy="1063104"/>
              <a:chOff x="606128" y="1844824"/>
              <a:chExt cx="3317800" cy="1063104"/>
            </a:xfrm>
          </p:grpSpPr>
          <p:sp>
            <p:nvSpPr>
              <p:cNvPr id="4" name="テキスト ボックス 3">
                <a:extLst>
                  <a:ext uri="{FF2B5EF4-FFF2-40B4-BE49-F238E27FC236}">
                    <a16:creationId xmlns:a16="http://schemas.microsoft.com/office/drawing/2014/main" id="{BAB569A8-EEC7-45FD-B0D9-7D4B71BE69BA}"/>
                  </a:ext>
                </a:extLst>
              </p:cNvPr>
              <p:cNvSpPr txBox="1"/>
              <p:nvPr/>
            </p:nvSpPr>
            <p:spPr>
              <a:xfrm>
                <a:off x="611560" y="1844824"/>
                <a:ext cx="3312368" cy="288032"/>
              </a:xfrm>
              <a:prstGeom prst="rect">
                <a:avLst/>
              </a:prstGeom>
              <a:solidFill>
                <a:srgbClr val="06604F"/>
              </a:solid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１　リモートワークを活かそう</a:t>
                </a:r>
                <a:endParaRPr kumimoji="1" lang="en-US" altLang="ja-JP"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5BD0DEE4-CF38-488E-A91F-ED3DA616FF72}"/>
                  </a:ext>
                </a:extLst>
              </p:cNvPr>
              <p:cNvSpPr txBox="1"/>
              <p:nvPr/>
            </p:nvSpPr>
            <p:spPr>
              <a:xfrm>
                <a:off x="606128" y="2132856"/>
                <a:ext cx="3312368" cy="775072"/>
              </a:xfrm>
              <a:prstGeom prst="rect">
                <a:avLst/>
              </a:prstGeom>
              <a:solidFill>
                <a:srgbClr val="CCFFCC"/>
              </a:solidFill>
              <a:ln>
                <a:solidFill>
                  <a:srgbClr val="06604F"/>
                </a:solidFill>
              </a:ln>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環境変化はチャンス！</a:t>
                </a:r>
                <a:b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時代の流れをとらえ、効果的なリモートワークを実現しよう。</a:t>
                </a:r>
              </a:p>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p:txBody>
          </p:sp>
        </p:grpSp>
        <p:sp>
          <p:nvSpPr>
            <p:cNvPr id="8" name="テキスト ボックス 7">
              <a:extLst>
                <a:ext uri="{FF2B5EF4-FFF2-40B4-BE49-F238E27FC236}">
                  <a16:creationId xmlns:a16="http://schemas.microsoft.com/office/drawing/2014/main" id="{B8CD58A4-BC50-46A3-BF04-2C356655DCDD}"/>
                </a:ext>
              </a:extLst>
            </p:cNvPr>
            <p:cNvSpPr txBox="1"/>
            <p:nvPr/>
          </p:nvSpPr>
          <p:spPr>
            <a:xfrm>
              <a:off x="606128" y="3038618"/>
              <a:ext cx="3312368" cy="587419"/>
            </a:xfrm>
            <a:prstGeom prst="rect">
              <a:avLst/>
            </a:prstGeom>
            <a:noFill/>
            <a:ln>
              <a:solidFill>
                <a:srgbClr val="06604F"/>
              </a:solidFill>
            </a:ln>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リモートワークのメリットや課題、活用シーン別のポイントを示しました。</a:t>
              </a:r>
            </a:p>
          </p:txBody>
        </p:sp>
      </p:grpSp>
      <p:grpSp>
        <p:nvGrpSpPr>
          <p:cNvPr id="14" name="グループ化 13">
            <a:extLst>
              <a:ext uri="{FF2B5EF4-FFF2-40B4-BE49-F238E27FC236}">
                <a16:creationId xmlns:a16="http://schemas.microsoft.com/office/drawing/2014/main" id="{7407E8C3-6C45-4ADF-96C6-A464745561CD}"/>
              </a:ext>
            </a:extLst>
          </p:cNvPr>
          <p:cNvGrpSpPr/>
          <p:nvPr/>
        </p:nvGrpSpPr>
        <p:grpSpPr>
          <a:xfrm>
            <a:off x="606128" y="4279770"/>
            <a:ext cx="3324696" cy="1885534"/>
            <a:chOff x="606128" y="3919730"/>
            <a:chExt cx="3324696" cy="1885534"/>
          </a:xfrm>
        </p:grpSpPr>
        <p:grpSp>
          <p:nvGrpSpPr>
            <p:cNvPr id="10" name="グループ化 9">
              <a:extLst>
                <a:ext uri="{FF2B5EF4-FFF2-40B4-BE49-F238E27FC236}">
                  <a16:creationId xmlns:a16="http://schemas.microsoft.com/office/drawing/2014/main" id="{EA6B489F-B070-4A75-B9AB-120041AAFBB3}"/>
                </a:ext>
              </a:extLst>
            </p:cNvPr>
            <p:cNvGrpSpPr/>
            <p:nvPr/>
          </p:nvGrpSpPr>
          <p:grpSpPr>
            <a:xfrm>
              <a:off x="613024" y="3919730"/>
              <a:ext cx="3317800" cy="1292454"/>
              <a:chOff x="606128" y="1579469"/>
              <a:chExt cx="3317800" cy="1292454"/>
            </a:xfrm>
          </p:grpSpPr>
          <p:sp>
            <p:nvSpPr>
              <p:cNvPr id="11" name="テキスト ボックス 10">
                <a:extLst>
                  <a:ext uri="{FF2B5EF4-FFF2-40B4-BE49-F238E27FC236}">
                    <a16:creationId xmlns:a16="http://schemas.microsoft.com/office/drawing/2014/main" id="{D9098EAD-72F5-4862-9F72-BAA236713192}"/>
                  </a:ext>
                </a:extLst>
              </p:cNvPr>
              <p:cNvSpPr txBox="1"/>
              <p:nvPr/>
            </p:nvSpPr>
            <p:spPr>
              <a:xfrm>
                <a:off x="611560" y="1579469"/>
                <a:ext cx="3312368" cy="553387"/>
              </a:xfrm>
              <a:prstGeom prst="rect">
                <a:avLst/>
              </a:prstGeom>
              <a:solidFill>
                <a:srgbClr val="06604F"/>
              </a:solid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２　ＷＥＢコミュニケーション</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　　 ７つのポイント</a:t>
                </a:r>
              </a:p>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a:extLst>
                  <a:ext uri="{FF2B5EF4-FFF2-40B4-BE49-F238E27FC236}">
                    <a16:creationId xmlns:a16="http://schemas.microsoft.com/office/drawing/2014/main" id="{2BBBB90F-7D37-4530-9766-D19E6E5695E8}"/>
                  </a:ext>
                </a:extLst>
              </p:cNvPr>
              <p:cNvSpPr txBox="1"/>
              <p:nvPr/>
            </p:nvSpPr>
            <p:spPr>
              <a:xfrm>
                <a:off x="606128" y="2096851"/>
                <a:ext cx="3312368" cy="775072"/>
              </a:xfrm>
              <a:prstGeom prst="rect">
                <a:avLst/>
              </a:prstGeom>
              <a:solidFill>
                <a:srgbClr val="CCFFCC"/>
              </a:solidFill>
              <a:ln>
                <a:solidFill>
                  <a:srgbClr val="06604F"/>
                </a:solidFill>
              </a:ln>
            </p:spPr>
            <p:txBody>
              <a:bodyPr wrap="square" rtlCol="0">
                <a:noAutofit/>
              </a:bodyPr>
              <a:lstStyle/>
              <a:p>
                <a:r>
                  <a:rPr kumimoji="1" lang="ja-JP" altLang="en-US" sz="1400" dirty="0">
                    <a:latin typeface="メイリオ" panose="020B0604030504040204" pitchFamily="50" charset="-128"/>
                    <a:ea typeface="メイリオ" panose="020B0604030504040204" pitchFamily="50" charset="-128"/>
                  </a:rPr>
                  <a:t>ここでは、ＷＥＢによるコミュニケーションについて、もっとも基本的なスキルをお伝えします。</a:t>
                </a:r>
              </a:p>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p:txBody>
          </p:sp>
        </p:grpSp>
        <p:sp>
          <p:nvSpPr>
            <p:cNvPr id="13" name="テキスト ボックス 12">
              <a:extLst>
                <a:ext uri="{FF2B5EF4-FFF2-40B4-BE49-F238E27FC236}">
                  <a16:creationId xmlns:a16="http://schemas.microsoft.com/office/drawing/2014/main" id="{93A72C3C-114D-427D-AC8B-863838894B61}"/>
                </a:ext>
              </a:extLst>
            </p:cNvPr>
            <p:cNvSpPr txBox="1"/>
            <p:nvPr/>
          </p:nvSpPr>
          <p:spPr>
            <a:xfrm>
              <a:off x="606128" y="5217845"/>
              <a:ext cx="3312368" cy="587419"/>
            </a:xfrm>
            <a:prstGeom prst="rect">
              <a:avLst/>
            </a:prstGeom>
            <a:noFill/>
            <a:ln>
              <a:solidFill>
                <a:srgbClr val="06604F"/>
              </a:solidFill>
            </a:ln>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基本的な内容を押さえましょう。</a:t>
              </a:r>
              <a:r>
                <a:rPr lang="ja-JP" altLang="en-US" sz="1400" dirty="0">
                  <a:latin typeface="メイリオ" panose="020B0604030504040204" pitchFamily="50" charset="-128"/>
                  <a:ea typeface="メイリオ" panose="020B0604030504040204" pitchFamily="50" charset="-128"/>
                </a:rPr>
                <a:t>初心者の方もこの内容は理解しましょう。</a:t>
              </a:r>
              <a:endPar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p:txBody>
        </p:sp>
      </p:grpSp>
      <p:grpSp>
        <p:nvGrpSpPr>
          <p:cNvPr id="50" name="グループ化 49">
            <a:extLst>
              <a:ext uri="{FF2B5EF4-FFF2-40B4-BE49-F238E27FC236}">
                <a16:creationId xmlns:a16="http://schemas.microsoft.com/office/drawing/2014/main" id="{A89A9EB3-28B8-4D82-89FF-FEB5F4644530}"/>
              </a:ext>
            </a:extLst>
          </p:cNvPr>
          <p:cNvGrpSpPr/>
          <p:nvPr/>
        </p:nvGrpSpPr>
        <p:grpSpPr>
          <a:xfrm>
            <a:off x="5065192" y="1811828"/>
            <a:ext cx="3323232" cy="1329140"/>
            <a:chOff x="5065192" y="1736972"/>
            <a:chExt cx="3323232" cy="1329140"/>
          </a:xfrm>
        </p:grpSpPr>
        <p:grpSp>
          <p:nvGrpSpPr>
            <p:cNvPr id="16" name="グループ化 15">
              <a:extLst>
                <a:ext uri="{FF2B5EF4-FFF2-40B4-BE49-F238E27FC236}">
                  <a16:creationId xmlns:a16="http://schemas.microsoft.com/office/drawing/2014/main" id="{92295B17-2CE9-484F-B115-C861C5509D7A}"/>
                </a:ext>
              </a:extLst>
            </p:cNvPr>
            <p:cNvGrpSpPr/>
            <p:nvPr/>
          </p:nvGrpSpPr>
          <p:grpSpPr>
            <a:xfrm>
              <a:off x="5065192" y="1736972"/>
              <a:ext cx="3317800" cy="1063104"/>
              <a:chOff x="606128" y="1844824"/>
              <a:chExt cx="3317800" cy="1063104"/>
            </a:xfrm>
          </p:grpSpPr>
          <p:sp>
            <p:nvSpPr>
              <p:cNvPr id="17" name="テキスト ボックス 16">
                <a:extLst>
                  <a:ext uri="{FF2B5EF4-FFF2-40B4-BE49-F238E27FC236}">
                    <a16:creationId xmlns:a16="http://schemas.microsoft.com/office/drawing/2014/main" id="{8EF00C91-2189-4BAB-ACC1-36CAB5D26863}"/>
                  </a:ext>
                </a:extLst>
              </p:cNvPr>
              <p:cNvSpPr txBox="1"/>
              <p:nvPr/>
            </p:nvSpPr>
            <p:spPr>
              <a:xfrm>
                <a:off x="611560" y="1844824"/>
                <a:ext cx="3312368" cy="288032"/>
              </a:xfrm>
              <a:prstGeom prst="rect">
                <a:avLst/>
              </a:prstGeom>
              <a:solidFill>
                <a:srgbClr val="06604F"/>
              </a:solid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３　ＷＥＢ会議　７つのポイント</a:t>
                </a:r>
              </a:p>
            </p:txBody>
          </p:sp>
          <p:sp>
            <p:nvSpPr>
              <p:cNvPr id="18" name="テキスト ボックス 17">
                <a:extLst>
                  <a:ext uri="{FF2B5EF4-FFF2-40B4-BE49-F238E27FC236}">
                    <a16:creationId xmlns:a16="http://schemas.microsoft.com/office/drawing/2014/main" id="{359292F4-C798-4E9E-9BE7-EF4D01AFA746}"/>
                  </a:ext>
                </a:extLst>
              </p:cNvPr>
              <p:cNvSpPr txBox="1"/>
              <p:nvPr/>
            </p:nvSpPr>
            <p:spPr>
              <a:xfrm>
                <a:off x="606128" y="2132856"/>
                <a:ext cx="3312368" cy="775072"/>
              </a:xfrm>
              <a:prstGeom prst="rect">
                <a:avLst/>
              </a:prstGeom>
              <a:solidFill>
                <a:srgbClr val="CCFFCC"/>
              </a:solidFill>
              <a:ln>
                <a:solidFill>
                  <a:srgbClr val="06604F"/>
                </a:solidFill>
              </a:ln>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社内外を問わず、ＷＥＢ会議・対話の場で気をつけることについて、そのポイントをお伝えします。</a:t>
                </a:r>
              </a:p>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p:txBody>
          </p:sp>
        </p:grpSp>
        <p:sp>
          <p:nvSpPr>
            <p:cNvPr id="19" name="テキスト ボックス 18">
              <a:extLst>
                <a:ext uri="{FF2B5EF4-FFF2-40B4-BE49-F238E27FC236}">
                  <a16:creationId xmlns:a16="http://schemas.microsoft.com/office/drawing/2014/main" id="{1FAD0EC4-6CD2-4A56-B87A-E643A93D0645}"/>
                </a:ext>
              </a:extLst>
            </p:cNvPr>
            <p:cNvSpPr txBox="1"/>
            <p:nvPr/>
          </p:nvSpPr>
          <p:spPr>
            <a:xfrm>
              <a:off x="5076056" y="2783741"/>
              <a:ext cx="3312368" cy="282371"/>
            </a:xfrm>
            <a:prstGeom prst="rect">
              <a:avLst/>
            </a:prstGeom>
            <a:noFill/>
            <a:ln>
              <a:solidFill>
                <a:srgbClr val="06604F"/>
              </a:solidFill>
            </a:ln>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企画と進行のポイントをまとめました。</a:t>
              </a:r>
            </a:p>
          </p:txBody>
        </p:sp>
      </p:grpSp>
      <p:grpSp>
        <p:nvGrpSpPr>
          <p:cNvPr id="51" name="グループ化 50">
            <a:extLst>
              <a:ext uri="{FF2B5EF4-FFF2-40B4-BE49-F238E27FC236}">
                <a16:creationId xmlns:a16="http://schemas.microsoft.com/office/drawing/2014/main" id="{948D1842-749B-4314-8C83-EC7862BFC6C0}"/>
              </a:ext>
            </a:extLst>
          </p:cNvPr>
          <p:cNvGrpSpPr/>
          <p:nvPr/>
        </p:nvGrpSpPr>
        <p:grpSpPr>
          <a:xfrm>
            <a:off x="5054476" y="3376857"/>
            <a:ext cx="3323084" cy="1348287"/>
            <a:chOff x="5054476" y="3246292"/>
            <a:chExt cx="3323084" cy="1348287"/>
          </a:xfrm>
        </p:grpSpPr>
        <p:grpSp>
          <p:nvGrpSpPr>
            <p:cNvPr id="20" name="グループ化 19">
              <a:extLst>
                <a:ext uri="{FF2B5EF4-FFF2-40B4-BE49-F238E27FC236}">
                  <a16:creationId xmlns:a16="http://schemas.microsoft.com/office/drawing/2014/main" id="{BC37F2DF-5409-450C-927A-5E4EDB869585}"/>
                </a:ext>
              </a:extLst>
            </p:cNvPr>
            <p:cNvGrpSpPr/>
            <p:nvPr/>
          </p:nvGrpSpPr>
          <p:grpSpPr>
            <a:xfrm>
              <a:off x="5059760" y="3246292"/>
              <a:ext cx="3317800" cy="1063104"/>
              <a:chOff x="606128" y="1844824"/>
              <a:chExt cx="3317800" cy="1063104"/>
            </a:xfrm>
          </p:grpSpPr>
          <p:sp>
            <p:nvSpPr>
              <p:cNvPr id="21" name="テキスト ボックス 20">
                <a:extLst>
                  <a:ext uri="{FF2B5EF4-FFF2-40B4-BE49-F238E27FC236}">
                    <a16:creationId xmlns:a16="http://schemas.microsoft.com/office/drawing/2014/main" id="{78827FD0-79AD-4B65-A93E-E9275BF84334}"/>
                  </a:ext>
                </a:extLst>
              </p:cNvPr>
              <p:cNvSpPr txBox="1"/>
              <p:nvPr/>
            </p:nvSpPr>
            <p:spPr>
              <a:xfrm>
                <a:off x="611560" y="1844824"/>
                <a:ext cx="3312368" cy="288032"/>
              </a:xfrm>
              <a:prstGeom prst="rect">
                <a:avLst/>
              </a:prstGeom>
              <a:solidFill>
                <a:srgbClr val="06604F"/>
              </a:solid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４　ＷＥＢセミナー　７つのポイント</a:t>
                </a:r>
              </a:p>
            </p:txBody>
          </p:sp>
          <p:sp>
            <p:nvSpPr>
              <p:cNvPr id="22" name="テキスト ボックス 21">
                <a:extLst>
                  <a:ext uri="{FF2B5EF4-FFF2-40B4-BE49-F238E27FC236}">
                    <a16:creationId xmlns:a16="http://schemas.microsoft.com/office/drawing/2014/main" id="{E4045CFB-D708-46E7-AF6B-5D9EC680E83A}"/>
                  </a:ext>
                </a:extLst>
              </p:cNvPr>
              <p:cNvSpPr txBox="1"/>
              <p:nvPr/>
            </p:nvSpPr>
            <p:spPr>
              <a:xfrm>
                <a:off x="606128" y="2132856"/>
                <a:ext cx="3312368" cy="775072"/>
              </a:xfrm>
              <a:prstGeom prst="rect">
                <a:avLst/>
              </a:prstGeom>
              <a:solidFill>
                <a:srgbClr val="CCFFCC"/>
              </a:solidFill>
              <a:ln>
                <a:solidFill>
                  <a:srgbClr val="06604F"/>
                </a:solidFill>
              </a:ln>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ＷＥＢセミナー（研修）も、会議の一形態と言えますが、ゴールが異なるので、こちらで解説します。</a:t>
                </a:r>
              </a:p>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p:txBody>
          </p:sp>
        </p:grpSp>
        <p:sp>
          <p:nvSpPr>
            <p:cNvPr id="23" name="テキスト ボックス 22">
              <a:extLst>
                <a:ext uri="{FF2B5EF4-FFF2-40B4-BE49-F238E27FC236}">
                  <a16:creationId xmlns:a16="http://schemas.microsoft.com/office/drawing/2014/main" id="{9C0C8403-1DB4-4B8D-95C7-7BA742B7D2D4}"/>
                </a:ext>
              </a:extLst>
            </p:cNvPr>
            <p:cNvSpPr txBox="1"/>
            <p:nvPr/>
          </p:nvSpPr>
          <p:spPr>
            <a:xfrm>
              <a:off x="5054476" y="4315042"/>
              <a:ext cx="3312368" cy="279537"/>
            </a:xfrm>
            <a:prstGeom prst="rect">
              <a:avLst/>
            </a:prstGeom>
            <a:noFill/>
            <a:ln>
              <a:solidFill>
                <a:srgbClr val="06604F"/>
              </a:solidFill>
            </a:ln>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対話型のセミナーを目指しましょう。</a:t>
              </a:r>
            </a:p>
          </p:txBody>
        </p:sp>
      </p:grpSp>
      <p:grpSp>
        <p:nvGrpSpPr>
          <p:cNvPr id="52" name="グループ化 51">
            <a:extLst>
              <a:ext uri="{FF2B5EF4-FFF2-40B4-BE49-F238E27FC236}">
                <a16:creationId xmlns:a16="http://schemas.microsoft.com/office/drawing/2014/main" id="{A9564662-18F4-4D47-841D-7D0871F297B7}"/>
              </a:ext>
            </a:extLst>
          </p:cNvPr>
          <p:cNvGrpSpPr/>
          <p:nvPr/>
        </p:nvGrpSpPr>
        <p:grpSpPr>
          <a:xfrm>
            <a:off x="5054476" y="4948776"/>
            <a:ext cx="3317800" cy="1501712"/>
            <a:chOff x="5054476" y="4876768"/>
            <a:chExt cx="3317800" cy="1501712"/>
          </a:xfrm>
        </p:grpSpPr>
        <p:grpSp>
          <p:nvGrpSpPr>
            <p:cNvPr id="24" name="グループ化 23">
              <a:extLst>
                <a:ext uri="{FF2B5EF4-FFF2-40B4-BE49-F238E27FC236}">
                  <a16:creationId xmlns:a16="http://schemas.microsoft.com/office/drawing/2014/main" id="{7386D8A8-56C1-4828-948A-83D71C3622C9}"/>
                </a:ext>
              </a:extLst>
            </p:cNvPr>
            <p:cNvGrpSpPr/>
            <p:nvPr/>
          </p:nvGrpSpPr>
          <p:grpSpPr>
            <a:xfrm>
              <a:off x="5054476" y="4876768"/>
              <a:ext cx="3317800" cy="1216529"/>
              <a:chOff x="606128" y="1844824"/>
              <a:chExt cx="3317800" cy="1216529"/>
            </a:xfrm>
          </p:grpSpPr>
          <p:sp>
            <p:nvSpPr>
              <p:cNvPr id="25" name="テキスト ボックス 24">
                <a:extLst>
                  <a:ext uri="{FF2B5EF4-FFF2-40B4-BE49-F238E27FC236}">
                    <a16:creationId xmlns:a16="http://schemas.microsoft.com/office/drawing/2014/main" id="{09157C2B-AAEA-4184-B1DD-5A847F5B3F37}"/>
                  </a:ext>
                </a:extLst>
              </p:cNvPr>
              <p:cNvSpPr txBox="1"/>
              <p:nvPr/>
            </p:nvSpPr>
            <p:spPr>
              <a:xfrm>
                <a:off x="611560" y="1844824"/>
                <a:ext cx="3312368" cy="288032"/>
              </a:xfrm>
              <a:prstGeom prst="rect">
                <a:avLst/>
              </a:prstGeom>
              <a:solidFill>
                <a:srgbClr val="06604F"/>
              </a:solid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５　職場の運営　７つのポイント</a:t>
                </a:r>
              </a:p>
            </p:txBody>
          </p:sp>
          <p:sp>
            <p:nvSpPr>
              <p:cNvPr id="26" name="テキスト ボックス 25">
                <a:extLst>
                  <a:ext uri="{FF2B5EF4-FFF2-40B4-BE49-F238E27FC236}">
                    <a16:creationId xmlns:a16="http://schemas.microsoft.com/office/drawing/2014/main" id="{6EB8B963-E5F3-4537-8E3E-10F7B84D5138}"/>
                  </a:ext>
                </a:extLst>
              </p:cNvPr>
              <p:cNvSpPr txBox="1"/>
              <p:nvPr/>
            </p:nvSpPr>
            <p:spPr>
              <a:xfrm>
                <a:off x="606128" y="2132855"/>
                <a:ext cx="3312368" cy="928498"/>
              </a:xfrm>
              <a:prstGeom prst="rect">
                <a:avLst/>
              </a:prstGeom>
              <a:solidFill>
                <a:srgbClr val="CCFFCC"/>
              </a:solidFill>
              <a:ln>
                <a:solidFill>
                  <a:srgbClr val="06604F"/>
                </a:solidFill>
              </a:ln>
            </p:spPr>
            <p:txBody>
              <a:bodyPr wrap="square" rtlCol="0">
                <a:noAutofit/>
              </a:bodyPr>
              <a:lstStyle/>
              <a:p>
                <a:r>
                  <a:rPr kumimoji="1" lang="ja-JP" altLang="en-US" sz="1400" dirty="0">
                    <a:latin typeface="メイリオ" panose="020B0604030504040204" pitchFamily="50" charset="-128"/>
                    <a:ea typeface="メイリオ" panose="020B0604030504040204" pitchFamily="50" charset="-128"/>
                  </a:rPr>
                  <a:t>ＷＥＢだからといって、マネジメントの本質が変わるわけではありませんが、より自発性に基づいたマネジメントが必要です。</a:t>
                </a:r>
              </a:p>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p:txBody>
          </p:sp>
        </p:grpSp>
        <p:sp>
          <p:nvSpPr>
            <p:cNvPr id="27" name="テキスト ボックス 26">
              <a:extLst>
                <a:ext uri="{FF2B5EF4-FFF2-40B4-BE49-F238E27FC236}">
                  <a16:creationId xmlns:a16="http://schemas.microsoft.com/office/drawing/2014/main" id="{50C734A6-C15D-4888-811F-6365BC853228}"/>
                </a:ext>
              </a:extLst>
            </p:cNvPr>
            <p:cNvSpPr txBox="1"/>
            <p:nvPr/>
          </p:nvSpPr>
          <p:spPr>
            <a:xfrm>
              <a:off x="5054476" y="6093297"/>
              <a:ext cx="3312368" cy="285183"/>
            </a:xfrm>
            <a:prstGeom prst="rect">
              <a:avLst/>
            </a:prstGeom>
            <a:noFill/>
            <a:ln>
              <a:solidFill>
                <a:srgbClr val="06604F"/>
              </a:solidFill>
            </a:ln>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雰囲気づくり大切です。</a:t>
              </a:r>
            </a:p>
          </p:txBody>
        </p:sp>
      </p:grpSp>
      <p:cxnSp>
        <p:nvCxnSpPr>
          <p:cNvPr id="30" name="直線コネクタ 29">
            <a:extLst>
              <a:ext uri="{FF2B5EF4-FFF2-40B4-BE49-F238E27FC236}">
                <a16:creationId xmlns:a16="http://schemas.microsoft.com/office/drawing/2014/main" id="{EF6B61D2-8F74-49C2-AE74-09A479EE3239}"/>
              </a:ext>
            </a:extLst>
          </p:cNvPr>
          <p:cNvCxnSpPr>
            <a:stCxn id="12" idx="3"/>
            <a:endCxn id="18" idx="1"/>
          </p:cNvCxnSpPr>
          <p:nvPr/>
        </p:nvCxnSpPr>
        <p:spPr bwMode="auto">
          <a:xfrm flipV="1">
            <a:off x="3925392" y="2487396"/>
            <a:ext cx="1139800" cy="2697292"/>
          </a:xfrm>
          <a:prstGeom prst="line">
            <a:avLst/>
          </a:prstGeom>
          <a:solidFill>
            <a:schemeClr val="bg1"/>
          </a:solidFill>
          <a:ln w="31750" cap="flat" cmpd="sng" algn="ctr">
            <a:solidFill>
              <a:srgbClr val="06604F"/>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a:extLst>
              <a:ext uri="{FF2B5EF4-FFF2-40B4-BE49-F238E27FC236}">
                <a16:creationId xmlns:a16="http://schemas.microsoft.com/office/drawing/2014/main" id="{CAE96343-C722-4F14-A86D-6A7E85262427}"/>
              </a:ext>
            </a:extLst>
          </p:cNvPr>
          <p:cNvCxnSpPr>
            <a:stCxn id="12" idx="3"/>
            <a:endCxn id="22" idx="1"/>
          </p:cNvCxnSpPr>
          <p:nvPr/>
        </p:nvCxnSpPr>
        <p:spPr bwMode="auto">
          <a:xfrm flipV="1">
            <a:off x="3925392" y="4052425"/>
            <a:ext cx="1134368" cy="1132263"/>
          </a:xfrm>
          <a:prstGeom prst="line">
            <a:avLst/>
          </a:prstGeom>
          <a:solidFill>
            <a:schemeClr val="bg1"/>
          </a:solidFill>
          <a:ln w="31750" cap="flat" cmpd="sng" algn="ctr">
            <a:solidFill>
              <a:srgbClr val="06604F"/>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a:extLst>
              <a:ext uri="{FF2B5EF4-FFF2-40B4-BE49-F238E27FC236}">
                <a16:creationId xmlns:a16="http://schemas.microsoft.com/office/drawing/2014/main" id="{74C991E8-ADE0-44AE-9C8C-2888ACFEB53E}"/>
              </a:ext>
            </a:extLst>
          </p:cNvPr>
          <p:cNvCxnSpPr>
            <a:stCxn id="12" idx="3"/>
            <a:endCxn id="26" idx="1"/>
          </p:cNvCxnSpPr>
          <p:nvPr/>
        </p:nvCxnSpPr>
        <p:spPr bwMode="auto">
          <a:xfrm>
            <a:off x="3925392" y="5184688"/>
            <a:ext cx="1129084" cy="516368"/>
          </a:xfrm>
          <a:prstGeom prst="line">
            <a:avLst/>
          </a:prstGeom>
          <a:solidFill>
            <a:schemeClr val="bg1"/>
          </a:solidFill>
          <a:ln w="31750" cap="flat" cmpd="sng" algn="ctr">
            <a:solidFill>
              <a:srgbClr val="06604F"/>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a:extLst>
              <a:ext uri="{FF2B5EF4-FFF2-40B4-BE49-F238E27FC236}">
                <a16:creationId xmlns:a16="http://schemas.microsoft.com/office/drawing/2014/main" id="{3DE76E9A-60C1-4985-BC3C-A9711024C8CF}"/>
              </a:ext>
            </a:extLst>
          </p:cNvPr>
          <p:cNvCxnSpPr>
            <a:stCxn id="8" idx="2"/>
            <a:endCxn id="11" idx="0"/>
          </p:cNvCxnSpPr>
          <p:nvPr/>
        </p:nvCxnSpPr>
        <p:spPr bwMode="auto">
          <a:xfrm>
            <a:off x="2262312" y="3789040"/>
            <a:ext cx="12328" cy="490730"/>
          </a:xfrm>
          <a:prstGeom prst="line">
            <a:avLst/>
          </a:prstGeom>
          <a:solidFill>
            <a:schemeClr val="bg1"/>
          </a:solidFill>
          <a:ln w="31750" cap="flat" cmpd="sng" algn="ctr">
            <a:solidFill>
              <a:srgbClr val="06604F"/>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テキスト ボックス 47">
            <a:extLst>
              <a:ext uri="{FF2B5EF4-FFF2-40B4-BE49-F238E27FC236}">
                <a16:creationId xmlns:a16="http://schemas.microsoft.com/office/drawing/2014/main" id="{66BC18FB-6AB2-4966-9CC4-D8FDDA47E8DD}"/>
              </a:ext>
            </a:extLst>
          </p:cNvPr>
          <p:cNvSpPr txBox="1"/>
          <p:nvPr/>
        </p:nvSpPr>
        <p:spPr>
          <a:xfrm>
            <a:off x="1259632" y="1734515"/>
            <a:ext cx="2160240" cy="398341"/>
          </a:xfrm>
          <a:prstGeom prst="rect">
            <a:avLst/>
          </a:prstGeom>
          <a:noFill/>
        </p:spPr>
        <p:txBody>
          <a:bodyPr wrap="square" rtlCol="0">
            <a:noAutofit/>
          </a:bodyPr>
          <a:lstStyle/>
          <a:p>
            <a:pPr algn="ctr"/>
            <a:r>
              <a:rPr kumimoji="1" lang="ja-JP" altLang="en-US" dirty="0">
                <a:solidFill>
                  <a:srgbClr val="06604F"/>
                </a:solidFill>
                <a:latin typeface="メイリオ" panose="020B0604030504040204" pitchFamily="50" charset="-128"/>
                <a:ea typeface="メイリオ" panose="020B0604030504040204" pitchFamily="50" charset="-128"/>
              </a:rPr>
              <a:t>基　本</a:t>
            </a:r>
          </a:p>
        </p:txBody>
      </p:sp>
      <p:sp>
        <p:nvSpPr>
          <p:cNvPr id="49" name="テキスト ボックス 48">
            <a:extLst>
              <a:ext uri="{FF2B5EF4-FFF2-40B4-BE49-F238E27FC236}">
                <a16:creationId xmlns:a16="http://schemas.microsoft.com/office/drawing/2014/main" id="{6F930B7C-1354-4734-ACE4-345E0F75844B}"/>
              </a:ext>
            </a:extLst>
          </p:cNvPr>
          <p:cNvSpPr txBox="1"/>
          <p:nvPr/>
        </p:nvSpPr>
        <p:spPr>
          <a:xfrm>
            <a:off x="5641256" y="1416067"/>
            <a:ext cx="2160240" cy="398341"/>
          </a:xfrm>
          <a:prstGeom prst="rect">
            <a:avLst/>
          </a:prstGeom>
          <a:noFill/>
        </p:spPr>
        <p:txBody>
          <a:bodyPr wrap="square" rtlCol="0">
            <a:noAutofit/>
          </a:bodyPr>
          <a:lstStyle/>
          <a:p>
            <a:pPr algn="ctr"/>
            <a:r>
              <a:rPr kumimoji="1" lang="ja-JP" altLang="en-US" dirty="0">
                <a:solidFill>
                  <a:srgbClr val="06604F"/>
                </a:solidFill>
                <a:latin typeface="メイリオ" panose="020B0604030504040204" pitchFamily="50" charset="-128"/>
                <a:ea typeface="メイリオ" panose="020B0604030504040204" pitchFamily="50" charset="-128"/>
              </a:rPr>
              <a:t>実　践</a:t>
            </a:r>
          </a:p>
        </p:txBody>
      </p:sp>
    </p:spTree>
    <p:extLst>
      <p:ext uri="{BB962C8B-B14F-4D97-AF65-F5344CB8AC3E}">
        <p14:creationId xmlns:p14="http://schemas.microsoft.com/office/powerpoint/2010/main" val="3456008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70E71A4-3F61-4654-BA63-81B3427C9049}"/>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630131" rtl="0" eaLnBrk="1" fontAlgn="auto" latinLnBrk="0" hangingPunct="1">
                <a:lnSpc>
                  <a:spcPct val="100000"/>
                </a:lnSpc>
                <a:spcBef>
                  <a:spcPts val="0"/>
                </a:spcBef>
                <a:spcAft>
                  <a:spcPts val="0"/>
                </a:spcAft>
                <a:buClrTx/>
                <a:buSzTx/>
                <a:buFontTx/>
                <a:buNone/>
                <a:tabLst/>
                <a:defRPr/>
              </a:pPr>
              <a:t>20</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cs typeface="+mn-cs"/>
            </a:endParaRPr>
          </a:p>
        </p:txBody>
      </p:sp>
      <p:sp>
        <p:nvSpPr>
          <p:cNvPr id="3" name="タイトル 2">
            <a:extLst>
              <a:ext uri="{FF2B5EF4-FFF2-40B4-BE49-F238E27FC236}">
                <a16:creationId xmlns:a16="http://schemas.microsoft.com/office/drawing/2014/main" id="{AD8EE9A6-DA86-46C1-B585-1655DA57F2E4}"/>
              </a:ext>
            </a:extLst>
          </p:cNvPr>
          <p:cNvSpPr>
            <a:spLocks noGrp="1"/>
          </p:cNvSpPr>
          <p:nvPr>
            <p:ph type="title"/>
          </p:nvPr>
        </p:nvSpPr>
        <p:spPr/>
        <p:txBody>
          <a:bodyPr/>
          <a:lstStyle/>
          <a:p>
            <a:r>
              <a:rPr kumimoji="1" lang="ja-JP" altLang="en-US" dirty="0"/>
              <a:t>会議の企画は ６項目を押さえよう</a:t>
            </a:r>
          </a:p>
        </p:txBody>
      </p:sp>
      <p:sp>
        <p:nvSpPr>
          <p:cNvPr id="4" name="タイトル 2">
            <a:extLst>
              <a:ext uri="{FF2B5EF4-FFF2-40B4-BE49-F238E27FC236}">
                <a16:creationId xmlns:a16="http://schemas.microsoft.com/office/drawing/2014/main" id="{A5047EC4-EFC8-411C-9B07-8E50D760BC71}"/>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３－３</a:t>
            </a:r>
          </a:p>
        </p:txBody>
      </p:sp>
      <p:sp>
        <p:nvSpPr>
          <p:cNvPr id="5" name="テキスト ボックス 4">
            <a:extLst>
              <a:ext uri="{FF2B5EF4-FFF2-40B4-BE49-F238E27FC236}">
                <a16:creationId xmlns:a16="http://schemas.microsoft.com/office/drawing/2014/main" id="{96104E28-F05A-4030-BD33-57DCA112DE4A}"/>
              </a:ext>
            </a:extLst>
          </p:cNvPr>
          <p:cNvSpPr txBox="1"/>
          <p:nvPr/>
        </p:nvSpPr>
        <p:spPr>
          <a:xfrm>
            <a:off x="287674" y="880807"/>
            <a:ext cx="8622597" cy="820001"/>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どんな会議においても、事前に押さえるべきは、次の６項目です。</a:t>
            </a: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キーワードは「</a:t>
            </a:r>
            <a:r>
              <a:rPr kumimoji="1" lang="ja-JP" altLang="en-US"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たこさあかす</a:t>
            </a: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」です。これらの項目をまとめた「企画書」の様式を</a:t>
            </a:r>
            <a:r>
              <a:rPr lang="ja-JP" altLang="en-US" dirty="0">
                <a:solidFill>
                  <a:srgbClr val="000000"/>
                </a:solidFill>
                <a:latin typeface="メイリオ" panose="020B0604030504040204" pitchFamily="50" charset="-128"/>
                <a:ea typeface="メイリオ" panose="020B0604030504040204" pitchFamily="50" charset="-128"/>
              </a:rPr>
              <a:t>あらかじめ用意しておくとよいでしょう。</a:t>
            </a:r>
            <a:endPar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6" name="表 6">
            <a:extLst>
              <a:ext uri="{FF2B5EF4-FFF2-40B4-BE49-F238E27FC236}">
                <a16:creationId xmlns:a16="http://schemas.microsoft.com/office/drawing/2014/main" id="{8CD49F8F-59DC-40B4-8191-EEBE90E5711A}"/>
              </a:ext>
            </a:extLst>
          </p:cNvPr>
          <p:cNvGraphicFramePr>
            <a:graphicFrameLocks noGrp="1"/>
          </p:cNvGraphicFramePr>
          <p:nvPr>
            <p:extLst>
              <p:ext uri="{D42A27DB-BD31-4B8C-83A1-F6EECF244321}">
                <p14:modId xmlns:p14="http://schemas.microsoft.com/office/powerpoint/2010/main" val="1926542282"/>
              </p:ext>
            </p:extLst>
          </p:nvPr>
        </p:nvGraphicFramePr>
        <p:xfrm>
          <a:off x="307457" y="1852317"/>
          <a:ext cx="8583032" cy="4592238"/>
        </p:xfrm>
        <a:graphic>
          <a:graphicData uri="http://schemas.openxmlformats.org/drawingml/2006/table">
            <a:tbl>
              <a:tblPr firstRow="1" bandRow="1">
                <a:tableStyleId>{5940675A-B579-460E-94D1-54222C63F5DA}</a:tableStyleId>
              </a:tblPr>
              <a:tblGrid>
                <a:gridCol w="478881">
                  <a:extLst>
                    <a:ext uri="{9D8B030D-6E8A-4147-A177-3AD203B41FA5}">
                      <a16:colId xmlns:a16="http://schemas.microsoft.com/office/drawing/2014/main" val="4283006581"/>
                    </a:ext>
                  </a:extLst>
                </a:gridCol>
                <a:gridCol w="2170028">
                  <a:extLst>
                    <a:ext uri="{9D8B030D-6E8A-4147-A177-3AD203B41FA5}">
                      <a16:colId xmlns:a16="http://schemas.microsoft.com/office/drawing/2014/main" val="1761718018"/>
                    </a:ext>
                  </a:extLst>
                </a:gridCol>
                <a:gridCol w="5934123">
                  <a:extLst>
                    <a:ext uri="{9D8B030D-6E8A-4147-A177-3AD203B41FA5}">
                      <a16:colId xmlns:a16="http://schemas.microsoft.com/office/drawing/2014/main" val="1232686516"/>
                    </a:ext>
                  </a:extLst>
                </a:gridCol>
              </a:tblGrid>
              <a:tr h="190872">
                <a:tc>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600" dirty="0">
                          <a:latin typeface="メイリオ" panose="020B0604030504040204" pitchFamily="50" charset="-128"/>
                          <a:ea typeface="メイリオ" panose="020B0604030504040204" pitchFamily="50" charset="-128"/>
                        </a:rPr>
                        <a:t>ポイント</a:t>
                      </a:r>
                    </a:p>
                  </a:txBody>
                  <a:tcPr/>
                </a:tc>
                <a:extLst>
                  <a:ext uri="{0D108BD9-81ED-4DB2-BD59-A6C34878D82A}">
                    <a16:rowId xmlns:a16="http://schemas.microsoft.com/office/drawing/2014/main" val="4173893454"/>
                  </a:ext>
                </a:extLst>
              </a:tr>
              <a:tr h="556102">
                <a:tc>
                  <a:txBody>
                    <a:bodyPr/>
                    <a:lstStyle/>
                    <a:p>
                      <a:r>
                        <a:rPr kumimoji="1" lang="ja-JP" altLang="en-US" sz="2400" dirty="0">
                          <a:solidFill>
                            <a:srgbClr val="C00000"/>
                          </a:solidFill>
                          <a:latin typeface="メイリオ" panose="020B0604030504040204" pitchFamily="50" charset="-128"/>
                          <a:ea typeface="メイリオ" panose="020B0604030504040204" pitchFamily="50" charset="-128"/>
                        </a:rPr>
                        <a:t>た</a:t>
                      </a:r>
                    </a:p>
                  </a:txBody>
                  <a:tcPr/>
                </a:tc>
                <a:tc>
                  <a:txBody>
                    <a:bodyPr/>
                    <a:lstStyle/>
                    <a:p>
                      <a:r>
                        <a:rPr kumimoji="1" lang="ja-JP" altLang="en-US" sz="1600" dirty="0">
                          <a:latin typeface="メイリオ" panose="020B0604030504040204" pitchFamily="50" charset="-128"/>
                          <a:ea typeface="メイリオ" panose="020B0604030504040204" pitchFamily="50" charset="-128"/>
                        </a:rPr>
                        <a:t>タイトル（副題）</a:t>
                      </a:r>
                    </a:p>
                  </a:txBody>
                  <a:tcPr/>
                </a:tc>
                <a:tc>
                  <a:txBody>
                    <a:bodyPr/>
                    <a:lstStyle/>
                    <a:p>
                      <a:r>
                        <a:rPr kumimoji="1" lang="ja-JP" altLang="en-US" sz="1600" dirty="0">
                          <a:latin typeface="メイリオ" panose="020B0604030504040204" pitchFamily="50" charset="-128"/>
                          <a:ea typeface="メイリオ" panose="020B0604030504040204" pitchFamily="50" charset="-128"/>
                        </a:rPr>
                        <a:t>名は体を表します。メールで配信されても</a:t>
                      </a:r>
                      <a:r>
                        <a:rPr kumimoji="1" lang="ja-JP" altLang="en-US" sz="1600" dirty="0">
                          <a:solidFill>
                            <a:srgbClr val="C00000"/>
                          </a:solidFill>
                          <a:latin typeface="メイリオ" panose="020B0604030504040204" pitchFamily="50" charset="-128"/>
                          <a:ea typeface="メイリオ" panose="020B0604030504040204" pitchFamily="50" charset="-128"/>
                        </a:rPr>
                        <a:t>埋没しない、引きつける</a:t>
                      </a:r>
                      <a:r>
                        <a:rPr kumimoji="1" lang="ja-JP" altLang="en-US" sz="1600" dirty="0">
                          <a:latin typeface="メイリオ" panose="020B0604030504040204" pitchFamily="50" charset="-128"/>
                          <a:ea typeface="メイリオ" panose="020B0604030504040204" pitchFamily="50" charset="-128"/>
                        </a:rPr>
                        <a:t>タイトルをつけましょう。すでに会議名が決まっている場合でも、副題を工夫しましょう。</a:t>
                      </a:r>
                    </a:p>
                  </a:txBody>
                  <a:tcPr/>
                </a:tc>
                <a:extLst>
                  <a:ext uri="{0D108BD9-81ED-4DB2-BD59-A6C34878D82A}">
                    <a16:rowId xmlns:a16="http://schemas.microsoft.com/office/drawing/2014/main" val="1031835936"/>
                  </a:ext>
                </a:extLst>
              </a:tr>
              <a:tr h="596026">
                <a:tc>
                  <a:txBody>
                    <a:bodyPr/>
                    <a:lstStyle/>
                    <a:p>
                      <a:r>
                        <a:rPr kumimoji="1" lang="ja-JP" altLang="en-US" sz="2400" dirty="0">
                          <a:solidFill>
                            <a:srgbClr val="C00000"/>
                          </a:solidFill>
                          <a:latin typeface="メイリオ" panose="020B0604030504040204" pitchFamily="50" charset="-128"/>
                          <a:ea typeface="メイリオ" panose="020B0604030504040204" pitchFamily="50" charset="-128"/>
                        </a:rPr>
                        <a:t>こ</a:t>
                      </a:r>
                    </a:p>
                  </a:txBody>
                  <a:tcPr/>
                </a:tc>
                <a:tc>
                  <a:txBody>
                    <a:bodyPr/>
                    <a:lstStyle/>
                    <a:p>
                      <a:r>
                        <a:rPr kumimoji="1" lang="ja-JP" altLang="en-US" sz="1600" dirty="0">
                          <a:latin typeface="メイリオ" panose="020B0604030504040204" pitchFamily="50" charset="-128"/>
                          <a:ea typeface="メイリオ" panose="020B0604030504040204" pitchFamily="50" charset="-128"/>
                        </a:rPr>
                        <a:t>根拠（開催）</a:t>
                      </a:r>
                    </a:p>
                  </a:txBody>
                  <a:tcPr/>
                </a:tc>
                <a:tc>
                  <a:txBody>
                    <a:bodyPr/>
                    <a:lstStyle/>
                    <a:p>
                      <a:r>
                        <a:rPr kumimoji="1" lang="ja-JP" altLang="en-US" sz="1600" dirty="0">
                          <a:latin typeface="メイリオ" panose="020B0604030504040204" pitchFamily="50" charset="-128"/>
                          <a:ea typeface="メイリオ" panose="020B0604030504040204" pitchFamily="50" charset="-128"/>
                        </a:rPr>
                        <a:t>なぜ開催するのか、主催者自身が腹落ちして納得していることが重要です。</a:t>
                      </a:r>
                      <a:r>
                        <a:rPr kumimoji="1" lang="ja-JP" altLang="en-US" sz="1600" dirty="0">
                          <a:solidFill>
                            <a:srgbClr val="C00000"/>
                          </a:solidFill>
                          <a:latin typeface="メイリオ" panose="020B0604030504040204" pitchFamily="50" charset="-128"/>
                          <a:ea typeface="メイリオ" panose="020B0604030504040204" pitchFamily="50" charset="-128"/>
                        </a:rPr>
                        <a:t>主催者が「自分事」</a:t>
                      </a:r>
                      <a:r>
                        <a:rPr kumimoji="1" lang="ja-JP" altLang="en-US" sz="1600" dirty="0">
                          <a:latin typeface="メイリオ" panose="020B0604030504040204" pitchFamily="50" charset="-128"/>
                          <a:ea typeface="メイリオ" panose="020B0604030504040204" pitchFamily="50" charset="-128"/>
                        </a:rPr>
                        <a:t>になっていることが前提です。</a:t>
                      </a:r>
                    </a:p>
                  </a:txBody>
                  <a:tcPr/>
                </a:tc>
                <a:extLst>
                  <a:ext uri="{0D108BD9-81ED-4DB2-BD59-A6C34878D82A}">
                    <a16:rowId xmlns:a16="http://schemas.microsoft.com/office/drawing/2014/main" val="2905590605"/>
                  </a:ext>
                </a:extLst>
              </a:tr>
              <a:tr h="596026">
                <a:tc>
                  <a:txBody>
                    <a:bodyPr/>
                    <a:lstStyle/>
                    <a:p>
                      <a:r>
                        <a:rPr kumimoji="1" lang="ja-JP" altLang="en-US" sz="2400" dirty="0">
                          <a:solidFill>
                            <a:srgbClr val="C00000"/>
                          </a:solidFill>
                          <a:latin typeface="メイリオ" panose="020B0604030504040204" pitchFamily="50" charset="-128"/>
                          <a:ea typeface="メイリオ" panose="020B0604030504040204" pitchFamily="50" charset="-128"/>
                        </a:rPr>
                        <a:t>さ</a:t>
                      </a:r>
                    </a:p>
                  </a:txBody>
                  <a:tcPr/>
                </a:tc>
                <a:tc>
                  <a:txBody>
                    <a:bodyPr/>
                    <a:lstStyle/>
                    <a:p>
                      <a:r>
                        <a:rPr kumimoji="1" lang="ja-JP" altLang="en-US" sz="1600" dirty="0">
                          <a:latin typeface="メイリオ" panose="020B0604030504040204" pitchFamily="50" charset="-128"/>
                          <a:ea typeface="メイリオ" panose="020B0604030504040204" pitchFamily="50" charset="-128"/>
                        </a:rPr>
                        <a:t>参加者（ビフォー）</a:t>
                      </a:r>
                    </a:p>
                  </a:txBody>
                  <a:tcPr/>
                </a:tc>
                <a:tc>
                  <a:txBody>
                    <a:bodyPr/>
                    <a:lstStyle/>
                    <a:p>
                      <a:r>
                        <a:rPr kumimoji="1" lang="ja-JP" altLang="en-US" sz="1600" dirty="0">
                          <a:latin typeface="メイリオ" panose="020B0604030504040204" pitchFamily="50" charset="-128"/>
                          <a:ea typeface="メイリオ" panose="020B0604030504040204" pitchFamily="50" charset="-128"/>
                        </a:rPr>
                        <a:t>参加者の</a:t>
                      </a:r>
                      <a:r>
                        <a:rPr kumimoji="1" lang="ja-JP" altLang="en-US" sz="1600" dirty="0">
                          <a:solidFill>
                            <a:srgbClr val="C00000"/>
                          </a:solidFill>
                          <a:latin typeface="メイリオ" panose="020B0604030504040204" pitchFamily="50" charset="-128"/>
                          <a:ea typeface="メイリオ" panose="020B0604030504040204" pitchFamily="50" charset="-128"/>
                        </a:rPr>
                        <a:t>開始時点</a:t>
                      </a:r>
                      <a:r>
                        <a:rPr kumimoji="1" lang="ja-JP" altLang="en-US" sz="1600" dirty="0">
                          <a:latin typeface="メイリオ" panose="020B0604030504040204" pitchFamily="50" charset="-128"/>
                          <a:ea typeface="メイリオ" panose="020B0604030504040204" pitchFamily="50" charset="-128"/>
                        </a:rPr>
                        <a:t>での状態を定義します。すでにもっている情報や知識技術のレベルや、期待する役割を明確にします。</a:t>
                      </a:r>
                    </a:p>
                  </a:txBody>
                  <a:tcPr/>
                </a:tc>
                <a:extLst>
                  <a:ext uri="{0D108BD9-81ED-4DB2-BD59-A6C34878D82A}">
                    <a16:rowId xmlns:a16="http://schemas.microsoft.com/office/drawing/2014/main" val="560376325"/>
                  </a:ext>
                </a:extLst>
              </a:tr>
              <a:tr h="596026">
                <a:tc>
                  <a:txBody>
                    <a:bodyPr/>
                    <a:lstStyle/>
                    <a:p>
                      <a:r>
                        <a:rPr kumimoji="1" lang="ja-JP" altLang="en-US" sz="2400" dirty="0">
                          <a:solidFill>
                            <a:srgbClr val="C00000"/>
                          </a:solidFill>
                          <a:latin typeface="メイリオ" panose="020B0604030504040204" pitchFamily="50" charset="-128"/>
                          <a:ea typeface="メイリオ" panose="020B0604030504040204" pitchFamily="50" charset="-128"/>
                        </a:rPr>
                        <a:t>あ</a:t>
                      </a:r>
                    </a:p>
                  </a:txBody>
                  <a:tcPr/>
                </a:tc>
                <a:tc>
                  <a:txBody>
                    <a:bodyPr/>
                    <a:lstStyle/>
                    <a:p>
                      <a:r>
                        <a:rPr kumimoji="1" lang="ja-JP" altLang="en-US" sz="1600" dirty="0">
                          <a:latin typeface="メイリオ" panose="020B0604030504040204" pitchFamily="50" charset="-128"/>
                          <a:ea typeface="メイリオ" panose="020B0604030504040204" pitchFamily="50" charset="-128"/>
                        </a:rPr>
                        <a:t>アフター（ゴール）</a:t>
                      </a:r>
                    </a:p>
                  </a:txBody>
                  <a:tcPr/>
                </a:tc>
                <a:tc>
                  <a:txBody>
                    <a:bodyPr/>
                    <a:lstStyle/>
                    <a:p>
                      <a:r>
                        <a:rPr kumimoji="1" lang="ja-JP" altLang="en-US" sz="1600" dirty="0">
                          <a:latin typeface="メイリオ" panose="020B0604030504040204" pitchFamily="50" charset="-128"/>
                          <a:ea typeface="メイリオ" panose="020B0604030504040204" pitchFamily="50" charset="-128"/>
                        </a:rPr>
                        <a:t>とりあげるテーマ・課題が、どうなっていたらこの会議は終了するのか</a:t>
                      </a:r>
                      <a:r>
                        <a:rPr kumimoji="1" lang="ja-JP" altLang="en-US"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rgbClr val="C00000"/>
                          </a:solidFill>
                          <a:latin typeface="メイリオ" panose="020B0604030504040204" pitchFamily="50" charset="-128"/>
                          <a:ea typeface="メイリオ" panose="020B0604030504040204" pitchFamily="50" charset="-128"/>
                        </a:rPr>
                        <a:t>終了条件</a:t>
                      </a:r>
                      <a:r>
                        <a:rPr kumimoji="1" lang="ja-JP" altLang="en-US" sz="1600" dirty="0">
                          <a:solidFill>
                            <a:schemeClr val="tx1"/>
                          </a:solidFill>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を明確にします。同時に、</a:t>
                      </a:r>
                      <a:r>
                        <a:rPr kumimoji="1" lang="ja-JP" altLang="en-US" sz="1600" dirty="0">
                          <a:solidFill>
                            <a:srgbClr val="C00000"/>
                          </a:solidFill>
                          <a:latin typeface="メイリオ" panose="020B0604030504040204" pitchFamily="50" charset="-128"/>
                          <a:ea typeface="メイリオ" panose="020B0604030504040204" pitchFamily="50" charset="-128"/>
                        </a:rPr>
                        <a:t>終了後のアクション</a:t>
                      </a:r>
                      <a:r>
                        <a:rPr kumimoji="1" lang="ja-JP" altLang="en-US" sz="1600" dirty="0">
                          <a:latin typeface="メイリオ" panose="020B0604030504040204" pitchFamily="50" charset="-128"/>
                          <a:ea typeface="メイリオ" panose="020B0604030504040204" pitchFamily="50" charset="-128"/>
                        </a:rPr>
                        <a:t>も決めておくとよいでしょう。</a:t>
                      </a:r>
                    </a:p>
                  </a:txBody>
                  <a:tcPr/>
                </a:tc>
                <a:extLst>
                  <a:ext uri="{0D108BD9-81ED-4DB2-BD59-A6C34878D82A}">
                    <a16:rowId xmlns:a16="http://schemas.microsoft.com/office/drawing/2014/main" val="3103511525"/>
                  </a:ext>
                </a:extLst>
              </a:tr>
              <a:tr h="596026">
                <a:tc>
                  <a:txBody>
                    <a:bodyPr/>
                    <a:lstStyle/>
                    <a:p>
                      <a:r>
                        <a:rPr kumimoji="1" lang="ja-JP" altLang="en-US" sz="2400" dirty="0">
                          <a:solidFill>
                            <a:srgbClr val="C00000"/>
                          </a:solidFill>
                          <a:latin typeface="メイリオ" panose="020B0604030504040204" pitchFamily="50" charset="-128"/>
                          <a:ea typeface="メイリオ" panose="020B0604030504040204" pitchFamily="50" charset="-128"/>
                        </a:rPr>
                        <a:t>か</a:t>
                      </a:r>
                    </a:p>
                  </a:txBody>
                  <a:tcPr/>
                </a:tc>
                <a:tc>
                  <a:txBody>
                    <a:bodyPr/>
                    <a:lstStyle/>
                    <a:p>
                      <a:r>
                        <a:rPr kumimoji="1" lang="ja-JP" altLang="en-US" sz="1600" dirty="0">
                          <a:latin typeface="メイリオ" panose="020B0604030504040204" pitchFamily="50" charset="-128"/>
                          <a:ea typeface="メイリオ" panose="020B0604030504040204" pitchFamily="50" charset="-128"/>
                        </a:rPr>
                        <a:t>環　境（リモート）</a:t>
                      </a:r>
                    </a:p>
                  </a:txBody>
                  <a:tcPr/>
                </a:tc>
                <a:tc>
                  <a:txBody>
                    <a:bodyPr/>
                    <a:lstStyle/>
                    <a:p>
                      <a:r>
                        <a:rPr kumimoji="1" lang="ja-JP" altLang="en-US" sz="1600" dirty="0">
                          <a:latin typeface="メイリオ" panose="020B0604030504040204" pitchFamily="50" charset="-128"/>
                          <a:ea typeface="メイリオ" panose="020B0604030504040204" pitchFamily="50" charset="-128"/>
                        </a:rPr>
                        <a:t>開催日時、アクセス方法（ホストと参加者の</a:t>
                      </a:r>
                      <a:r>
                        <a:rPr kumimoji="1" lang="ja-JP" altLang="en-US" sz="1600" dirty="0">
                          <a:solidFill>
                            <a:srgbClr val="C00000"/>
                          </a:solidFill>
                          <a:latin typeface="メイリオ" panose="020B0604030504040204" pitchFamily="50" charset="-128"/>
                          <a:ea typeface="メイリオ" panose="020B0604030504040204" pitchFamily="50" charset="-128"/>
                        </a:rPr>
                        <a:t>ＩＴ環境</a:t>
                      </a:r>
                      <a:r>
                        <a:rPr kumimoji="1" lang="ja-JP" altLang="en-US" sz="1600" dirty="0">
                          <a:latin typeface="メイリオ" panose="020B0604030504040204" pitchFamily="50" charset="-128"/>
                          <a:ea typeface="メイリオ" panose="020B0604030504040204" pitchFamily="50" charset="-128"/>
                        </a:rPr>
                        <a:t>に配慮）、当日使用するツール類を準備します。</a:t>
                      </a:r>
                    </a:p>
                  </a:txBody>
                  <a:tcPr/>
                </a:tc>
                <a:extLst>
                  <a:ext uri="{0D108BD9-81ED-4DB2-BD59-A6C34878D82A}">
                    <a16:rowId xmlns:a16="http://schemas.microsoft.com/office/drawing/2014/main" val="603538943"/>
                  </a:ext>
                </a:extLst>
              </a:tr>
              <a:tr h="645601">
                <a:tc>
                  <a:txBody>
                    <a:bodyPr/>
                    <a:lstStyle/>
                    <a:p>
                      <a:r>
                        <a:rPr kumimoji="1" lang="ja-JP" altLang="en-US" sz="2400" dirty="0">
                          <a:solidFill>
                            <a:srgbClr val="C00000"/>
                          </a:solidFill>
                          <a:latin typeface="メイリオ" panose="020B0604030504040204" pitchFamily="50" charset="-128"/>
                          <a:ea typeface="メイリオ" panose="020B0604030504040204" pitchFamily="50" charset="-128"/>
                        </a:rPr>
                        <a:t>す</a:t>
                      </a:r>
                    </a:p>
                  </a:txBody>
                  <a:tcPr/>
                </a:tc>
                <a:tc>
                  <a:txBody>
                    <a:bodyPr/>
                    <a:lstStyle/>
                    <a:p>
                      <a:r>
                        <a:rPr kumimoji="1" lang="ja-JP" altLang="en-US" sz="1600" dirty="0">
                          <a:latin typeface="メイリオ" panose="020B0604030504040204" pitchFamily="50" charset="-128"/>
                          <a:ea typeface="メイリオ" panose="020B0604030504040204" pitchFamily="50" charset="-128"/>
                        </a:rPr>
                        <a:t>ストーリーライン</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（進行表）</a:t>
                      </a:r>
                    </a:p>
                  </a:txBody>
                  <a:tcPr/>
                </a:tc>
                <a:tc>
                  <a:txBody>
                    <a:bodyPr/>
                    <a:lstStyle/>
                    <a:p>
                      <a:r>
                        <a:rPr kumimoji="1" lang="ja-JP" altLang="en-US" sz="1600" dirty="0">
                          <a:latin typeface="メイリオ" panose="020B0604030504040204" pitchFamily="50" charset="-128"/>
                          <a:ea typeface="メイリオ" panose="020B0604030504040204" pitchFamily="50" charset="-128"/>
                        </a:rPr>
                        <a:t>狭義のアジェンダ（会議や研修の進行表・目次）のことです。箇条書きでなく、</a:t>
                      </a:r>
                      <a:r>
                        <a:rPr kumimoji="1" lang="ja-JP" altLang="en-US" sz="1600" dirty="0">
                          <a:solidFill>
                            <a:srgbClr val="C00000"/>
                          </a:solidFill>
                          <a:latin typeface="メイリオ" panose="020B0604030504040204" pitchFamily="50" charset="-128"/>
                          <a:ea typeface="メイリオ" panose="020B0604030504040204" pitchFamily="50" charset="-128"/>
                        </a:rPr>
                        <a:t>ストーリー</a:t>
                      </a:r>
                      <a:r>
                        <a:rPr kumimoji="1" lang="ja-JP" altLang="en-US" sz="1600" dirty="0">
                          <a:latin typeface="メイリオ" panose="020B0604030504040204" pitchFamily="50" charset="-128"/>
                          <a:ea typeface="メイリオ" panose="020B0604030504040204" pitchFamily="50" charset="-128"/>
                        </a:rPr>
                        <a:t>としてつながっていることが重要です（３－４を参照）。</a:t>
                      </a:r>
                    </a:p>
                  </a:txBody>
                  <a:tcPr/>
                </a:tc>
                <a:extLst>
                  <a:ext uri="{0D108BD9-81ED-4DB2-BD59-A6C34878D82A}">
                    <a16:rowId xmlns:a16="http://schemas.microsoft.com/office/drawing/2014/main" val="4197936235"/>
                  </a:ext>
                </a:extLst>
              </a:tr>
            </a:tbl>
          </a:graphicData>
        </a:graphic>
      </p:graphicFrame>
    </p:spTree>
    <p:extLst>
      <p:ext uri="{BB962C8B-B14F-4D97-AF65-F5344CB8AC3E}">
        <p14:creationId xmlns:p14="http://schemas.microsoft.com/office/powerpoint/2010/main" val="4129394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70E71A4-3F61-4654-BA63-81B3427C9049}"/>
              </a:ext>
            </a:extLst>
          </p:cNvPr>
          <p:cNvSpPr>
            <a:spLocks noGrp="1"/>
          </p:cNvSpPr>
          <p:nvPr>
            <p:ph type="sldNum" sz="quarter" idx="10"/>
          </p:nvPr>
        </p:nvSpPr>
        <p:spPr/>
        <p:txBody>
          <a:bodyPr/>
          <a:lstStyle/>
          <a:p>
            <a:pPr>
              <a:defRPr/>
            </a:pPr>
            <a:fld id="{CA494131-1E7E-4717-990E-93D325914A63}" type="slidenum">
              <a:rPr lang="en-US" altLang="ja-JP" smtClean="0"/>
              <a:pPr>
                <a:defRPr/>
              </a:pPr>
              <a:t>21</a:t>
            </a:fld>
            <a:endParaRPr lang="en-US" altLang="ja-JP" dirty="0"/>
          </a:p>
        </p:txBody>
      </p:sp>
      <p:sp>
        <p:nvSpPr>
          <p:cNvPr id="3" name="タイトル 2">
            <a:extLst>
              <a:ext uri="{FF2B5EF4-FFF2-40B4-BE49-F238E27FC236}">
                <a16:creationId xmlns:a16="http://schemas.microsoft.com/office/drawing/2014/main" id="{AD8EE9A6-DA86-46C1-B585-1655DA57F2E4}"/>
              </a:ext>
            </a:extLst>
          </p:cNvPr>
          <p:cNvSpPr>
            <a:spLocks noGrp="1"/>
          </p:cNvSpPr>
          <p:nvPr>
            <p:ph type="title"/>
          </p:nvPr>
        </p:nvSpPr>
        <p:spPr/>
        <p:txBody>
          <a:bodyPr/>
          <a:lstStyle/>
          <a:p>
            <a:r>
              <a:rPr kumimoji="1" lang="ja-JP" altLang="en-US" sz="2400" dirty="0"/>
              <a:t>ストーリーライン（進行項目）を設計しよう</a:t>
            </a:r>
          </a:p>
        </p:txBody>
      </p:sp>
      <p:sp>
        <p:nvSpPr>
          <p:cNvPr id="4" name="タイトル 2">
            <a:extLst>
              <a:ext uri="{FF2B5EF4-FFF2-40B4-BE49-F238E27FC236}">
                <a16:creationId xmlns:a16="http://schemas.microsoft.com/office/drawing/2014/main" id="{A5047EC4-EFC8-411C-9B07-8E50D760BC71}"/>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３－４</a:t>
            </a:r>
          </a:p>
        </p:txBody>
      </p:sp>
      <p:sp>
        <p:nvSpPr>
          <p:cNvPr id="5" name="テキスト ボックス 4">
            <a:extLst>
              <a:ext uri="{FF2B5EF4-FFF2-40B4-BE49-F238E27FC236}">
                <a16:creationId xmlns:a16="http://schemas.microsoft.com/office/drawing/2014/main" id="{96104E28-F05A-4030-BD33-57DCA112DE4A}"/>
              </a:ext>
            </a:extLst>
          </p:cNvPr>
          <p:cNvSpPr txBox="1"/>
          <p:nvPr/>
        </p:nvSpPr>
        <p:spPr>
          <a:xfrm>
            <a:off x="267891" y="836714"/>
            <a:ext cx="8622597" cy="880024"/>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実際の会議では、「共鳴」「解決」「約束」のさまざまな</a:t>
            </a:r>
            <a:r>
              <a:rPr kumimoji="1" lang="ja-JP" altLang="en-US"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要素が混在</a:t>
            </a: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しています。</a:t>
            </a: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今、どの部分で、</a:t>
            </a:r>
            <a:r>
              <a:rPr kumimoji="1" lang="ja-JP" altLang="en-US"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どんなゴールに向かって話し合っているのか</a:t>
            </a: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を、しっかり意識して進めましょう。</a:t>
            </a:r>
          </a:p>
        </p:txBody>
      </p:sp>
      <p:graphicFrame>
        <p:nvGraphicFramePr>
          <p:cNvPr id="7" name="表 7">
            <a:extLst>
              <a:ext uri="{FF2B5EF4-FFF2-40B4-BE49-F238E27FC236}">
                <a16:creationId xmlns:a16="http://schemas.microsoft.com/office/drawing/2014/main" id="{52B538C8-373C-423F-BAD7-F79F5918D679}"/>
              </a:ext>
            </a:extLst>
          </p:cNvPr>
          <p:cNvGraphicFramePr>
            <a:graphicFrameLocks noGrp="1"/>
          </p:cNvGraphicFramePr>
          <p:nvPr>
            <p:extLst>
              <p:ext uri="{D42A27DB-BD31-4B8C-83A1-F6EECF244321}">
                <p14:modId xmlns:p14="http://schemas.microsoft.com/office/powerpoint/2010/main" val="475416966"/>
              </p:ext>
            </p:extLst>
          </p:nvPr>
        </p:nvGraphicFramePr>
        <p:xfrm>
          <a:off x="344960" y="1905876"/>
          <a:ext cx="8545528" cy="4501049"/>
        </p:xfrm>
        <a:graphic>
          <a:graphicData uri="http://schemas.openxmlformats.org/drawingml/2006/table">
            <a:tbl>
              <a:tblPr firstRow="1" bandRow="1">
                <a:tableStyleId>{5940675A-B579-460E-94D1-54222C63F5DA}</a:tableStyleId>
              </a:tblPr>
              <a:tblGrid>
                <a:gridCol w="1446854">
                  <a:extLst>
                    <a:ext uri="{9D8B030D-6E8A-4147-A177-3AD203B41FA5}">
                      <a16:colId xmlns:a16="http://schemas.microsoft.com/office/drawing/2014/main" val="3490925623"/>
                    </a:ext>
                  </a:extLst>
                </a:gridCol>
                <a:gridCol w="3549337">
                  <a:extLst>
                    <a:ext uri="{9D8B030D-6E8A-4147-A177-3AD203B41FA5}">
                      <a16:colId xmlns:a16="http://schemas.microsoft.com/office/drawing/2014/main" val="1542653387"/>
                    </a:ext>
                  </a:extLst>
                </a:gridCol>
                <a:gridCol w="3549337">
                  <a:extLst>
                    <a:ext uri="{9D8B030D-6E8A-4147-A177-3AD203B41FA5}">
                      <a16:colId xmlns:a16="http://schemas.microsoft.com/office/drawing/2014/main" val="3527077480"/>
                    </a:ext>
                  </a:extLst>
                </a:gridCol>
              </a:tblGrid>
              <a:tr h="526825">
                <a:tc>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600" dirty="0">
                          <a:latin typeface="メイリオ" panose="020B0604030504040204" pitchFamily="50" charset="-128"/>
                          <a:ea typeface="メイリオ" panose="020B0604030504040204" pitchFamily="50" charset="-128"/>
                        </a:rPr>
                        <a:t>定例会議など</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さまざまなタイプが混在</a:t>
                      </a:r>
                      <a:endParaRPr kumimoji="1" lang="en-US" altLang="ja-JP" sz="16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600" dirty="0">
                          <a:latin typeface="メイリオ" panose="020B0604030504040204" pitchFamily="50" charset="-128"/>
                          <a:ea typeface="メイリオ" panose="020B0604030504040204" pitchFamily="50" charset="-128"/>
                        </a:rPr>
                        <a:t>生み出す会議</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（アイデア会議など）</a:t>
                      </a:r>
                    </a:p>
                  </a:txBody>
                  <a:tcPr/>
                </a:tc>
                <a:extLst>
                  <a:ext uri="{0D108BD9-81ED-4DB2-BD59-A6C34878D82A}">
                    <a16:rowId xmlns:a16="http://schemas.microsoft.com/office/drawing/2014/main" val="103156582"/>
                  </a:ext>
                </a:extLst>
              </a:tr>
              <a:tr h="2079571">
                <a:tc>
                  <a:txBody>
                    <a:bodyPr/>
                    <a:lstStyle/>
                    <a:p>
                      <a:r>
                        <a:rPr kumimoji="1" lang="ja-JP" altLang="en-US" sz="1600" dirty="0">
                          <a:latin typeface="メイリオ" panose="020B0604030504040204" pitchFamily="50" charset="-128"/>
                          <a:ea typeface="メイリオ" panose="020B0604030504040204" pitchFamily="50" charset="-128"/>
                        </a:rPr>
                        <a:t>ストーリー</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ライン</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進行項目</a:t>
                      </a:r>
                      <a:endParaRPr kumimoji="1" lang="en-US" altLang="ja-JP" sz="1600" dirty="0">
                        <a:latin typeface="メイリオ" panose="020B0604030504040204" pitchFamily="50" charset="-128"/>
                        <a:ea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r>
                        <a:rPr kumimoji="1" lang="ja-JP" altLang="en-US" sz="1600" dirty="0">
                          <a:latin typeface="メイリオ" panose="020B0604030504040204" pitchFamily="50" charset="-128"/>
                          <a:ea typeface="メイリオ" panose="020B0604030504040204" pitchFamily="50" charset="-128"/>
                        </a:rPr>
                        <a:t>（例）</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１　オリエン（ゴールの確認など）</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２　内容</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①議題１</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②議題２</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③議題３</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④議題４</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３　まとめと案内</a:t>
                      </a:r>
                    </a:p>
                  </a:txBody>
                  <a:tcPr/>
                </a:tc>
                <a:tc>
                  <a:txBody>
                    <a:bodyPr/>
                    <a:lstStyle/>
                    <a:p>
                      <a:r>
                        <a:rPr kumimoji="1" lang="ja-JP" altLang="en-US" sz="1600" dirty="0">
                          <a:latin typeface="メイリオ" panose="020B0604030504040204" pitchFamily="50" charset="-128"/>
                          <a:ea typeface="メイリオ" panose="020B0604030504040204" pitchFamily="50" charset="-128"/>
                        </a:rPr>
                        <a:t>（例）</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１　オリエン（ゴールの確認など）</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２　テーマの設定</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３　現状の共有</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４　理想の共有</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５　ギャップの認識</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６　代替案の創出</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７　選択・決定</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８　約束・行動計画</a:t>
                      </a:r>
                    </a:p>
                  </a:txBody>
                  <a:tcPr/>
                </a:tc>
                <a:extLst>
                  <a:ext uri="{0D108BD9-81ED-4DB2-BD59-A6C34878D82A}">
                    <a16:rowId xmlns:a16="http://schemas.microsoft.com/office/drawing/2014/main" val="2904284106"/>
                  </a:ext>
                </a:extLst>
              </a:tr>
              <a:tr h="1635929">
                <a:tc>
                  <a:txBody>
                    <a:bodyPr/>
                    <a:lstStyle/>
                    <a:p>
                      <a:r>
                        <a:rPr kumimoji="1" lang="ja-JP" altLang="en-US" sz="1600" dirty="0">
                          <a:latin typeface="メイリオ" panose="020B0604030504040204" pitchFamily="50" charset="-128"/>
                          <a:ea typeface="メイリオ" panose="020B0604030504040204" pitchFamily="50" charset="-128"/>
                        </a:rPr>
                        <a:t>進行上の特徴</a:t>
                      </a:r>
                    </a:p>
                  </a:txBody>
                  <a:tcPr/>
                </a:tc>
                <a:tc>
                  <a:txBody>
                    <a:bodyPr/>
                    <a:lstStyle/>
                    <a:p>
                      <a:r>
                        <a:rPr kumimoji="1" lang="ja-JP" altLang="en-US" sz="1600" dirty="0">
                          <a:latin typeface="メイリオ" panose="020B0604030504040204" pitchFamily="50" charset="-128"/>
                          <a:ea typeface="メイリオ" panose="020B0604030504040204" pitchFamily="50" charset="-128"/>
                        </a:rPr>
                        <a:t>小さな議題が複数ある。議題ごとに「共鳴」「解決」「約束」などタイプの違うものがある。</a:t>
                      </a:r>
                      <a:endParaRPr kumimoji="1" lang="en-US" altLang="ja-JP" sz="1600" dirty="0">
                        <a:latin typeface="メイリオ" panose="020B0604030504040204" pitchFamily="50" charset="-128"/>
                        <a:ea typeface="メイリオ" panose="020B0604030504040204" pitchFamily="50" charset="-128"/>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そもそも、すべての議題について、</a:t>
                      </a:r>
                      <a:r>
                        <a:rPr kumimoji="1" lang="ja-JP" altLang="en-US" sz="1600" dirty="0">
                          <a:solidFill>
                            <a:srgbClr val="C00000"/>
                          </a:solidFill>
                          <a:latin typeface="メイリオ" panose="020B0604030504040204" pitchFamily="50" charset="-128"/>
                          <a:ea typeface="メイリオ" panose="020B0604030504040204" pitchFamily="50" charset="-128"/>
                        </a:rPr>
                        <a:t>会議をする必要性</a:t>
                      </a:r>
                      <a:r>
                        <a:rPr kumimoji="1" lang="ja-JP" altLang="en-US" sz="1600" dirty="0">
                          <a:latin typeface="メイリオ" panose="020B0604030504040204" pitchFamily="50" charset="-128"/>
                          <a:ea typeface="メイリオ" panose="020B0604030504040204" pitchFamily="50" charset="-128"/>
                        </a:rPr>
                        <a:t>があるかどうかから見直すとよい。</a:t>
                      </a:r>
                    </a:p>
                  </a:txBody>
                  <a:tcPr/>
                </a:tc>
                <a:tc>
                  <a:txBody>
                    <a:bodyPr/>
                    <a:lstStyle/>
                    <a:p>
                      <a:r>
                        <a:rPr kumimoji="1" lang="ja-JP" altLang="en-US" sz="1600" dirty="0">
                          <a:solidFill>
                            <a:srgbClr val="C00000"/>
                          </a:solidFill>
                          <a:latin typeface="メイリオ" panose="020B0604030504040204" pitchFamily="50" charset="-128"/>
                          <a:ea typeface="メイリオ" panose="020B0604030504040204" pitchFamily="50" charset="-128"/>
                        </a:rPr>
                        <a:t>問題解決のプロセス</a:t>
                      </a:r>
                      <a:r>
                        <a:rPr kumimoji="1" lang="ja-JP" altLang="en-US" sz="1600" dirty="0">
                          <a:latin typeface="メイリオ" panose="020B0604030504040204" pitchFamily="50" charset="-128"/>
                          <a:ea typeface="メイリオ" panose="020B0604030504040204" pitchFamily="50" charset="-128"/>
                        </a:rPr>
                        <a:t>にそって進行することが多い。</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意見やアイデアを引き出す</a:t>
                      </a:r>
                      <a:r>
                        <a:rPr kumimoji="1" lang="ja-JP" altLang="en-US" sz="1600" dirty="0">
                          <a:solidFill>
                            <a:srgbClr val="C00000"/>
                          </a:solidFill>
                          <a:latin typeface="メイリオ" panose="020B0604030504040204" pitchFamily="50" charset="-128"/>
                          <a:ea typeface="メイリオ" panose="020B0604030504040204" pitchFamily="50" charset="-128"/>
                        </a:rPr>
                        <a:t>質問が重要</a:t>
                      </a:r>
                      <a:r>
                        <a:rPr kumimoji="1" lang="ja-JP" altLang="en-US" sz="1600" dirty="0">
                          <a:solidFill>
                            <a:schemeClr val="tx1"/>
                          </a:solidFill>
                          <a:latin typeface="メイリオ" panose="020B0604030504040204" pitchFamily="50" charset="-128"/>
                          <a:ea typeface="メイリオ" panose="020B0604030504040204" pitchFamily="50" charset="-128"/>
                        </a:rPr>
                        <a:t>（３－５参照）。</a:t>
                      </a:r>
                    </a:p>
                  </a:txBody>
                  <a:tcPr/>
                </a:tc>
                <a:extLst>
                  <a:ext uri="{0D108BD9-81ED-4DB2-BD59-A6C34878D82A}">
                    <a16:rowId xmlns:a16="http://schemas.microsoft.com/office/drawing/2014/main" val="3717508327"/>
                  </a:ext>
                </a:extLst>
              </a:tr>
            </a:tbl>
          </a:graphicData>
        </a:graphic>
      </p:graphicFrame>
    </p:spTree>
    <p:extLst>
      <p:ext uri="{BB962C8B-B14F-4D97-AF65-F5344CB8AC3E}">
        <p14:creationId xmlns:p14="http://schemas.microsoft.com/office/powerpoint/2010/main" val="2116746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70E71A4-3F61-4654-BA63-81B3427C9049}"/>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630131" rtl="0" eaLnBrk="1" fontAlgn="auto" latinLnBrk="0" hangingPunct="1">
                <a:lnSpc>
                  <a:spcPct val="100000"/>
                </a:lnSpc>
                <a:spcBef>
                  <a:spcPts val="0"/>
                </a:spcBef>
                <a:spcAft>
                  <a:spcPts val="0"/>
                </a:spcAft>
                <a:buClrTx/>
                <a:buSzTx/>
                <a:buFontTx/>
                <a:buNone/>
                <a:tabLst/>
                <a:defRPr/>
              </a:pPr>
              <a:t>22</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cs typeface="+mn-cs"/>
            </a:endParaRPr>
          </a:p>
        </p:txBody>
      </p:sp>
      <p:sp>
        <p:nvSpPr>
          <p:cNvPr id="3" name="タイトル 2">
            <a:extLst>
              <a:ext uri="{FF2B5EF4-FFF2-40B4-BE49-F238E27FC236}">
                <a16:creationId xmlns:a16="http://schemas.microsoft.com/office/drawing/2014/main" id="{AD8EE9A6-DA86-46C1-B585-1655DA57F2E4}"/>
              </a:ext>
            </a:extLst>
          </p:cNvPr>
          <p:cNvSpPr>
            <a:spLocks noGrp="1"/>
          </p:cNvSpPr>
          <p:nvPr>
            <p:ph type="title"/>
          </p:nvPr>
        </p:nvSpPr>
        <p:spPr/>
        <p:txBody>
          <a:bodyPr/>
          <a:lstStyle/>
          <a:p>
            <a:r>
              <a:rPr kumimoji="1" lang="ja-JP" altLang="en-US" sz="2400" dirty="0"/>
              <a:t>質問で「生み出す会議」を動かそう</a:t>
            </a:r>
          </a:p>
        </p:txBody>
      </p:sp>
      <p:sp>
        <p:nvSpPr>
          <p:cNvPr id="4" name="タイトル 2">
            <a:extLst>
              <a:ext uri="{FF2B5EF4-FFF2-40B4-BE49-F238E27FC236}">
                <a16:creationId xmlns:a16="http://schemas.microsoft.com/office/drawing/2014/main" id="{A5047EC4-EFC8-411C-9B07-8E50D760BC71}"/>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３－５</a:t>
            </a:r>
          </a:p>
        </p:txBody>
      </p:sp>
      <p:sp>
        <p:nvSpPr>
          <p:cNvPr id="5" name="テキスト ボックス 4">
            <a:extLst>
              <a:ext uri="{FF2B5EF4-FFF2-40B4-BE49-F238E27FC236}">
                <a16:creationId xmlns:a16="http://schemas.microsoft.com/office/drawing/2014/main" id="{96104E28-F05A-4030-BD33-57DCA112DE4A}"/>
              </a:ext>
            </a:extLst>
          </p:cNvPr>
          <p:cNvSpPr txBox="1"/>
          <p:nvPr/>
        </p:nvSpPr>
        <p:spPr>
          <a:xfrm>
            <a:off x="260701" y="864476"/>
            <a:ext cx="8622597" cy="847032"/>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「生み出す会議」で、参加者から知恵やアイデアを引き出すには、ファシリテーターが、問題解決の基本フレームワークと、流れを導くための「質問パターン」を押さえておくことが必要です。</a:t>
            </a:r>
          </a:p>
        </p:txBody>
      </p:sp>
      <p:sp>
        <p:nvSpPr>
          <p:cNvPr id="18" name="テキスト ボックス 17">
            <a:extLst>
              <a:ext uri="{FF2B5EF4-FFF2-40B4-BE49-F238E27FC236}">
                <a16:creationId xmlns:a16="http://schemas.microsoft.com/office/drawing/2014/main" id="{0AF6F91B-BD6B-4DE7-8170-A83668A95801}"/>
              </a:ext>
            </a:extLst>
          </p:cNvPr>
          <p:cNvSpPr txBox="1"/>
          <p:nvPr/>
        </p:nvSpPr>
        <p:spPr>
          <a:xfrm>
            <a:off x="490341" y="4557994"/>
            <a:ext cx="2096354" cy="522221"/>
          </a:xfrm>
          <a:prstGeom prst="rect">
            <a:avLst/>
          </a:prstGeom>
          <a:solidFill>
            <a:srgbClr val="FFFFCC"/>
          </a:solidFill>
          <a:ln>
            <a:solidFill>
              <a:schemeClr val="tx1">
                <a:lumMod val="65000"/>
                <a:lumOff val="35000"/>
              </a:schemeClr>
            </a:solidFill>
          </a:ln>
        </p:spPr>
        <p:txBody>
          <a:bodyPr wrap="square" rtlCol="0">
            <a:noAutofit/>
          </a:bodyPr>
          <a:lstStyle/>
          <a:p>
            <a:pPr algn="l"/>
            <a:r>
              <a:rPr kumimoji="1" lang="ja-JP" altLang="en-US" sz="1600" dirty="0">
                <a:latin typeface="メイリオ" panose="020B0604030504040204" pitchFamily="50" charset="-128"/>
                <a:ea typeface="メイリオ" panose="020B0604030504040204" pitchFamily="50" charset="-128"/>
              </a:rPr>
              <a:t>①現状はどうなっ</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ていますか？</a:t>
            </a:r>
          </a:p>
        </p:txBody>
      </p:sp>
      <p:sp>
        <p:nvSpPr>
          <p:cNvPr id="19" name="テキスト ボックス 18">
            <a:extLst>
              <a:ext uri="{FF2B5EF4-FFF2-40B4-BE49-F238E27FC236}">
                <a16:creationId xmlns:a16="http://schemas.microsoft.com/office/drawing/2014/main" id="{71EA5378-3E1C-416A-9FE1-329C2E7298E0}"/>
              </a:ext>
            </a:extLst>
          </p:cNvPr>
          <p:cNvSpPr txBox="1"/>
          <p:nvPr/>
        </p:nvSpPr>
        <p:spPr>
          <a:xfrm>
            <a:off x="482069" y="5476040"/>
            <a:ext cx="3081819" cy="378151"/>
          </a:xfrm>
          <a:prstGeom prst="rect">
            <a:avLst/>
          </a:prstGeom>
          <a:solidFill>
            <a:srgbClr val="FFFFCC"/>
          </a:solidFill>
          <a:ln>
            <a:solidFill>
              <a:schemeClr val="tx1">
                <a:lumMod val="65000"/>
                <a:lumOff val="35000"/>
              </a:schemeClr>
            </a:solidFill>
          </a:ln>
        </p:spPr>
        <p:txBody>
          <a:bodyPr wrap="square" rtlCol="0">
            <a:noAutofit/>
          </a:bodyPr>
          <a:lstStyle/>
          <a:p>
            <a:pPr algn="l"/>
            <a:r>
              <a:rPr kumimoji="1" lang="ja-JP" altLang="en-US" sz="1600" dirty="0">
                <a:latin typeface="メイリオ" panose="020B0604030504040204" pitchFamily="50" charset="-128"/>
                <a:ea typeface="メイリオ" panose="020B0604030504040204" pitchFamily="50" charset="-128"/>
              </a:rPr>
              <a:t>②うまくいっていることは？</a:t>
            </a:r>
          </a:p>
        </p:txBody>
      </p:sp>
      <p:sp>
        <p:nvSpPr>
          <p:cNvPr id="20" name="テキスト ボックス 19">
            <a:extLst>
              <a:ext uri="{FF2B5EF4-FFF2-40B4-BE49-F238E27FC236}">
                <a16:creationId xmlns:a16="http://schemas.microsoft.com/office/drawing/2014/main" id="{B70D245C-D81F-484E-95E9-5DAFD043181E}"/>
              </a:ext>
            </a:extLst>
          </p:cNvPr>
          <p:cNvSpPr txBox="1"/>
          <p:nvPr/>
        </p:nvSpPr>
        <p:spPr>
          <a:xfrm>
            <a:off x="3785781" y="5485801"/>
            <a:ext cx="2370394" cy="378151"/>
          </a:xfrm>
          <a:prstGeom prst="rect">
            <a:avLst/>
          </a:prstGeom>
          <a:solidFill>
            <a:srgbClr val="FFFFCC"/>
          </a:solidFill>
          <a:ln>
            <a:solidFill>
              <a:schemeClr val="tx1">
                <a:lumMod val="65000"/>
                <a:lumOff val="35000"/>
              </a:schemeClr>
            </a:solidFill>
          </a:ln>
        </p:spPr>
        <p:txBody>
          <a:bodyPr wrap="square" rtlCol="0">
            <a:noAutofit/>
          </a:bodyPr>
          <a:lstStyle/>
          <a:p>
            <a:pPr algn="l"/>
            <a:r>
              <a:rPr kumimoji="1" lang="ja-JP" altLang="en-US" sz="1600" dirty="0">
                <a:latin typeface="メイリオ" panose="020B0604030504040204" pitchFamily="50" charset="-128"/>
                <a:ea typeface="メイリオ" panose="020B0604030504040204" pitchFamily="50" charset="-128"/>
              </a:rPr>
              <a:t>③それはどうして？</a:t>
            </a:r>
          </a:p>
        </p:txBody>
      </p:sp>
      <p:sp>
        <p:nvSpPr>
          <p:cNvPr id="21" name="テキスト ボックス 20">
            <a:extLst>
              <a:ext uri="{FF2B5EF4-FFF2-40B4-BE49-F238E27FC236}">
                <a16:creationId xmlns:a16="http://schemas.microsoft.com/office/drawing/2014/main" id="{ED86DCF9-CA75-46FB-8A7B-A488EE17DD08}"/>
              </a:ext>
            </a:extLst>
          </p:cNvPr>
          <p:cNvSpPr txBox="1"/>
          <p:nvPr/>
        </p:nvSpPr>
        <p:spPr>
          <a:xfrm>
            <a:off x="482068" y="6003177"/>
            <a:ext cx="3081819" cy="378151"/>
          </a:xfrm>
          <a:prstGeom prst="rect">
            <a:avLst/>
          </a:prstGeom>
          <a:solidFill>
            <a:srgbClr val="FFFFCC"/>
          </a:solidFill>
          <a:ln>
            <a:solidFill>
              <a:schemeClr val="tx1">
                <a:lumMod val="65000"/>
                <a:lumOff val="35000"/>
              </a:schemeClr>
            </a:solidFill>
          </a:ln>
        </p:spPr>
        <p:txBody>
          <a:bodyPr wrap="square" rtlCol="0">
            <a:noAutofit/>
          </a:bodyPr>
          <a:lstStyle/>
          <a:p>
            <a:pPr algn="l"/>
            <a:r>
              <a:rPr kumimoji="1" lang="ja-JP" altLang="en-US" sz="1600" dirty="0">
                <a:latin typeface="メイリオ" panose="020B0604030504040204" pitchFamily="50" charset="-128"/>
                <a:ea typeface="メイリオ" panose="020B0604030504040204" pitchFamily="50" charset="-128"/>
              </a:rPr>
              <a:t>④うまくいっていないことは？</a:t>
            </a:r>
          </a:p>
        </p:txBody>
      </p:sp>
      <p:sp>
        <p:nvSpPr>
          <p:cNvPr id="22" name="テキスト ボックス 21">
            <a:extLst>
              <a:ext uri="{FF2B5EF4-FFF2-40B4-BE49-F238E27FC236}">
                <a16:creationId xmlns:a16="http://schemas.microsoft.com/office/drawing/2014/main" id="{1D02C462-D48A-495B-8581-53EF90E1E54C}"/>
              </a:ext>
            </a:extLst>
          </p:cNvPr>
          <p:cNvSpPr txBox="1"/>
          <p:nvPr/>
        </p:nvSpPr>
        <p:spPr>
          <a:xfrm>
            <a:off x="3785782" y="5999795"/>
            <a:ext cx="2370394" cy="378151"/>
          </a:xfrm>
          <a:prstGeom prst="rect">
            <a:avLst/>
          </a:prstGeom>
          <a:solidFill>
            <a:srgbClr val="FFFFCC"/>
          </a:solidFill>
          <a:ln>
            <a:solidFill>
              <a:schemeClr val="tx1">
                <a:lumMod val="65000"/>
                <a:lumOff val="35000"/>
              </a:schemeClr>
            </a:solidFill>
          </a:ln>
        </p:spPr>
        <p:txBody>
          <a:bodyPr wrap="square" rtlCol="0">
            <a:noAutofit/>
          </a:bodyPr>
          <a:lstStyle/>
          <a:p>
            <a:pPr algn="l"/>
            <a:r>
              <a:rPr kumimoji="1" lang="ja-JP" altLang="en-US" sz="1600" dirty="0">
                <a:latin typeface="メイリオ" panose="020B0604030504040204" pitchFamily="50" charset="-128"/>
                <a:ea typeface="メイリオ" panose="020B0604030504040204" pitchFamily="50" charset="-128"/>
              </a:rPr>
              <a:t>⑤それはどうして？</a:t>
            </a:r>
          </a:p>
        </p:txBody>
      </p:sp>
      <p:sp>
        <p:nvSpPr>
          <p:cNvPr id="23" name="テキスト ボックス 22">
            <a:extLst>
              <a:ext uri="{FF2B5EF4-FFF2-40B4-BE49-F238E27FC236}">
                <a16:creationId xmlns:a16="http://schemas.microsoft.com/office/drawing/2014/main" id="{FB131660-2C38-44E4-8631-810CB5813593}"/>
              </a:ext>
            </a:extLst>
          </p:cNvPr>
          <p:cNvSpPr txBox="1"/>
          <p:nvPr/>
        </p:nvSpPr>
        <p:spPr>
          <a:xfrm>
            <a:off x="6136749" y="1994997"/>
            <a:ext cx="2725460" cy="522221"/>
          </a:xfrm>
          <a:prstGeom prst="rect">
            <a:avLst/>
          </a:prstGeom>
          <a:solidFill>
            <a:srgbClr val="FFFFCC"/>
          </a:solidFill>
          <a:ln>
            <a:solidFill>
              <a:schemeClr val="tx1">
                <a:lumMod val="65000"/>
                <a:lumOff val="35000"/>
              </a:schemeClr>
            </a:solidFill>
          </a:ln>
        </p:spPr>
        <p:txBody>
          <a:bodyPr wrap="square" rtlCol="0">
            <a:noAutofit/>
          </a:bodyPr>
          <a:lstStyle/>
          <a:p>
            <a:pPr algn="l"/>
            <a:r>
              <a:rPr kumimoji="1" lang="ja-JP" altLang="en-US" sz="1600" dirty="0">
                <a:latin typeface="メイリオ" panose="020B0604030504040204" pitchFamily="50" charset="-128"/>
                <a:ea typeface="メイリオ" panose="020B0604030504040204" pitchFamily="50" charset="-128"/>
              </a:rPr>
              <a:t>⑥本当はどうなっていたら</a:t>
            </a:r>
            <a:endParaRPr kumimoji="1"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　 </a:t>
            </a:r>
            <a:r>
              <a:rPr kumimoji="1" lang="ja-JP" altLang="en-US" sz="1600" dirty="0">
                <a:latin typeface="メイリオ" panose="020B0604030504040204" pitchFamily="50" charset="-128"/>
                <a:ea typeface="メイリオ" panose="020B0604030504040204" pitchFamily="50" charset="-128"/>
              </a:rPr>
              <a:t>いいでしょうか？</a:t>
            </a:r>
          </a:p>
        </p:txBody>
      </p:sp>
      <p:sp>
        <p:nvSpPr>
          <p:cNvPr id="24" name="テキスト ボックス 23">
            <a:extLst>
              <a:ext uri="{FF2B5EF4-FFF2-40B4-BE49-F238E27FC236}">
                <a16:creationId xmlns:a16="http://schemas.microsoft.com/office/drawing/2014/main" id="{30A16992-07F5-4995-BE74-4115B4D20FF3}"/>
              </a:ext>
            </a:extLst>
          </p:cNvPr>
          <p:cNvSpPr txBox="1"/>
          <p:nvPr/>
        </p:nvSpPr>
        <p:spPr>
          <a:xfrm>
            <a:off x="6138551" y="2631825"/>
            <a:ext cx="2725460" cy="522221"/>
          </a:xfrm>
          <a:prstGeom prst="rect">
            <a:avLst/>
          </a:prstGeom>
          <a:solidFill>
            <a:srgbClr val="FFFFCC"/>
          </a:solidFill>
          <a:ln>
            <a:solidFill>
              <a:schemeClr val="tx1">
                <a:lumMod val="65000"/>
                <a:lumOff val="35000"/>
              </a:schemeClr>
            </a:solidFill>
          </a:ln>
        </p:spPr>
        <p:txBody>
          <a:bodyPr wrap="square" rtlCol="0">
            <a:noAutofit/>
          </a:bodyPr>
          <a:lstStyle/>
          <a:p>
            <a:pPr algn="l"/>
            <a:r>
              <a:rPr lang="ja-JP" altLang="en-US" sz="1600" dirty="0">
                <a:latin typeface="メイリオ" panose="020B0604030504040204" pitchFamily="50" charset="-128"/>
                <a:ea typeface="メイリオ" panose="020B0604030504040204" pitchFamily="50" charset="-128"/>
              </a:rPr>
              <a:t>⑦放置しておいたら、どう</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a:t>
            </a:r>
            <a:r>
              <a:rPr kumimoji="1" lang="ja-JP" altLang="en-US" sz="1600" dirty="0">
                <a:latin typeface="メイリオ" panose="020B0604030504040204" pitchFamily="50" charset="-128"/>
                <a:ea typeface="メイリオ" panose="020B0604030504040204" pitchFamily="50" charset="-128"/>
              </a:rPr>
              <a:t>なっていくでしょうか？</a:t>
            </a:r>
          </a:p>
        </p:txBody>
      </p:sp>
      <p:sp>
        <p:nvSpPr>
          <p:cNvPr id="25" name="テキスト ボックス 24">
            <a:extLst>
              <a:ext uri="{FF2B5EF4-FFF2-40B4-BE49-F238E27FC236}">
                <a16:creationId xmlns:a16="http://schemas.microsoft.com/office/drawing/2014/main" id="{9C2936A3-E305-48E1-BFA0-3B9A044DF1B7}"/>
              </a:ext>
            </a:extLst>
          </p:cNvPr>
          <p:cNvSpPr txBox="1"/>
          <p:nvPr/>
        </p:nvSpPr>
        <p:spPr>
          <a:xfrm>
            <a:off x="6115293" y="3928771"/>
            <a:ext cx="2655358" cy="522221"/>
          </a:xfrm>
          <a:prstGeom prst="rect">
            <a:avLst/>
          </a:prstGeom>
          <a:solidFill>
            <a:srgbClr val="FFFFCC"/>
          </a:solidFill>
          <a:ln>
            <a:solidFill>
              <a:schemeClr val="tx1">
                <a:lumMod val="65000"/>
                <a:lumOff val="35000"/>
              </a:schemeClr>
            </a:solidFill>
          </a:ln>
        </p:spPr>
        <p:txBody>
          <a:bodyPr wrap="square" rtlCol="0">
            <a:noAutofit/>
          </a:bodyPr>
          <a:lstStyle/>
          <a:p>
            <a:pPr algn="l"/>
            <a:r>
              <a:rPr kumimoji="1" lang="ja-JP" altLang="en-US" sz="1600" dirty="0">
                <a:latin typeface="メイリオ" panose="020B0604030504040204" pitchFamily="50" charset="-128"/>
                <a:ea typeface="メイリオ" panose="020B0604030504040204" pitchFamily="50" charset="-128"/>
              </a:rPr>
              <a:t>⑧それでは、どうしたら</a:t>
            </a:r>
            <a:endParaRPr kumimoji="1"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　 </a:t>
            </a:r>
            <a:r>
              <a:rPr kumimoji="1" lang="ja-JP" altLang="en-US" sz="1600" dirty="0">
                <a:latin typeface="メイリオ" panose="020B0604030504040204" pitchFamily="50" charset="-128"/>
                <a:ea typeface="メイリオ" panose="020B0604030504040204" pitchFamily="50" charset="-128"/>
              </a:rPr>
              <a:t>いいでしょうか？</a:t>
            </a:r>
          </a:p>
        </p:txBody>
      </p:sp>
      <p:sp>
        <p:nvSpPr>
          <p:cNvPr id="26" name="テキスト ボックス 25">
            <a:extLst>
              <a:ext uri="{FF2B5EF4-FFF2-40B4-BE49-F238E27FC236}">
                <a16:creationId xmlns:a16="http://schemas.microsoft.com/office/drawing/2014/main" id="{CD095D9E-DA04-4DF8-9E01-2C96A281169F}"/>
              </a:ext>
            </a:extLst>
          </p:cNvPr>
          <p:cNvSpPr txBox="1"/>
          <p:nvPr/>
        </p:nvSpPr>
        <p:spPr>
          <a:xfrm>
            <a:off x="478513" y="2107333"/>
            <a:ext cx="2117936" cy="847032"/>
          </a:xfrm>
          <a:prstGeom prst="rect">
            <a:avLst/>
          </a:prstGeom>
          <a:solidFill>
            <a:srgbClr val="FFFFCC"/>
          </a:solidFill>
          <a:ln>
            <a:solidFill>
              <a:schemeClr val="tx1">
                <a:lumMod val="65000"/>
                <a:lumOff val="35000"/>
              </a:schemeClr>
            </a:solidFill>
          </a:ln>
        </p:spPr>
        <p:txBody>
          <a:bodyPr wrap="square" rtlCol="0">
            <a:noAutofit/>
          </a:bodyPr>
          <a:lstStyle/>
          <a:p>
            <a:pPr algn="l"/>
            <a:r>
              <a:rPr kumimoji="1" lang="ja-JP" altLang="en-US" sz="1600" dirty="0">
                <a:latin typeface="メイリオ" panose="020B0604030504040204" pitchFamily="50" charset="-128"/>
                <a:ea typeface="メイリオ" panose="020B0604030504040204" pitchFamily="50" charset="-128"/>
              </a:rPr>
              <a:t>⑨そもそも、何を</a:t>
            </a:r>
            <a:endParaRPr kumimoji="1"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　 大事にしていま</a:t>
            </a:r>
            <a:endParaRPr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　 すか？</a:t>
            </a:r>
            <a:endParaRPr kumimoji="1" lang="ja-JP" altLang="en-US" sz="1600" dirty="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BEDE4AD8-25B6-4C12-854E-A2B0534E74E9}"/>
              </a:ext>
            </a:extLst>
          </p:cNvPr>
          <p:cNvSpPr txBox="1"/>
          <p:nvPr/>
        </p:nvSpPr>
        <p:spPr>
          <a:xfrm>
            <a:off x="6290285" y="4885694"/>
            <a:ext cx="2570300" cy="155884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①～⑨の流れに沿って</a:t>
            </a: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000000"/>
                </a:solidFill>
                <a:latin typeface="メイリオ" panose="020B0604030504040204" pitchFamily="50" charset="-128"/>
                <a:ea typeface="メイリオ" panose="020B0604030504040204" pitchFamily="50" charset="-128"/>
              </a:rPr>
              <a:t>話をしてみてください。</a:t>
            </a:r>
            <a:endParaRPr lang="en-US" altLang="ja-JP"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000000"/>
                </a:solidFill>
                <a:latin typeface="メイリオ" panose="020B0604030504040204" pitchFamily="50" charset="-128"/>
                <a:ea typeface="メイリオ" panose="020B0604030504040204" pitchFamily="50" charset="-128"/>
              </a:rPr>
              <a:t>さらに、順番を変えて</a:t>
            </a:r>
            <a:endParaRPr lang="en-US" altLang="ja-JP"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みることで、また違う</a:t>
            </a: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000000"/>
                </a:solidFill>
                <a:latin typeface="メイリオ" panose="020B0604030504040204" pitchFamily="50" charset="-128"/>
                <a:ea typeface="メイリオ" panose="020B0604030504040204" pitchFamily="50" charset="-128"/>
              </a:rPr>
              <a:t>発見が生まれます。</a:t>
            </a: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pSp>
        <p:nvGrpSpPr>
          <p:cNvPr id="29" name="グループ化 28"/>
          <p:cNvGrpSpPr/>
          <p:nvPr/>
        </p:nvGrpSpPr>
        <p:grpSpPr>
          <a:xfrm>
            <a:off x="2771800" y="2015138"/>
            <a:ext cx="3318239" cy="3286070"/>
            <a:chOff x="2771800" y="2015138"/>
            <a:chExt cx="3318239" cy="3286070"/>
          </a:xfrm>
        </p:grpSpPr>
        <p:grpSp>
          <p:nvGrpSpPr>
            <p:cNvPr id="6" name="グループ化 5">
              <a:extLst>
                <a:ext uri="{FF2B5EF4-FFF2-40B4-BE49-F238E27FC236}">
                  <a16:creationId xmlns:a16="http://schemas.microsoft.com/office/drawing/2014/main" id="{5124D678-82B9-4A74-8EB3-A3988928AC67}"/>
                </a:ext>
              </a:extLst>
            </p:cNvPr>
            <p:cNvGrpSpPr/>
            <p:nvPr/>
          </p:nvGrpSpPr>
          <p:grpSpPr>
            <a:xfrm>
              <a:off x="2771800" y="2015138"/>
              <a:ext cx="3318239" cy="3286070"/>
              <a:chOff x="821713" y="2421956"/>
              <a:chExt cx="3318239" cy="3286070"/>
            </a:xfrm>
          </p:grpSpPr>
          <p:sp>
            <p:nvSpPr>
              <p:cNvPr id="7" name="正方形/長方形 6">
                <a:extLst>
                  <a:ext uri="{FF2B5EF4-FFF2-40B4-BE49-F238E27FC236}">
                    <a16:creationId xmlns:a16="http://schemas.microsoft.com/office/drawing/2014/main" id="{FD024205-E188-4B30-890D-8F278CC14AD3}"/>
                  </a:ext>
                </a:extLst>
              </p:cNvPr>
              <p:cNvSpPr/>
              <p:nvPr/>
            </p:nvSpPr>
            <p:spPr bwMode="auto">
              <a:xfrm>
                <a:off x="821713" y="2421956"/>
                <a:ext cx="3318239" cy="3286070"/>
              </a:xfrm>
              <a:prstGeom prst="rect">
                <a:avLst/>
              </a:prstGeom>
              <a:no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22388"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8" name="円/楕円 3">
                <a:extLst>
                  <a:ext uri="{FF2B5EF4-FFF2-40B4-BE49-F238E27FC236}">
                    <a16:creationId xmlns:a16="http://schemas.microsoft.com/office/drawing/2014/main" id="{C03C7E30-6821-45B1-8DE3-4882E00603FC}"/>
                  </a:ext>
                </a:extLst>
              </p:cNvPr>
              <p:cNvSpPr/>
              <p:nvPr/>
            </p:nvSpPr>
            <p:spPr>
              <a:xfrm>
                <a:off x="1053950" y="4605330"/>
                <a:ext cx="1981740" cy="9217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dirty="0">
                  <a:solidFill>
                    <a:prstClr val="white"/>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C86D7A45-F60D-4595-8E29-0C441A6E4D64}"/>
                  </a:ext>
                </a:extLst>
              </p:cNvPr>
              <p:cNvSpPr txBox="1"/>
              <p:nvPr/>
            </p:nvSpPr>
            <p:spPr>
              <a:xfrm>
                <a:off x="1129013" y="4677338"/>
                <a:ext cx="1800206" cy="902270"/>
              </a:xfrm>
              <a:prstGeom prst="rect">
                <a:avLst/>
              </a:prstGeom>
              <a:noFill/>
            </p:spPr>
            <p:txBody>
              <a:bodyPr wrap="square" rtlCol="0">
                <a:noAutofit/>
              </a:bodyPr>
              <a:lstStyle/>
              <a:p>
                <a:pPr algn="ctr" fontAlgn="auto">
                  <a:spcBef>
                    <a:spcPts val="0"/>
                  </a:spcBef>
                  <a:spcAft>
                    <a:spcPts val="0"/>
                  </a:spcAft>
                </a:pPr>
                <a:r>
                  <a:rPr lang="ja-JP" altLang="en-US" sz="2800" dirty="0">
                    <a:solidFill>
                      <a:prstClr val="white"/>
                    </a:solidFill>
                    <a:latin typeface="メイリオ" panose="020B0604030504040204" pitchFamily="50" charset="-128"/>
                    <a:ea typeface="メイリオ" panose="020B0604030504040204" pitchFamily="50" charset="-128"/>
                  </a:rPr>
                  <a:t>現 状</a:t>
                </a:r>
                <a:br>
                  <a:rPr lang="en-US" altLang="ja-JP" sz="2800" dirty="0">
                    <a:solidFill>
                      <a:prstClr val="white"/>
                    </a:solidFill>
                    <a:latin typeface="メイリオ" panose="020B0604030504040204" pitchFamily="50" charset="-128"/>
                    <a:ea typeface="メイリオ" panose="020B0604030504040204" pitchFamily="50" charset="-128"/>
                  </a:rPr>
                </a:br>
                <a:r>
                  <a:rPr lang="ja-JP" altLang="en-US" dirty="0">
                    <a:solidFill>
                      <a:prstClr val="white"/>
                    </a:solidFill>
                    <a:latin typeface="メイリオ" panose="020B0604030504040204" pitchFamily="50" charset="-128"/>
                    <a:ea typeface="メイリオ" panose="020B0604030504040204" pitchFamily="50" charset="-128"/>
                  </a:rPr>
                  <a:t>Ｂ Ｅ</a:t>
                </a:r>
                <a:endParaRPr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10" name="円/楕円 5">
                <a:extLst>
                  <a:ext uri="{FF2B5EF4-FFF2-40B4-BE49-F238E27FC236}">
                    <a16:creationId xmlns:a16="http://schemas.microsoft.com/office/drawing/2014/main" id="{A48F25DB-85B6-4A6D-90A6-44B249FE1436}"/>
                  </a:ext>
                </a:extLst>
              </p:cNvPr>
              <p:cNvSpPr/>
              <p:nvPr/>
            </p:nvSpPr>
            <p:spPr>
              <a:xfrm>
                <a:off x="1907704" y="3035518"/>
                <a:ext cx="1981740" cy="9217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dirty="0">
                  <a:solidFill>
                    <a:prstClr val="white"/>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D8AAB728-3F10-4703-940A-5D1D2757E81B}"/>
                  </a:ext>
                </a:extLst>
              </p:cNvPr>
              <p:cNvSpPr txBox="1"/>
              <p:nvPr/>
            </p:nvSpPr>
            <p:spPr>
              <a:xfrm>
                <a:off x="2311826" y="3070028"/>
                <a:ext cx="1173496" cy="743214"/>
              </a:xfrm>
              <a:prstGeom prst="rect">
                <a:avLst/>
              </a:prstGeom>
              <a:noFill/>
            </p:spPr>
            <p:txBody>
              <a:bodyPr wrap="square" rtlCol="0">
                <a:noAutofit/>
              </a:bodyPr>
              <a:lstStyle/>
              <a:p>
                <a:pPr algn="ctr" fontAlgn="auto">
                  <a:spcBef>
                    <a:spcPts val="0"/>
                  </a:spcBef>
                  <a:spcAft>
                    <a:spcPts val="0"/>
                  </a:spcAft>
                </a:pPr>
                <a:r>
                  <a:rPr lang="ja-JP" altLang="en-US" sz="2800" dirty="0">
                    <a:solidFill>
                      <a:prstClr val="white"/>
                    </a:solidFill>
                    <a:latin typeface="メイリオ" panose="020B0604030504040204" pitchFamily="50" charset="-128"/>
                    <a:ea typeface="メイリオ" panose="020B0604030504040204" pitchFamily="50" charset="-128"/>
                  </a:rPr>
                  <a:t>将 来</a:t>
                </a:r>
                <a:br>
                  <a:rPr lang="en-US" altLang="ja-JP" sz="2800" dirty="0">
                    <a:solidFill>
                      <a:prstClr val="white"/>
                    </a:solidFill>
                    <a:latin typeface="メイリオ" panose="020B0604030504040204" pitchFamily="50" charset="-128"/>
                    <a:ea typeface="メイリオ" panose="020B0604030504040204" pitchFamily="50" charset="-128"/>
                  </a:rPr>
                </a:br>
                <a:r>
                  <a:rPr lang="ja-JP" altLang="en-US" dirty="0">
                    <a:solidFill>
                      <a:prstClr val="white"/>
                    </a:solidFill>
                    <a:latin typeface="メイリオ" panose="020B0604030504040204" pitchFamily="50" charset="-128"/>
                    <a:ea typeface="メイリオ" panose="020B0604030504040204" pitchFamily="50" charset="-128"/>
                  </a:rPr>
                  <a:t>Ｂ Ｅ</a:t>
                </a:r>
                <a:endParaRPr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12" name="右矢印 7">
                <a:extLst>
                  <a:ext uri="{FF2B5EF4-FFF2-40B4-BE49-F238E27FC236}">
                    <a16:creationId xmlns:a16="http://schemas.microsoft.com/office/drawing/2014/main" id="{404D36CF-6779-4D97-870B-525E8163E62F}"/>
                  </a:ext>
                </a:extLst>
              </p:cNvPr>
              <p:cNvSpPr/>
              <p:nvPr/>
            </p:nvSpPr>
            <p:spPr>
              <a:xfrm rot="18478631">
                <a:off x="2071370" y="3879507"/>
                <a:ext cx="847915" cy="815910"/>
              </a:xfrm>
              <a:prstGeom prst="rightArrow">
                <a:avLst/>
              </a:prstGeom>
              <a:solidFill>
                <a:srgbClr val="066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dirty="0">
                  <a:solidFill>
                    <a:prstClr val="white"/>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60E7082C-71C4-4495-BC66-6F188004BB12}"/>
                  </a:ext>
                </a:extLst>
              </p:cNvPr>
              <p:cNvSpPr txBox="1"/>
              <p:nvPr/>
            </p:nvSpPr>
            <p:spPr>
              <a:xfrm>
                <a:off x="868617" y="2589106"/>
                <a:ext cx="2993684" cy="504056"/>
              </a:xfrm>
              <a:prstGeom prst="rect">
                <a:avLst/>
              </a:prstGeom>
              <a:noFill/>
            </p:spPr>
            <p:txBody>
              <a:bodyPr wrap="square" rtlCol="0">
                <a:noAutofit/>
              </a:bodyPr>
              <a:lstStyle/>
              <a:p>
                <a:pPr algn="ctr" fontAlgn="auto">
                  <a:spcBef>
                    <a:spcPts val="0"/>
                  </a:spcBef>
                  <a:spcAft>
                    <a:spcPts val="0"/>
                  </a:spcAft>
                </a:pPr>
                <a:r>
                  <a:rPr lang="ja-JP" altLang="en-US" sz="2000" dirty="0">
                    <a:solidFill>
                      <a:prstClr val="black"/>
                    </a:solidFill>
                    <a:latin typeface="メイリオ" panose="020B0604030504040204" pitchFamily="50" charset="-128"/>
                    <a:ea typeface="メイリオ" panose="020B0604030504040204" pitchFamily="50" charset="-128"/>
                  </a:rPr>
                  <a:t>基本のフレームーワーク</a:t>
                </a:r>
              </a:p>
            </p:txBody>
          </p:sp>
          <p:sp>
            <p:nvSpPr>
              <p:cNvPr id="15" name="テキスト ボックス 14">
                <a:extLst>
                  <a:ext uri="{FF2B5EF4-FFF2-40B4-BE49-F238E27FC236}">
                    <a16:creationId xmlns:a16="http://schemas.microsoft.com/office/drawing/2014/main" id="{A1D0B2F0-452D-446E-92A4-5581BA4511EE}"/>
                  </a:ext>
                </a:extLst>
              </p:cNvPr>
              <p:cNvSpPr txBox="1"/>
              <p:nvPr/>
            </p:nvSpPr>
            <p:spPr>
              <a:xfrm>
                <a:off x="2795059" y="4024098"/>
                <a:ext cx="1173496" cy="743214"/>
              </a:xfrm>
              <a:prstGeom prst="rect">
                <a:avLst/>
              </a:prstGeom>
              <a:noFill/>
            </p:spPr>
            <p:txBody>
              <a:bodyPr wrap="square" rtlCol="0">
                <a:noAutofit/>
              </a:bodyPr>
              <a:lstStyle/>
              <a:p>
                <a:pPr algn="ctr" fontAlgn="auto">
                  <a:spcBef>
                    <a:spcPts val="0"/>
                  </a:spcBef>
                  <a:spcAft>
                    <a:spcPts val="0"/>
                  </a:spcAft>
                </a:pPr>
                <a:r>
                  <a:rPr lang="ja-JP" altLang="en-US" sz="2800" dirty="0">
                    <a:solidFill>
                      <a:srgbClr val="06604F"/>
                    </a:solidFill>
                    <a:latin typeface="メイリオ" panose="020B0604030504040204" pitchFamily="50" charset="-128"/>
                    <a:ea typeface="メイリオ" panose="020B0604030504040204" pitchFamily="50" charset="-128"/>
                  </a:rPr>
                  <a:t>課 題</a:t>
                </a:r>
                <a:endParaRPr lang="en-US" altLang="ja-JP" sz="2800" dirty="0">
                  <a:solidFill>
                    <a:srgbClr val="06604F"/>
                  </a:solidFill>
                  <a:latin typeface="メイリオ" panose="020B0604030504040204" pitchFamily="50" charset="-128"/>
                  <a:ea typeface="メイリオ" panose="020B0604030504040204" pitchFamily="50" charset="-128"/>
                </a:endParaRPr>
              </a:p>
              <a:p>
                <a:pPr algn="ctr" fontAlgn="auto">
                  <a:spcBef>
                    <a:spcPts val="0"/>
                  </a:spcBef>
                  <a:spcAft>
                    <a:spcPts val="0"/>
                  </a:spcAft>
                </a:pPr>
                <a:r>
                  <a:rPr lang="ja-JP" altLang="en-US" dirty="0">
                    <a:solidFill>
                      <a:srgbClr val="06604F"/>
                    </a:solidFill>
                    <a:latin typeface="メイリオ" panose="020B0604030504040204" pitchFamily="50" charset="-128"/>
                    <a:ea typeface="メイリオ" panose="020B0604030504040204" pitchFamily="50" charset="-128"/>
                  </a:rPr>
                  <a:t>Ｄ Ｏ</a:t>
                </a:r>
                <a:endParaRPr lang="ja-JP" altLang="en-US" sz="2800" dirty="0">
                  <a:solidFill>
                    <a:srgbClr val="06604F"/>
                  </a:solidFill>
                  <a:latin typeface="メイリオ" panose="020B0604030504040204" pitchFamily="50" charset="-128"/>
                  <a:ea typeface="メイリオ" panose="020B0604030504040204" pitchFamily="50" charset="-128"/>
                </a:endParaRPr>
              </a:p>
            </p:txBody>
          </p:sp>
        </p:grpSp>
        <p:pic>
          <p:nvPicPr>
            <p:cNvPr id="28" name="図 27"/>
            <p:cNvPicPr>
              <a:picLocks noChangeAspect="1"/>
            </p:cNvPicPr>
            <p:nvPr/>
          </p:nvPicPr>
          <p:blipFill rotWithShape="1">
            <a:blip r:embed="rId2" cstate="print">
              <a:extLst>
                <a:ext uri="{28A0092B-C50C-407E-A947-70E740481C1C}">
                  <a14:useLocalDpi xmlns:a14="http://schemas.microsoft.com/office/drawing/2010/main" val="0"/>
                </a:ext>
              </a:extLst>
            </a:blip>
            <a:srcRect l="9837" t="3968" r="24013"/>
            <a:stretch/>
          </p:blipFill>
          <p:spPr>
            <a:xfrm>
              <a:off x="2843808" y="3181373"/>
              <a:ext cx="1044256" cy="1011458"/>
            </a:xfrm>
            <a:prstGeom prst="rect">
              <a:avLst/>
            </a:prstGeom>
          </p:spPr>
        </p:pic>
      </p:grpSp>
    </p:spTree>
    <p:extLst>
      <p:ext uri="{BB962C8B-B14F-4D97-AF65-F5344CB8AC3E}">
        <p14:creationId xmlns:p14="http://schemas.microsoft.com/office/powerpoint/2010/main" val="926260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70E71A4-3F61-4654-BA63-81B3427C9049}"/>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630131" rtl="0" eaLnBrk="1" fontAlgn="auto" latinLnBrk="0" hangingPunct="1">
                <a:lnSpc>
                  <a:spcPct val="100000"/>
                </a:lnSpc>
                <a:spcBef>
                  <a:spcPts val="0"/>
                </a:spcBef>
                <a:spcAft>
                  <a:spcPts val="0"/>
                </a:spcAft>
                <a:buClrTx/>
                <a:buSzTx/>
                <a:buFontTx/>
                <a:buNone/>
                <a:tabLst/>
                <a:defRPr/>
              </a:pPr>
              <a:t>23</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cs typeface="+mn-cs"/>
            </a:endParaRPr>
          </a:p>
        </p:txBody>
      </p:sp>
      <p:sp>
        <p:nvSpPr>
          <p:cNvPr id="3" name="タイトル 2">
            <a:extLst>
              <a:ext uri="{FF2B5EF4-FFF2-40B4-BE49-F238E27FC236}">
                <a16:creationId xmlns:a16="http://schemas.microsoft.com/office/drawing/2014/main" id="{AD8EE9A6-DA86-46C1-B585-1655DA57F2E4}"/>
              </a:ext>
            </a:extLst>
          </p:cNvPr>
          <p:cNvSpPr>
            <a:spLocks noGrp="1"/>
          </p:cNvSpPr>
          <p:nvPr>
            <p:ph type="title"/>
          </p:nvPr>
        </p:nvSpPr>
        <p:spPr/>
        <p:txBody>
          <a:bodyPr/>
          <a:lstStyle/>
          <a:p>
            <a:r>
              <a:rPr kumimoji="1" lang="ja-JP" altLang="en-US" dirty="0"/>
              <a:t>アイスブレイクを取り入れよう</a:t>
            </a:r>
          </a:p>
        </p:txBody>
      </p:sp>
      <p:sp>
        <p:nvSpPr>
          <p:cNvPr id="4" name="タイトル 2">
            <a:extLst>
              <a:ext uri="{FF2B5EF4-FFF2-40B4-BE49-F238E27FC236}">
                <a16:creationId xmlns:a16="http://schemas.microsoft.com/office/drawing/2014/main" id="{A5047EC4-EFC8-411C-9B07-8E50D760BC71}"/>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３－６</a:t>
            </a:r>
          </a:p>
        </p:txBody>
      </p:sp>
      <p:sp>
        <p:nvSpPr>
          <p:cNvPr id="5" name="テキスト ボックス 4">
            <a:extLst>
              <a:ext uri="{FF2B5EF4-FFF2-40B4-BE49-F238E27FC236}">
                <a16:creationId xmlns:a16="http://schemas.microsoft.com/office/drawing/2014/main" id="{96104E28-F05A-4030-BD33-57DCA112DE4A}"/>
              </a:ext>
            </a:extLst>
          </p:cNvPr>
          <p:cNvSpPr txBox="1"/>
          <p:nvPr/>
        </p:nvSpPr>
        <p:spPr>
          <a:xfrm>
            <a:off x="267891" y="836714"/>
            <a:ext cx="8622597" cy="392112"/>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場の雰囲気をやわらげて、話しやすくするために、アイスブレイクが有効です。</a:t>
            </a:r>
          </a:p>
        </p:txBody>
      </p:sp>
      <p:sp>
        <p:nvSpPr>
          <p:cNvPr id="8" name="テキスト ボックス 7">
            <a:extLst>
              <a:ext uri="{FF2B5EF4-FFF2-40B4-BE49-F238E27FC236}">
                <a16:creationId xmlns:a16="http://schemas.microsoft.com/office/drawing/2014/main" id="{21040E80-6810-48A7-A5AA-6948E6EC1B3B}"/>
              </a:ext>
            </a:extLst>
          </p:cNvPr>
          <p:cNvSpPr txBox="1"/>
          <p:nvPr/>
        </p:nvSpPr>
        <p:spPr>
          <a:xfrm>
            <a:off x="492412" y="1472419"/>
            <a:ext cx="8398076" cy="100659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solidFill>
                  <a:srgbClr val="000000"/>
                </a:solidFill>
                <a:latin typeface="メイリオ" panose="020B0604030504040204" pitchFamily="50" charset="-128"/>
                <a:ea typeface="メイリオ" panose="020B0604030504040204" pitchFamily="50" charset="-128"/>
              </a:rPr>
              <a:t>【</a:t>
            </a:r>
            <a:r>
              <a:rPr lang="ja-JP" altLang="en-US" sz="1600" dirty="0">
                <a:solidFill>
                  <a:srgbClr val="000000"/>
                </a:solidFill>
                <a:latin typeface="メイリオ" panose="020B0604030504040204" pitchFamily="50" charset="-128"/>
                <a:ea typeface="メイリオ" panose="020B0604030504040204" pitchFamily="50" charset="-128"/>
              </a:rPr>
              <a:t>アイスブレイク　３つの要件</a:t>
            </a:r>
            <a:r>
              <a:rPr lang="en-US" altLang="ja-JP" sz="1600" dirty="0">
                <a:solidFill>
                  <a:srgbClr val="000000"/>
                </a:solidFill>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lang="ja-JP" altLang="en-US" sz="1600" dirty="0">
                <a:solidFill>
                  <a:srgbClr val="000000"/>
                </a:solidFill>
                <a:latin typeface="メイリオ" panose="020B0604030504040204" pitchFamily="50" charset="-128"/>
                <a:ea typeface="メイリオ" panose="020B0604030504040204" pitchFamily="50" charset="-128"/>
              </a:rPr>
              <a:t>要件１：</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場が楽しくなること　</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メイリオ" panose="020B0604030504040204" pitchFamily="50" charset="-128"/>
                <a:ea typeface="メイリオ" panose="020B0604030504040204" pitchFamily="50" charset="-128"/>
              </a:rPr>
              <a:t>　要件２：次のテーマの伏線になること</a:t>
            </a:r>
            <a:endParaRPr lang="en-US" altLang="ja-JP" sz="16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要件３：自己開示につながること　</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メイリオ" panose="020B0604030504040204" pitchFamily="50" charset="-128"/>
                <a:ea typeface="メイリオ" panose="020B0604030504040204" pitchFamily="50" charset="-128"/>
              </a:rPr>
              <a:t>　　　　　</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・・・すべて満たせれば最高です。</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メイリオ" panose="020B0604030504040204" pitchFamily="50" charset="-128"/>
                <a:ea typeface="メイリオ" panose="020B0604030504040204" pitchFamily="50" charset="-128"/>
              </a:rPr>
              <a:t>　（例） ＢＩＮＧＯは、要件１だけなので、会議やセミナーのつかみとしては今ひとつ。</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9" name="表 4">
            <a:extLst>
              <a:ext uri="{FF2B5EF4-FFF2-40B4-BE49-F238E27FC236}">
                <a16:creationId xmlns:a16="http://schemas.microsoft.com/office/drawing/2014/main" id="{1CF3E962-202C-4B79-B0F8-F8D4BFEB7B85}"/>
              </a:ext>
            </a:extLst>
          </p:cNvPr>
          <p:cNvGraphicFramePr>
            <a:graphicFrameLocks noGrp="1"/>
          </p:cNvGraphicFramePr>
          <p:nvPr>
            <p:extLst>
              <p:ext uri="{D42A27DB-BD31-4B8C-83A1-F6EECF244321}">
                <p14:modId xmlns:p14="http://schemas.microsoft.com/office/powerpoint/2010/main" val="59013948"/>
              </p:ext>
            </p:extLst>
          </p:nvPr>
        </p:nvGraphicFramePr>
        <p:xfrm>
          <a:off x="427978" y="3284984"/>
          <a:ext cx="8422945" cy="2940868"/>
        </p:xfrm>
        <a:graphic>
          <a:graphicData uri="http://schemas.openxmlformats.org/drawingml/2006/table">
            <a:tbl>
              <a:tblPr firstRow="1" bandRow="1">
                <a:tableStyleId>{5940675A-B579-460E-94D1-54222C63F5DA}</a:tableStyleId>
              </a:tblPr>
              <a:tblGrid>
                <a:gridCol w="504523">
                  <a:extLst>
                    <a:ext uri="{9D8B030D-6E8A-4147-A177-3AD203B41FA5}">
                      <a16:colId xmlns:a16="http://schemas.microsoft.com/office/drawing/2014/main" val="1961752012"/>
                    </a:ext>
                  </a:extLst>
                </a:gridCol>
                <a:gridCol w="5254281">
                  <a:extLst>
                    <a:ext uri="{9D8B030D-6E8A-4147-A177-3AD203B41FA5}">
                      <a16:colId xmlns:a16="http://schemas.microsoft.com/office/drawing/2014/main" val="176935211"/>
                    </a:ext>
                  </a:extLst>
                </a:gridCol>
                <a:gridCol w="888047">
                  <a:extLst>
                    <a:ext uri="{9D8B030D-6E8A-4147-A177-3AD203B41FA5}">
                      <a16:colId xmlns:a16="http://schemas.microsoft.com/office/drawing/2014/main" val="1278149965"/>
                    </a:ext>
                  </a:extLst>
                </a:gridCol>
                <a:gridCol w="888047">
                  <a:extLst>
                    <a:ext uri="{9D8B030D-6E8A-4147-A177-3AD203B41FA5}">
                      <a16:colId xmlns:a16="http://schemas.microsoft.com/office/drawing/2014/main" val="2878157266"/>
                    </a:ext>
                  </a:extLst>
                </a:gridCol>
                <a:gridCol w="888047">
                  <a:extLst>
                    <a:ext uri="{9D8B030D-6E8A-4147-A177-3AD203B41FA5}">
                      <a16:colId xmlns:a16="http://schemas.microsoft.com/office/drawing/2014/main" val="2824963252"/>
                    </a:ext>
                  </a:extLst>
                </a:gridCol>
              </a:tblGrid>
              <a:tr h="398612">
                <a:tc>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600" dirty="0">
                          <a:latin typeface="メイリオ" panose="020B0604030504040204" pitchFamily="50" charset="-128"/>
                          <a:ea typeface="メイリオ" panose="020B0604030504040204" pitchFamily="50" charset="-128"/>
                        </a:rPr>
                        <a:t>簡単なアイスブレイクの例</a:t>
                      </a:r>
                    </a:p>
                  </a:txBody>
                  <a:tcPr anchor="ctr"/>
                </a:tc>
                <a:tc>
                  <a:txBody>
                    <a:bodyPr/>
                    <a:lstStyle/>
                    <a:p>
                      <a:pPr algn="ctr"/>
                      <a:r>
                        <a:rPr kumimoji="1" lang="ja-JP" altLang="en-US" sz="1800" dirty="0">
                          <a:latin typeface="メイリオ" panose="020B0604030504040204" pitchFamily="50" charset="-128"/>
                          <a:ea typeface="メイリオ" panose="020B0604030504040204" pitchFamily="50" charset="-128"/>
                        </a:rPr>
                        <a:t>要件１</a:t>
                      </a:r>
                    </a:p>
                  </a:txBody>
                  <a:tcPr anchor="ctr"/>
                </a:tc>
                <a:tc>
                  <a:txBody>
                    <a:bodyPr/>
                    <a:lstStyle/>
                    <a:p>
                      <a:pPr algn="ctr"/>
                      <a:r>
                        <a:rPr kumimoji="1" lang="ja-JP" altLang="en-US" sz="1800" dirty="0">
                          <a:latin typeface="メイリオ" panose="020B0604030504040204" pitchFamily="50" charset="-128"/>
                          <a:ea typeface="メイリオ" panose="020B0604030504040204" pitchFamily="50" charset="-128"/>
                        </a:rPr>
                        <a:t>要件２</a:t>
                      </a:r>
                    </a:p>
                  </a:txBody>
                  <a:tcPr anchor="ctr"/>
                </a:tc>
                <a:tc>
                  <a:txBody>
                    <a:bodyPr/>
                    <a:lstStyle/>
                    <a:p>
                      <a:pPr algn="ctr"/>
                      <a:r>
                        <a:rPr kumimoji="1" lang="ja-JP" altLang="en-US" sz="1800" dirty="0">
                          <a:latin typeface="メイリオ" panose="020B0604030504040204" pitchFamily="50" charset="-128"/>
                          <a:ea typeface="メイリオ" panose="020B0604030504040204" pitchFamily="50" charset="-128"/>
                        </a:rPr>
                        <a:t>要件３</a:t>
                      </a:r>
                    </a:p>
                  </a:txBody>
                  <a:tcPr anchor="ctr"/>
                </a:tc>
                <a:extLst>
                  <a:ext uri="{0D108BD9-81ED-4DB2-BD59-A6C34878D82A}">
                    <a16:rowId xmlns:a16="http://schemas.microsoft.com/office/drawing/2014/main" val="740704798"/>
                  </a:ext>
                </a:extLst>
              </a:tr>
              <a:tr h="635564">
                <a:tc>
                  <a:txBody>
                    <a:bodyPr/>
                    <a:lstStyle/>
                    <a:p>
                      <a:pPr algn="ctr"/>
                      <a:r>
                        <a:rPr kumimoji="1" lang="ja-JP" altLang="en-US" sz="1600" dirty="0">
                          <a:latin typeface="メイリオ" panose="020B0604030504040204" pitchFamily="50" charset="-128"/>
                          <a:ea typeface="メイリオ" panose="020B0604030504040204" pitchFamily="50" charset="-128"/>
                        </a:rPr>
                        <a:t>①</a:t>
                      </a:r>
                    </a:p>
                  </a:txBody>
                  <a:tcPr/>
                </a:tc>
                <a:tc>
                  <a:txBody>
                    <a:bodyPr/>
                    <a:lstStyle/>
                    <a:p>
                      <a:r>
                        <a:rPr kumimoji="1" lang="ja-JP" altLang="en-US" sz="1600" dirty="0">
                          <a:solidFill>
                            <a:srgbClr val="C00000"/>
                          </a:solidFill>
                          <a:latin typeface="メイリオ" panose="020B0604030504040204" pitchFamily="50" charset="-128"/>
                          <a:ea typeface="メイリオ" panose="020B0604030504040204" pitchFamily="50" charset="-128"/>
                        </a:rPr>
                        <a:t>手上げ</a:t>
                      </a:r>
                      <a:r>
                        <a:rPr kumimoji="1" lang="ja-JP" altLang="en-US" sz="1600" dirty="0">
                          <a:latin typeface="メイリオ" panose="020B0604030504040204" pitchFamily="50" charset="-128"/>
                          <a:ea typeface="メイリオ" panose="020B0604030504040204" pitchFamily="50" charset="-128"/>
                        </a:rPr>
                        <a:t>　今回のテーマ○○について、すでに体験したことがある方は、手を挙げてください。</a:t>
                      </a:r>
                      <a:endParaRPr kumimoji="1" lang="en-US" altLang="ja-JP" sz="16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800" dirty="0">
                          <a:latin typeface="メイリオ" panose="020B0604030504040204" pitchFamily="50" charset="-128"/>
                          <a:ea typeface="メイリオ" panose="020B0604030504040204" pitchFamily="50" charset="-128"/>
                        </a:rPr>
                        <a:t>〇</a:t>
                      </a:r>
                    </a:p>
                  </a:txBody>
                  <a:tcPr anchor="ctr"/>
                </a:tc>
                <a:tc>
                  <a:txBody>
                    <a:bodyPr/>
                    <a:lstStyle/>
                    <a:p>
                      <a:pPr algn="ctr"/>
                      <a:r>
                        <a:rPr kumimoji="1" lang="ja-JP" altLang="en-US" sz="1800" dirty="0">
                          <a:latin typeface="メイリオ" panose="020B0604030504040204" pitchFamily="50" charset="-128"/>
                          <a:ea typeface="メイリオ" panose="020B0604030504040204" pitchFamily="50" charset="-128"/>
                        </a:rPr>
                        <a:t>〇</a:t>
                      </a:r>
                    </a:p>
                  </a:txBody>
                  <a:tcPr anchor="ctr"/>
                </a:tc>
                <a:tc>
                  <a:txBody>
                    <a:bodyPr/>
                    <a:lstStyle/>
                    <a:p>
                      <a:pPr algn="ctr"/>
                      <a:r>
                        <a:rPr kumimoji="1" lang="ja-JP" altLang="en-US" sz="1800" dirty="0">
                          <a:latin typeface="メイリオ" panose="020B0604030504040204" pitchFamily="50" charset="-128"/>
                          <a:ea typeface="メイリオ" panose="020B0604030504040204" pitchFamily="50" charset="-128"/>
                        </a:rPr>
                        <a:t>〇</a:t>
                      </a:r>
                    </a:p>
                  </a:txBody>
                  <a:tcPr anchor="ctr"/>
                </a:tc>
                <a:extLst>
                  <a:ext uri="{0D108BD9-81ED-4DB2-BD59-A6C34878D82A}">
                    <a16:rowId xmlns:a16="http://schemas.microsoft.com/office/drawing/2014/main" val="4234688684"/>
                  </a:ext>
                </a:extLst>
              </a:tr>
              <a:tr h="635564">
                <a:tc>
                  <a:txBody>
                    <a:bodyPr/>
                    <a:lstStyle/>
                    <a:p>
                      <a:pPr algn="ctr"/>
                      <a:r>
                        <a:rPr kumimoji="1" lang="ja-JP" altLang="en-US" sz="1600" dirty="0">
                          <a:latin typeface="メイリオ" panose="020B0604030504040204" pitchFamily="50" charset="-128"/>
                          <a:ea typeface="メイリオ" panose="020B0604030504040204" pitchFamily="50" charset="-128"/>
                        </a:rPr>
                        <a:t>②</a:t>
                      </a:r>
                    </a:p>
                  </a:txBody>
                  <a:tcPr/>
                </a:tc>
                <a:tc>
                  <a:txBody>
                    <a:bodyPr/>
                    <a:lstStyle/>
                    <a:p>
                      <a:r>
                        <a:rPr kumimoji="1" lang="ja-JP" altLang="en-US" sz="1600" dirty="0">
                          <a:solidFill>
                            <a:srgbClr val="C00000"/>
                          </a:solidFill>
                          <a:latin typeface="メイリオ" panose="020B0604030504040204" pitchFamily="50" charset="-128"/>
                          <a:ea typeface="メイリオ" panose="020B0604030504040204" pitchFamily="50" charset="-128"/>
                        </a:rPr>
                        <a:t>自己紹介　</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○○（テーマ）と私</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　というタイトルで、これから１人１分で自己紹介をお願いします。</a:t>
                      </a:r>
                    </a:p>
                  </a:txBody>
                  <a:tcPr/>
                </a:tc>
                <a:tc>
                  <a:txBody>
                    <a:bodyPr/>
                    <a:lstStyle/>
                    <a:p>
                      <a:pPr algn="ctr"/>
                      <a:r>
                        <a:rPr kumimoji="1" lang="ja-JP" altLang="en-US" sz="1800" dirty="0">
                          <a:latin typeface="メイリオ" panose="020B0604030504040204" pitchFamily="50" charset="-128"/>
                          <a:ea typeface="メイリオ" panose="020B0604030504040204" pitchFamily="50" charset="-128"/>
                        </a:rPr>
                        <a:t>〇</a:t>
                      </a:r>
                    </a:p>
                  </a:txBody>
                  <a:tcPr anchor="ctr"/>
                </a:tc>
                <a:tc>
                  <a:txBody>
                    <a:bodyPr/>
                    <a:lstStyle/>
                    <a:p>
                      <a:pPr algn="ctr"/>
                      <a:r>
                        <a:rPr kumimoji="1" lang="ja-JP" altLang="en-US" sz="1800" dirty="0">
                          <a:latin typeface="メイリオ" panose="020B0604030504040204" pitchFamily="50" charset="-128"/>
                          <a:ea typeface="メイリオ" panose="020B0604030504040204" pitchFamily="50" charset="-128"/>
                        </a:rPr>
                        <a:t>〇</a:t>
                      </a:r>
                    </a:p>
                  </a:txBody>
                  <a:tcPr anchor="ctr"/>
                </a:tc>
                <a:tc>
                  <a:txBody>
                    <a:bodyPr/>
                    <a:lstStyle/>
                    <a:p>
                      <a:pPr algn="ctr"/>
                      <a:r>
                        <a:rPr kumimoji="1" lang="ja-JP" altLang="en-US" sz="1800" dirty="0">
                          <a:latin typeface="メイリオ" panose="020B0604030504040204" pitchFamily="50" charset="-128"/>
                          <a:ea typeface="メイリオ" panose="020B0604030504040204" pitchFamily="50" charset="-128"/>
                        </a:rPr>
                        <a:t>〇</a:t>
                      </a:r>
                    </a:p>
                  </a:txBody>
                  <a:tcPr anchor="ctr"/>
                </a:tc>
                <a:extLst>
                  <a:ext uri="{0D108BD9-81ED-4DB2-BD59-A6C34878D82A}">
                    <a16:rowId xmlns:a16="http://schemas.microsoft.com/office/drawing/2014/main" val="1552280750"/>
                  </a:ext>
                </a:extLst>
              </a:tr>
              <a:tr h="635564">
                <a:tc>
                  <a:txBody>
                    <a:bodyPr/>
                    <a:lstStyle/>
                    <a:p>
                      <a:pPr algn="ctr"/>
                      <a:r>
                        <a:rPr kumimoji="1" lang="ja-JP" altLang="en-US" sz="1600" dirty="0">
                          <a:latin typeface="メイリオ" panose="020B0604030504040204" pitchFamily="50" charset="-128"/>
                          <a:ea typeface="メイリオ" panose="020B0604030504040204" pitchFamily="50" charset="-128"/>
                        </a:rPr>
                        <a:t>③</a:t>
                      </a:r>
                      <a:endParaRPr kumimoji="1" lang="en-US" altLang="ja-JP" sz="1600" dirty="0">
                        <a:latin typeface="メイリオ" panose="020B0604030504040204" pitchFamily="50" charset="-128"/>
                        <a:ea typeface="メイリオ" panose="020B0604030504040204" pitchFamily="50" charset="-128"/>
                      </a:endParaRPr>
                    </a:p>
                    <a:p>
                      <a:pPr algn="ctr"/>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r>
                        <a:rPr kumimoji="1" lang="ja-JP" altLang="en-US" sz="1600" dirty="0">
                          <a:solidFill>
                            <a:srgbClr val="C00000"/>
                          </a:solidFill>
                          <a:latin typeface="メイリオ" panose="020B0604030504040204" pitchFamily="50" charset="-128"/>
                          <a:ea typeface="メイリオ" panose="020B0604030504040204" pitchFamily="50" charset="-128"/>
                        </a:rPr>
                        <a:t>クイズ</a:t>
                      </a:r>
                      <a:r>
                        <a:rPr kumimoji="1" lang="ja-JP" altLang="en-US" sz="1600" dirty="0">
                          <a:latin typeface="メイリオ" panose="020B0604030504040204" pitchFamily="50" charset="-128"/>
                          <a:ea typeface="メイリオ" panose="020B0604030504040204" pitchFamily="50" charset="-128"/>
                        </a:rPr>
                        <a:t>　○○（テーマ）に関する３択クイズです。</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これは！というものに何度でも手を挙げてください。</a:t>
                      </a:r>
                    </a:p>
                  </a:txBody>
                  <a:tcPr/>
                </a:tc>
                <a:tc>
                  <a:txBody>
                    <a:bodyPr/>
                    <a:lstStyle/>
                    <a:p>
                      <a:pPr algn="ctr"/>
                      <a:r>
                        <a:rPr kumimoji="1" lang="ja-JP" altLang="en-US" sz="1800" dirty="0">
                          <a:latin typeface="メイリオ" panose="020B0604030504040204" pitchFamily="50" charset="-128"/>
                          <a:ea typeface="メイリオ" panose="020B0604030504040204" pitchFamily="50" charset="-128"/>
                        </a:rPr>
                        <a:t>〇</a:t>
                      </a:r>
                    </a:p>
                  </a:txBody>
                  <a:tcPr anchor="ctr"/>
                </a:tc>
                <a:tc>
                  <a:txBody>
                    <a:bodyPr/>
                    <a:lstStyle/>
                    <a:p>
                      <a:pPr algn="ctr"/>
                      <a:r>
                        <a:rPr kumimoji="1" lang="ja-JP" altLang="en-US" sz="1800" dirty="0">
                          <a:latin typeface="メイリオ" panose="020B0604030504040204" pitchFamily="50" charset="-128"/>
                          <a:ea typeface="メイリオ" panose="020B0604030504040204" pitchFamily="50" charset="-128"/>
                        </a:rPr>
                        <a:t>〇</a:t>
                      </a:r>
                    </a:p>
                  </a:txBody>
                  <a:tcPr anchor="ctr"/>
                </a:tc>
                <a:tc>
                  <a:txBody>
                    <a:bodyPr/>
                    <a:lstStyle/>
                    <a:p>
                      <a:pPr algn="ctr"/>
                      <a:r>
                        <a:rPr kumimoji="1" lang="ja-JP" altLang="en-US" sz="1800" dirty="0">
                          <a:latin typeface="メイリオ" panose="020B0604030504040204" pitchFamily="50" charset="-128"/>
                          <a:ea typeface="メイリオ" panose="020B0604030504040204" pitchFamily="50" charset="-128"/>
                        </a:rPr>
                        <a:t>〇</a:t>
                      </a:r>
                    </a:p>
                  </a:txBody>
                  <a:tcPr anchor="ctr"/>
                </a:tc>
                <a:extLst>
                  <a:ext uri="{0D108BD9-81ED-4DB2-BD59-A6C34878D82A}">
                    <a16:rowId xmlns:a16="http://schemas.microsoft.com/office/drawing/2014/main" val="2495916272"/>
                  </a:ext>
                </a:extLst>
              </a:tr>
              <a:tr h="635564">
                <a:tc>
                  <a:txBody>
                    <a:bodyPr/>
                    <a:lstStyle/>
                    <a:p>
                      <a:pPr algn="ctr"/>
                      <a:r>
                        <a:rPr kumimoji="1" lang="ja-JP" altLang="en-US" sz="1600" dirty="0">
                          <a:latin typeface="メイリオ" panose="020B0604030504040204" pitchFamily="50" charset="-128"/>
                          <a:ea typeface="メイリオ" panose="020B0604030504040204" pitchFamily="50" charset="-128"/>
                        </a:rPr>
                        <a:t>④</a:t>
                      </a:r>
                    </a:p>
                  </a:txBody>
                  <a:tcPr/>
                </a:tc>
                <a:tc>
                  <a:txBody>
                    <a:bodyPr/>
                    <a:lstStyle/>
                    <a:p>
                      <a:r>
                        <a:rPr kumimoji="1" lang="ja-JP" altLang="en-US" sz="1600" dirty="0">
                          <a:solidFill>
                            <a:srgbClr val="C00000"/>
                          </a:solidFill>
                          <a:latin typeface="メイリオ" panose="020B0604030504040204" pitchFamily="50" charset="-128"/>
                          <a:ea typeface="メイリオ" panose="020B0604030504040204" pitchFamily="50" charset="-128"/>
                        </a:rPr>
                        <a:t>グッド＆ニュー 　</a:t>
                      </a:r>
                      <a:r>
                        <a:rPr kumimoji="1" lang="ja-JP" altLang="en-US" sz="1600" dirty="0">
                          <a:latin typeface="メイリオ" panose="020B0604030504040204" pitchFamily="50" charset="-128"/>
                          <a:ea typeface="メイリオ" panose="020B0604030504040204" pitchFamily="50" charset="-128"/>
                        </a:rPr>
                        <a:t>この１か月であった、よかった出来事、あるいは、新しい体験を１分でお話しください。</a:t>
                      </a:r>
                    </a:p>
                  </a:txBody>
                  <a:tcPr/>
                </a:tc>
                <a:tc>
                  <a:txBody>
                    <a:bodyPr/>
                    <a:lstStyle/>
                    <a:p>
                      <a:pPr algn="ctr"/>
                      <a:r>
                        <a:rPr kumimoji="1" lang="ja-JP" altLang="en-US" sz="1800" dirty="0">
                          <a:latin typeface="メイリオ" panose="020B0604030504040204" pitchFamily="50" charset="-128"/>
                          <a:ea typeface="メイリオ" panose="020B0604030504040204" pitchFamily="50" charset="-128"/>
                        </a:rPr>
                        <a:t>〇</a:t>
                      </a:r>
                    </a:p>
                  </a:txBody>
                  <a:tcPr anchor="ctr"/>
                </a:tc>
                <a:tc>
                  <a:txBody>
                    <a:bodyPr/>
                    <a:lstStyle/>
                    <a:p>
                      <a:pPr algn="ctr"/>
                      <a:r>
                        <a:rPr kumimoji="1" lang="ja-JP" altLang="en-US" sz="1800" dirty="0">
                          <a:latin typeface="メイリオ" panose="020B0604030504040204" pitchFamily="50" charset="-128"/>
                          <a:ea typeface="メイリオ" panose="020B0604030504040204" pitchFamily="50" charset="-128"/>
                        </a:rPr>
                        <a:t>△</a:t>
                      </a:r>
                    </a:p>
                  </a:txBody>
                  <a:tcPr anchor="ctr"/>
                </a:tc>
                <a:tc>
                  <a:txBody>
                    <a:bodyPr/>
                    <a:lstStyle/>
                    <a:p>
                      <a:pPr algn="ctr"/>
                      <a:r>
                        <a:rPr kumimoji="1" lang="ja-JP" altLang="en-US" sz="1800" dirty="0">
                          <a:latin typeface="メイリオ" panose="020B0604030504040204" pitchFamily="50" charset="-128"/>
                          <a:ea typeface="メイリオ" panose="020B0604030504040204" pitchFamily="50" charset="-128"/>
                        </a:rPr>
                        <a:t>〇</a:t>
                      </a:r>
                    </a:p>
                  </a:txBody>
                  <a:tcPr anchor="ctr"/>
                </a:tc>
                <a:extLst>
                  <a:ext uri="{0D108BD9-81ED-4DB2-BD59-A6C34878D82A}">
                    <a16:rowId xmlns:a16="http://schemas.microsoft.com/office/drawing/2014/main" val="1691552864"/>
                  </a:ext>
                </a:extLst>
              </a:tr>
            </a:tbl>
          </a:graphicData>
        </a:graphic>
      </p:graphicFrame>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228826"/>
            <a:ext cx="2520280" cy="1681499"/>
          </a:xfrm>
          <a:prstGeom prst="rect">
            <a:avLst/>
          </a:prstGeom>
        </p:spPr>
      </p:pic>
    </p:spTree>
    <p:extLst>
      <p:ext uri="{BB962C8B-B14F-4D97-AF65-F5344CB8AC3E}">
        <p14:creationId xmlns:p14="http://schemas.microsoft.com/office/powerpoint/2010/main" val="3245191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70E71A4-3F61-4654-BA63-81B3427C9049}"/>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630131" rtl="0" eaLnBrk="1" fontAlgn="auto" latinLnBrk="0" hangingPunct="1">
                <a:lnSpc>
                  <a:spcPct val="100000"/>
                </a:lnSpc>
                <a:spcBef>
                  <a:spcPts val="0"/>
                </a:spcBef>
                <a:spcAft>
                  <a:spcPts val="0"/>
                </a:spcAft>
                <a:buClrTx/>
                <a:buSzTx/>
                <a:buFontTx/>
                <a:buNone/>
                <a:tabLst/>
                <a:defRPr/>
              </a:pPr>
              <a:t>24</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cs typeface="+mn-cs"/>
            </a:endParaRPr>
          </a:p>
        </p:txBody>
      </p:sp>
      <p:sp>
        <p:nvSpPr>
          <p:cNvPr id="3" name="タイトル 2">
            <a:extLst>
              <a:ext uri="{FF2B5EF4-FFF2-40B4-BE49-F238E27FC236}">
                <a16:creationId xmlns:a16="http://schemas.microsoft.com/office/drawing/2014/main" id="{AD8EE9A6-DA86-46C1-B585-1655DA57F2E4}"/>
              </a:ext>
            </a:extLst>
          </p:cNvPr>
          <p:cNvSpPr>
            <a:spLocks noGrp="1"/>
          </p:cNvSpPr>
          <p:nvPr>
            <p:ph type="title"/>
          </p:nvPr>
        </p:nvSpPr>
        <p:spPr/>
        <p:txBody>
          <a:bodyPr/>
          <a:lstStyle/>
          <a:p>
            <a:r>
              <a:rPr kumimoji="1" lang="ja-JP" altLang="en-US" dirty="0"/>
              <a:t>会議のはじめと、おわりを押さえよう</a:t>
            </a:r>
          </a:p>
        </p:txBody>
      </p:sp>
      <p:sp>
        <p:nvSpPr>
          <p:cNvPr id="4" name="タイトル 2">
            <a:extLst>
              <a:ext uri="{FF2B5EF4-FFF2-40B4-BE49-F238E27FC236}">
                <a16:creationId xmlns:a16="http://schemas.microsoft.com/office/drawing/2014/main" id="{A5047EC4-EFC8-411C-9B07-8E50D760BC71}"/>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３－７</a:t>
            </a:r>
          </a:p>
        </p:txBody>
      </p:sp>
      <p:sp>
        <p:nvSpPr>
          <p:cNvPr id="5" name="テキスト ボックス 4">
            <a:extLst>
              <a:ext uri="{FF2B5EF4-FFF2-40B4-BE49-F238E27FC236}">
                <a16:creationId xmlns:a16="http://schemas.microsoft.com/office/drawing/2014/main" id="{96104E28-F05A-4030-BD33-57DCA112DE4A}"/>
              </a:ext>
            </a:extLst>
          </p:cNvPr>
          <p:cNvSpPr txBox="1"/>
          <p:nvPr/>
        </p:nvSpPr>
        <p:spPr>
          <a:xfrm>
            <a:off x="267891" y="836714"/>
            <a:ext cx="8622597" cy="392112"/>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どんな会議でも、はじめとおわりは、一定の型があります。</a:t>
            </a:r>
          </a:p>
        </p:txBody>
      </p:sp>
      <p:graphicFrame>
        <p:nvGraphicFramePr>
          <p:cNvPr id="7" name="表 10">
            <a:extLst>
              <a:ext uri="{FF2B5EF4-FFF2-40B4-BE49-F238E27FC236}">
                <a16:creationId xmlns:a16="http://schemas.microsoft.com/office/drawing/2014/main" id="{3EAD75A7-D675-4DF1-9229-F23E074C324E}"/>
              </a:ext>
            </a:extLst>
          </p:cNvPr>
          <p:cNvGraphicFramePr>
            <a:graphicFrameLocks noGrp="1"/>
          </p:cNvGraphicFramePr>
          <p:nvPr>
            <p:extLst>
              <p:ext uri="{D42A27DB-BD31-4B8C-83A1-F6EECF244321}">
                <p14:modId xmlns:p14="http://schemas.microsoft.com/office/powerpoint/2010/main" val="3319629194"/>
              </p:ext>
            </p:extLst>
          </p:nvPr>
        </p:nvGraphicFramePr>
        <p:xfrm>
          <a:off x="344306" y="1386940"/>
          <a:ext cx="8455388" cy="4997473"/>
        </p:xfrm>
        <a:graphic>
          <a:graphicData uri="http://schemas.openxmlformats.org/drawingml/2006/table">
            <a:tbl>
              <a:tblPr firstRow="1" bandRow="1">
                <a:tableStyleId>{5940675A-B579-460E-94D1-54222C63F5DA}</a:tableStyleId>
              </a:tblPr>
              <a:tblGrid>
                <a:gridCol w="4227694">
                  <a:extLst>
                    <a:ext uri="{9D8B030D-6E8A-4147-A177-3AD203B41FA5}">
                      <a16:colId xmlns:a16="http://schemas.microsoft.com/office/drawing/2014/main" val="1326942455"/>
                    </a:ext>
                  </a:extLst>
                </a:gridCol>
                <a:gridCol w="4227694">
                  <a:extLst>
                    <a:ext uri="{9D8B030D-6E8A-4147-A177-3AD203B41FA5}">
                      <a16:colId xmlns:a16="http://schemas.microsoft.com/office/drawing/2014/main" val="858753219"/>
                    </a:ext>
                  </a:extLst>
                </a:gridCol>
              </a:tblGrid>
              <a:tr h="424762">
                <a:tc>
                  <a:txBody>
                    <a:bodyPr/>
                    <a:lstStyle/>
                    <a:p>
                      <a:pPr algn="ctr"/>
                      <a:r>
                        <a:rPr kumimoji="1" lang="ja-JP" altLang="en-US" sz="2000" dirty="0">
                          <a:latin typeface="メイリオ" panose="020B0604030504040204" pitchFamily="50" charset="-128"/>
                          <a:ea typeface="メイリオ" panose="020B0604030504040204" pitchFamily="50" charset="-128"/>
                        </a:rPr>
                        <a:t>はじめ方・オリエンテーション</a:t>
                      </a:r>
                    </a:p>
                  </a:txBody>
                  <a:tcPr/>
                </a:tc>
                <a:tc>
                  <a:txBody>
                    <a:bodyPr/>
                    <a:lstStyle/>
                    <a:p>
                      <a:pPr algn="ctr"/>
                      <a:r>
                        <a:rPr kumimoji="1" lang="ja-JP" altLang="en-US" sz="2000" dirty="0">
                          <a:latin typeface="メイリオ" panose="020B0604030504040204" pitchFamily="50" charset="-128"/>
                          <a:ea typeface="メイリオ" panose="020B0604030504040204" pitchFamily="50" charset="-128"/>
                        </a:rPr>
                        <a:t>おわり方・エンディング</a:t>
                      </a:r>
                    </a:p>
                  </a:txBody>
                  <a:tcPr/>
                </a:tc>
                <a:extLst>
                  <a:ext uri="{0D108BD9-81ED-4DB2-BD59-A6C34878D82A}">
                    <a16:rowId xmlns:a16="http://schemas.microsoft.com/office/drawing/2014/main" val="3629212013"/>
                  </a:ext>
                </a:extLst>
              </a:tr>
              <a:tr h="4572711">
                <a:tc>
                  <a:txBody>
                    <a:bodyPr/>
                    <a:lstStyle/>
                    <a:p>
                      <a:r>
                        <a:rPr kumimoji="1" lang="ja-JP" altLang="en-US" sz="1600" dirty="0">
                          <a:latin typeface="メイリオ" panose="020B0604030504040204" pitchFamily="50" charset="-128"/>
                          <a:ea typeface="メイリオ" panose="020B0604030504040204" pitchFamily="50" charset="-128"/>
                        </a:rPr>
                        <a:t>①ごあいさつ</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②会議の概要（企画の６項目を確認）</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「たこさあかす」のうち、とくに</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「こ」開催根拠・・・なぜ集まったのか</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「あ」アフター・・・会議のゴール</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＊同時に、グラウンドルールも設定</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「す」ストーリーライン・・・進行順</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について、しっかり確認する。</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③自己紹介（必要に応じて）</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④アイスブレイク（必要に応じて）　</a:t>
                      </a:r>
                    </a:p>
                  </a:txBody>
                  <a:tcPr/>
                </a:tc>
                <a:tc>
                  <a:txBody>
                    <a:bodyPr/>
                    <a:lstStyle/>
                    <a:p>
                      <a:r>
                        <a:rPr kumimoji="1" lang="ja-JP" altLang="en-US" sz="1600" dirty="0">
                          <a:latin typeface="メイリオ" panose="020B0604030504040204" pitchFamily="50" charset="-128"/>
                          <a:ea typeface="メイリオ" panose="020B0604030504040204" pitchFamily="50" charset="-128"/>
                        </a:rPr>
                        <a:t>①これまで話し合ったことをまとめる。</a:t>
                      </a:r>
                      <a:br>
                        <a:rPr kumimoji="1" lang="ja-JP" altLang="en-US"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②決定事項を確認する。</a:t>
                      </a:r>
                      <a:br>
                        <a:rPr kumimoji="1" lang="ja-JP" altLang="en-US"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③懸案事項がないかを確認する。</a:t>
                      </a:r>
                      <a:br>
                        <a:rPr kumimoji="1" lang="ja-JP" altLang="en-US"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④次回までの宿題（だれが、いつまでに）</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を確認する。</a:t>
                      </a:r>
                      <a:br>
                        <a:rPr kumimoji="1" lang="ja-JP" altLang="en-US"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⑤次回の日程等を確認する。</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⑥進行プロセスの振り返りを行う。</a:t>
                      </a:r>
                      <a:br>
                        <a:rPr kumimoji="1" lang="ja-JP" altLang="en-US"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⑦「ありがとうございました」と最高の笑</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顔で終える。</a:t>
                      </a:r>
                      <a:endParaRPr kumimoji="1" lang="en-US" altLang="ja-JP" sz="1600" dirty="0">
                        <a:latin typeface="メイリオ" panose="020B0604030504040204" pitchFamily="50" charset="-128"/>
                        <a:ea typeface="メイリオ" panose="020B0604030504040204" pitchFamily="50" charset="-128"/>
                      </a:endParaRPr>
                    </a:p>
                    <a:p>
                      <a:br>
                        <a:rPr kumimoji="1" lang="ja-JP" altLang="en-US"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（解散後）</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①終了後すぐに議事録をとりまとめる。</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②社外の方には、お礼メールを送る。</a:t>
                      </a:r>
                    </a:p>
                  </a:txBody>
                  <a:tcPr/>
                </a:tc>
                <a:extLst>
                  <a:ext uri="{0D108BD9-81ED-4DB2-BD59-A6C34878D82A}">
                    <a16:rowId xmlns:a16="http://schemas.microsoft.com/office/drawing/2014/main" val="3316103530"/>
                  </a:ext>
                </a:extLst>
              </a:tr>
            </a:tbl>
          </a:graphicData>
        </a:graphic>
      </p:graphicFrame>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4365104"/>
            <a:ext cx="2592288" cy="1944216"/>
          </a:xfrm>
          <a:prstGeom prst="rect">
            <a:avLst/>
          </a:prstGeom>
        </p:spPr>
      </p:pic>
    </p:spTree>
    <p:extLst>
      <p:ext uri="{BB962C8B-B14F-4D97-AF65-F5344CB8AC3E}">
        <p14:creationId xmlns:p14="http://schemas.microsoft.com/office/powerpoint/2010/main" val="3023178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BB191"/>
        </a:solidFill>
        <a:effectLst/>
      </p:bgPr>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682A6E5-541D-400D-938F-2F240DFA9CB5}"/>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ea typeface="メイリオ" panose="020B0604030504040204" pitchFamily="50" charset="-128"/>
                <a:cs typeface="+mn-cs"/>
              </a:rPr>
              <a:pPr marL="0" marR="0" lvl="0" indent="0" algn="ctr" defTabSz="630131" rtl="0" eaLnBrk="1" fontAlgn="auto" latinLnBrk="0" hangingPunct="1">
                <a:lnSpc>
                  <a:spcPct val="100000"/>
                </a:lnSpc>
                <a:spcBef>
                  <a:spcPts val="0"/>
                </a:spcBef>
                <a:spcAft>
                  <a:spcPts val="0"/>
                </a:spcAft>
                <a:buClrTx/>
                <a:buSzTx/>
                <a:buFontTx/>
                <a:buNone/>
                <a:tabLst/>
                <a:defRPr/>
              </a:pPr>
              <a:t>25</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ea typeface="メイリオ" panose="020B0604030504040204" pitchFamily="50" charset="-128"/>
              <a:cs typeface="+mn-cs"/>
            </a:endParaRPr>
          </a:p>
        </p:txBody>
      </p:sp>
      <p:sp>
        <p:nvSpPr>
          <p:cNvPr id="3" name="タイトル 2">
            <a:extLst>
              <a:ext uri="{FF2B5EF4-FFF2-40B4-BE49-F238E27FC236}">
                <a16:creationId xmlns:a16="http://schemas.microsoft.com/office/drawing/2014/main" id="{EBDCB01A-8022-4112-AD7B-99256547FE87}"/>
              </a:ext>
            </a:extLst>
          </p:cNvPr>
          <p:cNvSpPr>
            <a:spLocks noGrp="1"/>
          </p:cNvSpPr>
          <p:nvPr>
            <p:ph type="title"/>
          </p:nvPr>
        </p:nvSpPr>
        <p:spPr>
          <a:xfrm>
            <a:off x="1" y="1"/>
            <a:ext cx="9144000" cy="1197857"/>
          </a:xfrm>
          <a:solidFill>
            <a:srgbClr val="06604F"/>
          </a:solidFill>
        </p:spPr>
        <p:txBody>
          <a:bodyPr/>
          <a:lstStyle/>
          <a:p>
            <a:pPr algn="ctr"/>
            <a:r>
              <a:rPr lang="ja-JP" altLang="en-US" sz="3200" dirty="0"/>
              <a:t>４</a:t>
            </a:r>
            <a:r>
              <a:rPr kumimoji="1" lang="ja-JP" altLang="en-US" sz="3200" dirty="0"/>
              <a:t>　ＷＥＢセミナー７つのポイント</a:t>
            </a:r>
          </a:p>
        </p:txBody>
      </p:sp>
      <p:sp>
        <p:nvSpPr>
          <p:cNvPr id="4" name="テキスト ボックス 3">
            <a:extLst>
              <a:ext uri="{FF2B5EF4-FFF2-40B4-BE49-F238E27FC236}">
                <a16:creationId xmlns:a16="http://schemas.microsoft.com/office/drawing/2014/main" id="{278B8EA2-551B-4132-B77D-8CB3763357B8}"/>
              </a:ext>
            </a:extLst>
          </p:cNvPr>
          <p:cNvSpPr txBox="1"/>
          <p:nvPr/>
        </p:nvSpPr>
        <p:spPr>
          <a:xfrm>
            <a:off x="301019" y="1490849"/>
            <a:ext cx="8830159" cy="78602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ＷＥＢセミナー（研修）も、会議の一形態と言えますが、ゴールが異なるので、こちらで解説します。</a:t>
            </a:r>
          </a:p>
        </p:txBody>
      </p:sp>
      <p:grpSp>
        <p:nvGrpSpPr>
          <p:cNvPr id="10" name="グループ化 9">
            <a:extLst>
              <a:ext uri="{FF2B5EF4-FFF2-40B4-BE49-F238E27FC236}">
                <a16:creationId xmlns:a16="http://schemas.microsoft.com/office/drawing/2014/main" id="{7D6CE5A9-DF05-4E9F-8C43-FA2EAFED1A4A}"/>
              </a:ext>
            </a:extLst>
          </p:cNvPr>
          <p:cNvGrpSpPr/>
          <p:nvPr/>
        </p:nvGrpSpPr>
        <p:grpSpPr>
          <a:xfrm>
            <a:off x="251519" y="3336022"/>
            <a:ext cx="5233657" cy="506636"/>
            <a:chOff x="251519" y="3293811"/>
            <a:chExt cx="5233657" cy="506636"/>
          </a:xfrm>
        </p:grpSpPr>
        <p:sp>
          <p:nvSpPr>
            <p:cNvPr id="11" name="正方形/長方形 10">
              <a:extLst>
                <a:ext uri="{FF2B5EF4-FFF2-40B4-BE49-F238E27FC236}">
                  <a16:creationId xmlns:a16="http://schemas.microsoft.com/office/drawing/2014/main" id="{EFA1BD50-4803-436F-944E-CC9A5C5938AA}"/>
                </a:ext>
              </a:extLst>
            </p:cNvPr>
            <p:cNvSpPr/>
            <p:nvPr/>
          </p:nvSpPr>
          <p:spPr bwMode="auto">
            <a:xfrm>
              <a:off x="254109" y="3293811"/>
              <a:ext cx="5231067" cy="506636"/>
            </a:xfrm>
            <a:prstGeom prst="rect">
              <a:avLst/>
            </a:prstGeom>
            <a:solidFill>
              <a:srgbClr val="0ED8B2"/>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15" name="テキスト ボックス 14">
              <a:extLst>
                <a:ext uri="{FF2B5EF4-FFF2-40B4-BE49-F238E27FC236}">
                  <a16:creationId xmlns:a16="http://schemas.microsoft.com/office/drawing/2014/main" id="{A0BC288E-D4CA-4323-A6FC-8534E40946F4}"/>
                </a:ext>
              </a:extLst>
            </p:cNvPr>
            <p:cNvSpPr txBox="1"/>
            <p:nvPr/>
          </p:nvSpPr>
          <p:spPr>
            <a:xfrm>
              <a:off x="251519" y="3388350"/>
              <a:ext cx="5108689" cy="32868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２　ＷＥＢ</a:t>
              </a: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コミュニケーション</a:t>
              </a: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 ７つのポイント</a:t>
              </a:r>
            </a:p>
          </p:txBody>
        </p:sp>
      </p:grpSp>
      <p:grpSp>
        <p:nvGrpSpPr>
          <p:cNvPr id="8" name="グループ化 7">
            <a:extLst>
              <a:ext uri="{FF2B5EF4-FFF2-40B4-BE49-F238E27FC236}">
                <a16:creationId xmlns:a16="http://schemas.microsoft.com/office/drawing/2014/main" id="{305938DC-3D3F-4F53-BDB5-72B6C8BA4231}"/>
              </a:ext>
            </a:extLst>
          </p:cNvPr>
          <p:cNvGrpSpPr/>
          <p:nvPr/>
        </p:nvGrpSpPr>
        <p:grpSpPr>
          <a:xfrm>
            <a:off x="251519" y="4109720"/>
            <a:ext cx="5233656" cy="544705"/>
            <a:chOff x="251519" y="4128664"/>
            <a:chExt cx="5233656" cy="544705"/>
          </a:xfrm>
        </p:grpSpPr>
        <p:sp>
          <p:nvSpPr>
            <p:cNvPr id="20" name="正方形/長方形 19">
              <a:extLst>
                <a:ext uri="{FF2B5EF4-FFF2-40B4-BE49-F238E27FC236}">
                  <a16:creationId xmlns:a16="http://schemas.microsoft.com/office/drawing/2014/main" id="{733E681A-2A6A-4405-8684-AF3559D0B39F}"/>
                </a:ext>
              </a:extLst>
            </p:cNvPr>
            <p:cNvSpPr/>
            <p:nvPr/>
          </p:nvSpPr>
          <p:spPr bwMode="auto">
            <a:xfrm>
              <a:off x="254108" y="4128664"/>
              <a:ext cx="5231067" cy="544705"/>
            </a:xfrm>
            <a:prstGeom prst="rect">
              <a:avLst/>
            </a:prstGeom>
            <a:solidFill>
              <a:srgbClr val="0ED8B2"/>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1" name="テキスト ボックス 20">
              <a:extLst>
                <a:ext uri="{FF2B5EF4-FFF2-40B4-BE49-F238E27FC236}">
                  <a16:creationId xmlns:a16="http://schemas.microsoft.com/office/drawing/2014/main" id="{9D51096A-5FDB-4E9F-AB3A-D00F8724EAE5}"/>
                </a:ext>
              </a:extLst>
            </p:cNvPr>
            <p:cNvSpPr txBox="1"/>
            <p:nvPr/>
          </p:nvSpPr>
          <p:spPr>
            <a:xfrm>
              <a:off x="251519" y="4244369"/>
              <a:ext cx="5108689" cy="35136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３　ＷＥＢ会議　７つのポイント</a:t>
              </a:r>
            </a:p>
          </p:txBody>
        </p:sp>
      </p:grpSp>
      <p:grpSp>
        <p:nvGrpSpPr>
          <p:cNvPr id="6" name="グループ化 5">
            <a:extLst>
              <a:ext uri="{FF2B5EF4-FFF2-40B4-BE49-F238E27FC236}">
                <a16:creationId xmlns:a16="http://schemas.microsoft.com/office/drawing/2014/main" id="{DA2C61CF-B00F-40A4-95BC-0B73FCFD24A1}"/>
              </a:ext>
            </a:extLst>
          </p:cNvPr>
          <p:cNvGrpSpPr/>
          <p:nvPr/>
        </p:nvGrpSpPr>
        <p:grpSpPr>
          <a:xfrm>
            <a:off x="251519" y="4921487"/>
            <a:ext cx="5233656" cy="544705"/>
            <a:chOff x="251519" y="5001586"/>
            <a:chExt cx="5233656" cy="544705"/>
          </a:xfrm>
        </p:grpSpPr>
        <p:sp>
          <p:nvSpPr>
            <p:cNvPr id="23" name="正方形/長方形 22">
              <a:extLst>
                <a:ext uri="{FF2B5EF4-FFF2-40B4-BE49-F238E27FC236}">
                  <a16:creationId xmlns:a16="http://schemas.microsoft.com/office/drawing/2014/main" id="{59CF42A1-9AE2-40DF-828D-CE96E37A1113}"/>
                </a:ext>
              </a:extLst>
            </p:cNvPr>
            <p:cNvSpPr/>
            <p:nvPr/>
          </p:nvSpPr>
          <p:spPr bwMode="auto">
            <a:xfrm>
              <a:off x="254108" y="5001586"/>
              <a:ext cx="5231067" cy="544705"/>
            </a:xfrm>
            <a:prstGeom prst="rect">
              <a:avLst/>
            </a:prstGeom>
            <a:solidFill>
              <a:schemeClr val="bg1"/>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4" name="テキスト ボックス 23">
              <a:extLst>
                <a:ext uri="{FF2B5EF4-FFF2-40B4-BE49-F238E27FC236}">
                  <a16:creationId xmlns:a16="http://schemas.microsoft.com/office/drawing/2014/main" id="{D51C72A3-6A7E-4823-B2FC-FDFADA39B340}"/>
                </a:ext>
              </a:extLst>
            </p:cNvPr>
            <p:cNvSpPr txBox="1"/>
            <p:nvPr/>
          </p:nvSpPr>
          <p:spPr>
            <a:xfrm>
              <a:off x="251519" y="5159402"/>
              <a:ext cx="4176465" cy="28582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４　ＷＥＢセミナー　７つのポイント</a:t>
              </a:r>
            </a:p>
          </p:txBody>
        </p:sp>
      </p:grpSp>
      <p:grpSp>
        <p:nvGrpSpPr>
          <p:cNvPr id="7" name="グループ化 6">
            <a:extLst>
              <a:ext uri="{FF2B5EF4-FFF2-40B4-BE49-F238E27FC236}">
                <a16:creationId xmlns:a16="http://schemas.microsoft.com/office/drawing/2014/main" id="{519E5708-0A6E-46C1-9B02-AC359F56514A}"/>
              </a:ext>
            </a:extLst>
          </p:cNvPr>
          <p:cNvGrpSpPr/>
          <p:nvPr/>
        </p:nvGrpSpPr>
        <p:grpSpPr>
          <a:xfrm>
            <a:off x="251519" y="5733256"/>
            <a:ext cx="5231067" cy="506637"/>
            <a:chOff x="251519" y="5874509"/>
            <a:chExt cx="5231067" cy="506637"/>
          </a:xfrm>
        </p:grpSpPr>
        <p:sp>
          <p:nvSpPr>
            <p:cNvPr id="26" name="正方形/長方形 25">
              <a:extLst>
                <a:ext uri="{FF2B5EF4-FFF2-40B4-BE49-F238E27FC236}">
                  <a16:creationId xmlns:a16="http://schemas.microsoft.com/office/drawing/2014/main" id="{2B1CEF20-B0A3-4E35-A7A3-E85DF3EDF5B7}"/>
                </a:ext>
              </a:extLst>
            </p:cNvPr>
            <p:cNvSpPr/>
            <p:nvPr/>
          </p:nvSpPr>
          <p:spPr bwMode="auto">
            <a:xfrm>
              <a:off x="251519" y="5874509"/>
              <a:ext cx="5231067" cy="506637"/>
            </a:xfrm>
            <a:prstGeom prst="rect">
              <a:avLst/>
            </a:prstGeom>
            <a:solidFill>
              <a:srgbClr val="0ED8B2"/>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7" name="テキスト ボックス 26">
              <a:extLst>
                <a:ext uri="{FF2B5EF4-FFF2-40B4-BE49-F238E27FC236}">
                  <a16:creationId xmlns:a16="http://schemas.microsoft.com/office/drawing/2014/main" id="{7712C7DD-6102-422D-BFCC-0D4FC4B148E8}"/>
                </a:ext>
              </a:extLst>
            </p:cNvPr>
            <p:cNvSpPr txBox="1"/>
            <p:nvPr/>
          </p:nvSpPr>
          <p:spPr>
            <a:xfrm>
              <a:off x="251519" y="5980638"/>
              <a:ext cx="5108689" cy="32868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５　職場の運営　７つのポイント</a:t>
              </a:r>
            </a:p>
          </p:txBody>
        </p:sp>
      </p:grpSp>
      <p:grpSp>
        <p:nvGrpSpPr>
          <p:cNvPr id="12" name="グループ化 11">
            <a:extLst>
              <a:ext uri="{FF2B5EF4-FFF2-40B4-BE49-F238E27FC236}">
                <a16:creationId xmlns:a16="http://schemas.microsoft.com/office/drawing/2014/main" id="{55B4C592-37F3-40ED-AD28-CB503D3892B2}"/>
              </a:ext>
            </a:extLst>
          </p:cNvPr>
          <p:cNvGrpSpPr/>
          <p:nvPr/>
        </p:nvGrpSpPr>
        <p:grpSpPr>
          <a:xfrm>
            <a:off x="251519" y="2562324"/>
            <a:ext cx="5231067" cy="506636"/>
            <a:chOff x="251519" y="2458958"/>
            <a:chExt cx="5231067" cy="506636"/>
          </a:xfrm>
        </p:grpSpPr>
        <p:sp>
          <p:nvSpPr>
            <p:cNvPr id="28" name="正方形/長方形 27">
              <a:extLst>
                <a:ext uri="{FF2B5EF4-FFF2-40B4-BE49-F238E27FC236}">
                  <a16:creationId xmlns:a16="http://schemas.microsoft.com/office/drawing/2014/main" id="{DE6C08C6-E91A-4268-AD7C-C62F95673E15}"/>
                </a:ext>
              </a:extLst>
            </p:cNvPr>
            <p:cNvSpPr/>
            <p:nvPr/>
          </p:nvSpPr>
          <p:spPr bwMode="auto">
            <a:xfrm>
              <a:off x="251519" y="2458958"/>
              <a:ext cx="5231067" cy="506636"/>
            </a:xfrm>
            <a:prstGeom prst="rect">
              <a:avLst/>
            </a:prstGeom>
            <a:solidFill>
              <a:srgbClr val="0ED8B2"/>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9" name="テキスト ボックス 28">
              <a:extLst>
                <a:ext uri="{FF2B5EF4-FFF2-40B4-BE49-F238E27FC236}">
                  <a16:creationId xmlns:a16="http://schemas.microsoft.com/office/drawing/2014/main" id="{7BD341D0-6C62-4792-9EC5-BB6ECE807E11}"/>
                </a:ext>
              </a:extLst>
            </p:cNvPr>
            <p:cNvSpPr txBox="1"/>
            <p:nvPr/>
          </p:nvSpPr>
          <p:spPr>
            <a:xfrm>
              <a:off x="251519" y="2574806"/>
              <a:ext cx="5108689" cy="32591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１　リモートワークを活かそう</a:t>
              </a:r>
            </a:p>
          </p:txBody>
        </p:sp>
      </p:grpSp>
      <p:sp>
        <p:nvSpPr>
          <p:cNvPr id="17" name="正方形/長方形 16">
            <a:extLst>
              <a:ext uri="{FF2B5EF4-FFF2-40B4-BE49-F238E27FC236}">
                <a16:creationId xmlns:a16="http://schemas.microsoft.com/office/drawing/2014/main" id="{83BAC30E-8127-477A-8F7E-609B89333197}"/>
              </a:ext>
            </a:extLst>
          </p:cNvPr>
          <p:cNvSpPr/>
          <p:nvPr/>
        </p:nvSpPr>
        <p:spPr bwMode="auto">
          <a:xfrm>
            <a:off x="5148064" y="2562324"/>
            <a:ext cx="3742424" cy="3674988"/>
          </a:xfrm>
          <a:prstGeom prst="rect">
            <a:avLst/>
          </a:prstGeom>
          <a:solidFill>
            <a:schemeClr val="bg1"/>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４－１ ２タイプのセミナー　　</a:t>
            </a:r>
            <a:endParaRPr kumimoji="1" lang="en-US" altLang="ja-JP"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４－２ セミナー進行の定石</a:t>
            </a:r>
            <a:endParaRPr kumimoji="1" lang="en-US" altLang="ja-JP"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４－３ あわせる対話</a:t>
            </a:r>
            <a:endParaRPr kumimoji="1" lang="en-US" altLang="ja-JP"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４－４ つかむ・いかす対話 　　</a:t>
            </a:r>
            <a:endParaRPr kumimoji="1" lang="en-US" altLang="ja-JP"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４－５ かさねる・みつける対話</a:t>
            </a:r>
            <a:endParaRPr kumimoji="1" lang="en-US" altLang="ja-JP"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４－６ のせる対話　</a:t>
            </a:r>
            <a:endParaRPr kumimoji="1" lang="en-US" altLang="ja-JP"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４－７ 行動誘引型のポイント</a:t>
            </a:r>
          </a:p>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p:txBody>
      </p:sp>
      <p:sp>
        <p:nvSpPr>
          <p:cNvPr id="13" name="正方形/長方形 12">
            <a:extLst>
              <a:ext uri="{FF2B5EF4-FFF2-40B4-BE49-F238E27FC236}">
                <a16:creationId xmlns:a16="http://schemas.microsoft.com/office/drawing/2014/main" id="{B57F896C-A162-4124-9501-E5643D73A725}"/>
              </a:ext>
            </a:extLst>
          </p:cNvPr>
          <p:cNvSpPr/>
          <p:nvPr/>
        </p:nvSpPr>
        <p:spPr bwMode="auto">
          <a:xfrm>
            <a:off x="-12822" y="1000942"/>
            <a:ext cx="9171476" cy="196916"/>
          </a:xfrm>
          <a:prstGeom prst="rect">
            <a:avLst/>
          </a:prstGeom>
          <a:solidFill>
            <a:srgbClr val="0ED8B2"/>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Tree>
    <p:extLst>
      <p:ext uri="{BB962C8B-B14F-4D97-AF65-F5344CB8AC3E}">
        <p14:creationId xmlns:p14="http://schemas.microsoft.com/office/powerpoint/2010/main" val="1758777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08EB73-78F3-40D7-8D3A-8A92AA6F1FA8}"/>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630131" rtl="0" eaLnBrk="1" fontAlgn="auto" latinLnBrk="0" hangingPunct="1">
                <a:lnSpc>
                  <a:spcPct val="100000"/>
                </a:lnSpc>
                <a:spcBef>
                  <a:spcPts val="0"/>
                </a:spcBef>
                <a:spcAft>
                  <a:spcPts val="0"/>
                </a:spcAft>
                <a:buClrTx/>
                <a:buSzTx/>
                <a:buFontTx/>
                <a:buNone/>
                <a:tabLst/>
                <a:defRPr/>
              </a:pPr>
              <a:t>26</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cs typeface="+mn-cs"/>
            </a:endParaRPr>
          </a:p>
        </p:txBody>
      </p:sp>
      <p:sp>
        <p:nvSpPr>
          <p:cNvPr id="3" name="タイトル 2">
            <a:extLst>
              <a:ext uri="{FF2B5EF4-FFF2-40B4-BE49-F238E27FC236}">
                <a16:creationId xmlns:a16="http://schemas.microsoft.com/office/drawing/2014/main" id="{694001C7-569D-4434-94B0-21667C1D9F9E}"/>
              </a:ext>
            </a:extLst>
          </p:cNvPr>
          <p:cNvSpPr>
            <a:spLocks noGrp="1"/>
          </p:cNvSpPr>
          <p:nvPr>
            <p:ph type="title"/>
          </p:nvPr>
        </p:nvSpPr>
        <p:spPr>
          <a:xfrm>
            <a:off x="1619672" y="157163"/>
            <a:ext cx="7538982" cy="392112"/>
          </a:xfrm>
        </p:spPr>
        <p:txBody>
          <a:bodyPr/>
          <a:lstStyle/>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effectLst/>
                <a:uLnTx/>
                <a:uFillTx/>
                <a:cs typeface="+mn-cs"/>
              </a:rPr>
              <a:t>２タイプのセミナーを見極めよう</a:t>
            </a:r>
            <a:endParaRPr kumimoji="1" lang="en-US" altLang="ja-JP" b="0" i="0" u="none" strike="noStrike" kern="1200" cap="none" spc="0" normalizeH="0" baseline="0" noProof="0" dirty="0">
              <a:ln>
                <a:noFill/>
              </a:ln>
              <a:effectLst/>
              <a:uLnTx/>
              <a:uFillTx/>
              <a:cs typeface="+mn-cs"/>
            </a:endParaRPr>
          </a:p>
        </p:txBody>
      </p:sp>
      <p:sp>
        <p:nvSpPr>
          <p:cNvPr id="4" name="テキスト ボックス 3">
            <a:extLst>
              <a:ext uri="{FF2B5EF4-FFF2-40B4-BE49-F238E27FC236}">
                <a16:creationId xmlns:a16="http://schemas.microsoft.com/office/drawing/2014/main" id="{BD7CF78C-9D90-45C3-9200-F2F1AA52F550}"/>
              </a:ext>
            </a:extLst>
          </p:cNvPr>
          <p:cNvSpPr txBox="1"/>
          <p:nvPr/>
        </p:nvSpPr>
        <p:spPr>
          <a:xfrm>
            <a:off x="267892" y="878673"/>
            <a:ext cx="8622597" cy="606111"/>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ＷＥＢセミナーは、</a:t>
            </a:r>
            <a:r>
              <a:rPr kumimoji="1" lang="ja-JP" altLang="en-US"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２タイプ（</a:t>
            </a:r>
            <a:r>
              <a:rPr kumimoji="1" lang="ja-JP" altLang="en-US" dirty="0">
                <a:solidFill>
                  <a:srgbClr val="C00000"/>
                </a:solidFill>
                <a:latin typeface="メイリオ" panose="020B0604030504040204" pitchFamily="50" charset="-128"/>
                <a:ea typeface="メイリオ" panose="020B0604030504040204" pitchFamily="50" charset="-128"/>
              </a:rPr>
              <a:t>知識・技術習得型</a:t>
            </a:r>
            <a:r>
              <a:rPr kumimoji="1" lang="ja-JP" altLang="en-US"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a:t>
            </a:r>
            <a:r>
              <a:rPr kumimoji="1" lang="ja-JP" altLang="en-US" dirty="0">
                <a:solidFill>
                  <a:srgbClr val="C00000"/>
                </a:solidFill>
                <a:latin typeface="メイリオ" panose="020B0604030504040204" pitchFamily="50" charset="-128"/>
                <a:ea typeface="メイリオ" panose="020B0604030504040204" pitchFamily="50" charset="-128"/>
              </a:rPr>
              <a:t>行動誘引型）</a:t>
            </a: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に分けて考えることができます。</a:t>
            </a:r>
          </a:p>
        </p:txBody>
      </p:sp>
      <p:sp>
        <p:nvSpPr>
          <p:cNvPr id="6" name="タイトル 2">
            <a:extLst>
              <a:ext uri="{FF2B5EF4-FFF2-40B4-BE49-F238E27FC236}">
                <a16:creationId xmlns:a16="http://schemas.microsoft.com/office/drawing/2014/main" id="{6DFFBD91-4F7C-43B8-B99A-7C1E64754F35}"/>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４－１</a:t>
            </a:r>
          </a:p>
        </p:txBody>
      </p:sp>
      <p:graphicFrame>
        <p:nvGraphicFramePr>
          <p:cNvPr id="7" name="表 9">
            <a:extLst>
              <a:ext uri="{FF2B5EF4-FFF2-40B4-BE49-F238E27FC236}">
                <a16:creationId xmlns:a16="http://schemas.microsoft.com/office/drawing/2014/main" id="{6E2B9A96-DD5C-477A-9CAB-2E517141F6A4}"/>
              </a:ext>
            </a:extLst>
          </p:cNvPr>
          <p:cNvGraphicFramePr>
            <a:graphicFrameLocks noGrp="1"/>
          </p:cNvGraphicFramePr>
          <p:nvPr>
            <p:extLst>
              <p:ext uri="{D42A27DB-BD31-4B8C-83A1-F6EECF244321}">
                <p14:modId xmlns:p14="http://schemas.microsoft.com/office/powerpoint/2010/main" val="527754206"/>
              </p:ext>
            </p:extLst>
          </p:nvPr>
        </p:nvGraphicFramePr>
        <p:xfrm>
          <a:off x="244488" y="1721523"/>
          <a:ext cx="8622599" cy="2330754"/>
        </p:xfrm>
        <a:graphic>
          <a:graphicData uri="http://schemas.openxmlformats.org/drawingml/2006/table">
            <a:tbl>
              <a:tblPr firstRow="1" bandRow="1">
                <a:tableStyleId>{5940675A-B579-460E-94D1-54222C63F5DA}</a:tableStyleId>
              </a:tblPr>
              <a:tblGrid>
                <a:gridCol w="1927845">
                  <a:extLst>
                    <a:ext uri="{9D8B030D-6E8A-4147-A177-3AD203B41FA5}">
                      <a16:colId xmlns:a16="http://schemas.microsoft.com/office/drawing/2014/main" val="3697137464"/>
                    </a:ext>
                  </a:extLst>
                </a:gridCol>
                <a:gridCol w="3347377">
                  <a:extLst>
                    <a:ext uri="{9D8B030D-6E8A-4147-A177-3AD203B41FA5}">
                      <a16:colId xmlns:a16="http://schemas.microsoft.com/office/drawing/2014/main" val="1881484068"/>
                    </a:ext>
                  </a:extLst>
                </a:gridCol>
                <a:gridCol w="3347377">
                  <a:extLst>
                    <a:ext uri="{9D8B030D-6E8A-4147-A177-3AD203B41FA5}">
                      <a16:colId xmlns:a16="http://schemas.microsoft.com/office/drawing/2014/main" val="2479124100"/>
                    </a:ext>
                  </a:extLst>
                </a:gridCol>
              </a:tblGrid>
              <a:tr h="360040">
                <a:tc>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600" dirty="0">
                          <a:latin typeface="メイリオ" panose="020B0604030504040204" pitchFamily="50" charset="-128"/>
                          <a:ea typeface="メイリオ" panose="020B0604030504040204" pitchFamily="50" charset="-128"/>
                        </a:rPr>
                        <a:t>知識・技術習得型</a:t>
                      </a:r>
                      <a:endParaRPr kumimoji="1" lang="en-US" altLang="ja-JP"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rPr>
                        <a:t>行動誘引型</a:t>
                      </a:r>
                    </a:p>
                  </a:txBody>
                  <a:tcPr anchor="ctr"/>
                </a:tc>
                <a:extLst>
                  <a:ext uri="{0D108BD9-81ED-4DB2-BD59-A6C34878D82A}">
                    <a16:rowId xmlns:a16="http://schemas.microsoft.com/office/drawing/2014/main" val="2505226183"/>
                  </a:ext>
                </a:extLst>
              </a:tr>
              <a:tr h="401160">
                <a:tc>
                  <a:txBody>
                    <a:bodyPr/>
                    <a:lstStyle/>
                    <a:p>
                      <a:r>
                        <a:rPr kumimoji="1" lang="ja-JP" altLang="en-US" sz="1600" dirty="0">
                          <a:latin typeface="メイリオ" panose="020B0604030504040204" pitchFamily="50" charset="-128"/>
                          <a:ea typeface="メイリオ" panose="020B0604030504040204" pitchFamily="50" charset="-128"/>
                        </a:rPr>
                        <a:t>アフター・ゴール</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（参加者のセミ</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ナー終了後の</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姿）</a:t>
                      </a:r>
                    </a:p>
                  </a:txBody>
                  <a:tcPr/>
                </a:tc>
                <a:tc>
                  <a:txBody>
                    <a:bodyPr/>
                    <a:lstStyle/>
                    <a:p>
                      <a:r>
                        <a:rPr kumimoji="1" lang="ja-JP" altLang="en-US" sz="1600" dirty="0">
                          <a:latin typeface="メイリオ" panose="020B0604030504040204" pitchFamily="50" charset="-128"/>
                          <a:ea typeface="メイリオ" panose="020B0604030504040204" pitchFamily="50" charset="-128"/>
                        </a:rPr>
                        <a:t>必要な知識・技術・心構えなどを</a:t>
                      </a:r>
                      <a:r>
                        <a:rPr kumimoji="1" lang="ja-JP" altLang="en-US" sz="1600" dirty="0">
                          <a:solidFill>
                            <a:srgbClr val="C00000"/>
                          </a:solidFill>
                          <a:latin typeface="メイリオ" panose="020B0604030504040204" pitchFamily="50" charset="-128"/>
                          <a:ea typeface="メイリオ" panose="020B0604030504040204" pitchFamily="50" charset="-128"/>
                        </a:rPr>
                        <a:t>習得</a:t>
                      </a:r>
                      <a:r>
                        <a:rPr kumimoji="1" lang="ja-JP" altLang="en-US" sz="1600" dirty="0">
                          <a:latin typeface="メイリオ" panose="020B0604030504040204" pitchFamily="50" charset="-128"/>
                          <a:ea typeface="メイリオ" panose="020B0604030504040204" pitchFamily="50" charset="-128"/>
                        </a:rPr>
                        <a:t>してもらう。</a:t>
                      </a:r>
                    </a:p>
                  </a:txBody>
                  <a:tcPr/>
                </a:tc>
                <a:tc>
                  <a:txBody>
                    <a:bodyPr/>
                    <a:lstStyle/>
                    <a:p>
                      <a:r>
                        <a:rPr kumimoji="1" lang="ja-JP" altLang="en-US" sz="1600" dirty="0">
                          <a:latin typeface="メイリオ" panose="020B0604030504040204" pitchFamily="50" charset="-128"/>
                          <a:ea typeface="メイリオ" panose="020B0604030504040204" pitchFamily="50" charset="-128"/>
                        </a:rPr>
                        <a:t>「ご契約」「商品購入」（社外）</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「業務での活用」（社内）といった、</a:t>
                      </a:r>
                      <a:r>
                        <a:rPr kumimoji="1" lang="ja-JP" altLang="en-US" sz="1600" dirty="0">
                          <a:solidFill>
                            <a:srgbClr val="C00000"/>
                          </a:solidFill>
                          <a:latin typeface="メイリオ" panose="020B0604030504040204" pitchFamily="50" charset="-128"/>
                          <a:ea typeface="メイリオ" panose="020B0604030504040204" pitchFamily="50" charset="-128"/>
                        </a:rPr>
                        <a:t>具体的に期待している行動</a:t>
                      </a:r>
                      <a:r>
                        <a:rPr kumimoji="1" lang="ja-JP" altLang="en-US" sz="1600" dirty="0">
                          <a:latin typeface="メイリオ" panose="020B0604030504040204" pitchFamily="50" charset="-128"/>
                          <a:ea typeface="メイリオ" panose="020B0604030504040204" pitchFamily="50" charset="-128"/>
                        </a:rPr>
                        <a:t>がある。</a:t>
                      </a:r>
                      <a:endParaRPr kumimoji="1" lang="en-US" altLang="ja-JP" sz="1600" dirty="0">
                        <a:latin typeface="メイリオ" panose="020B0604030504040204" pitchFamily="50" charset="-128"/>
                        <a:ea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83582832"/>
                  </a:ext>
                </a:extLst>
              </a:tr>
              <a:tr h="660074">
                <a:tc>
                  <a:txBody>
                    <a:bodyPr/>
                    <a:lstStyle/>
                    <a:p>
                      <a:r>
                        <a:rPr kumimoji="1" lang="ja-JP" altLang="en-US" sz="1600" dirty="0">
                          <a:latin typeface="メイリオ" panose="020B0604030504040204" pitchFamily="50" charset="-128"/>
                          <a:ea typeface="メイリオ" panose="020B0604030504040204" pitchFamily="50" charset="-128"/>
                        </a:rPr>
                        <a:t>代表的な例</a:t>
                      </a:r>
                    </a:p>
                  </a:txBody>
                  <a:tcPr/>
                </a:tc>
                <a:tc>
                  <a:txBody>
                    <a:bodyPr/>
                    <a:lstStyle/>
                    <a:p>
                      <a:r>
                        <a:rPr kumimoji="1" lang="ja-JP" altLang="en-US" sz="1600" dirty="0">
                          <a:latin typeface="メイリオ" panose="020B0604030504040204" pitchFamily="50" charset="-128"/>
                          <a:ea typeface="メイリオ" panose="020B0604030504040204" pitchFamily="50" charset="-128"/>
                        </a:rPr>
                        <a:t>・財務会計の基礎</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・階層別研修</a:t>
                      </a:r>
                    </a:p>
                  </a:txBody>
                  <a:tcPr/>
                </a:tc>
                <a:tc>
                  <a:txBody>
                    <a:bodyPr/>
                    <a:lstStyle/>
                    <a:p>
                      <a:r>
                        <a:rPr kumimoji="1" lang="ja-JP" altLang="en-US" sz="1600" dirty="0">
                          <a:latin typeface="メイリオ" panose="020B0604030504040204" pitchFamily="50" charset="-128"/>
                          <a:ea typeface="メイリオ" panose="020B0604030504040204" pitchFamily="50" charset="-128"/>
                        </a:rPr>
                        <a:t>・新商品</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新技術説明会</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・新会員募集　・新規取引開始</a:t>
                      </a:r>
                    </a:p>
                  </a:txBody>
                  <a:tcPr/>
                </a:tc>
                <a:extLst>
                  <a:ext uri="{0D108BD9-81ED-4DB2-BD59-A6C34878D82A}">
                    <a16:rowId xmlns:a16="http://schemas.microsoft.com/office/drawing/2014/main" val="2150884447"/>
                  </a:ext>
                </a:extLst>
              </a:tr>
            </a:tbl>
          </a:graphicData>
        </a:graphic>
      </p:graphicFrame>
      <p:sp>
        <p:nvSpPr>
          <p:cNvPr id="11" name="テキスト ボックス 10">
            <a:extLst>
              <a:ext uri="{FF2B5EF4-FFF2-40B4-BE49-F238E27FC236}">
                <a16:creationId xmlns:a16="http://schemas.microsoft.com/office/drawing/2014/main" id="{1706868E-20C3-4204-A07D-687A907445AB}"/>
              </a:ext>
            </a:extLst>
          </p:cNvPr>
          <p:cNvSpPr txBox="1"/>
          <p:nvPr/>
        </p:nvSpPr>
        <p:spPr>
          <a:xfrm>
            <a:off x="2793435" y="4437112"/>
            <a:ext cx="6073652" cy="189870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●これら２つのタイプは、融合しつつあります。</a:t>
            </a:r>
            <a:br>
              <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lang="ja-JP" altLang="en-US" sz="1600" dirty="0">
                <a:solidFill>
                  <a:srgbClr val="000000"/>
                </a:solidFill>
                <a:latin typeface="メイリオ" panose="020B0604030504040204" pitchFamily="50" charset="-128"/>
                <a:ea typeface="メイリオ" panose="020B0604030504040204" pitchFamily="50" charset="-128"/>
              </a:rPr>
              <a:t>「</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知識・技術習得型」は、より実践的な行動につなげるために、反転学習や、研修の最後に</a:t>
            </a:r>
            <a:r>
              <a:rPr kumimoji="1" lang="ja-JP" altLang="en-US" sz="1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アクションプラン</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を立てるといった「行動誘引型」に近い内容に近づいています。</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「行動誘引型」も、単なる営業セミナーではなく、価値ある知識や技術を提供することで、見込み客を育て（</a:t>
            </a:r>
            <a:r>
              <a:rPr lang="ja-JP" altLang="en-US" sz="1600" dirty="0">
                <a:solidFill>
                  <a:srgbClr val="C00000"/>
                </a:solidFill>
                <a:latin typeface="メイリオ" panose="020B0604030504040204" pitchFamily="50" charset="-128"/>
                <a:ea typeface="メイリオ" panose="020B0604030504040204" pitchFamily="50" charset="-128"/>
              </a:rPr>
              <a:t>リードナーチャリング</a:t>
            </a:r>
            <a:r>
              <a:rPr lang="ja-JP" altLang="en-US" sz="1600" dirty="0">
                <a:solidFill>
                  <a:srgbClr val="000000"/>
                </a:solidFill>
                <a:latin typeface="メイリオ" panose="020B0604030504040204" pitchFamily="50" charset="-128"/>
                <a:ea typeface="メイリオ" panose="020B0604030504040204" pitchFamily="50" charset="-128"/>
              </a:rPr>
              <a:t>と言います）つつ、当社の顧客にしていきます。</a:t>
            </a:r>
            <a:endPar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713" y="4551731"/>
            <a:ext cx="2502245" cy="1669467"/>
          </a:xfrm>
          <a:prstGeom prst="rect">
            <a:avLst/>
          </a:prstGeom>
        </p:spPr>
      </p:pic>
    </p:spTree>
    <p:extLst>
      <p:ext uri="{BB962C8B-B14F-4D97-AF65-F5344CB8AC3E}">
        <p14:creationId xmlns:p14="http://schemas.microsoft.com/office/powerpoint/2010/main" val="2756391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矢印: 下 11">
            <a:extLst>
              <a:ext uri="{FF2B5EF4-FFF2-40B4-BE49-F238E27FC236}">
                <a16:creationId xmlns:a16="http://schemas.microsoft.com/office/drawing/2014/main" id="{9103C663-71B5-4572-8A55-506BB707F4A1}"/>
              </a:ext>
            </a:extLst>
          </p:cNvPr>
          <p:cNvSpPr/>
          <p:nvPr/>
        </p:nvSpPr>
        <p:spPr bwMode="auto">
          <a:xfrm>
            <a:off x="175574" y="1778045"/>
            <a:ext cx="435986" cy="4577667"/>
          </a:xfrm>
          <a:prstGeom prst="downArrow">
            <a:avLst>
              <a:gd name="adj1" fmla="val 63982"/>
              <a:gd name="adj2" fmla="val 50000"/>
            </a:avLst>
          </a:prstGeom>
          <a:solidFill>
            <a:srgbClr val="FFE7FF"/>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22388"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2" name="スライド番号プレースホルダー 1">
            <a:extLst>
              <a:ext uri="{FF2B5EF4-FFF2-40B4-BE49-F238E27FC236}">
                <a16:creationId xmlns:a16="http://schemas.microsoft.com/office/drawing/2014/main" id="{270E71A4-3F61-4654-BA63-81B3427C9049}"/>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630131" rtl="0" eaLnBrk="1" fontAlgn="auto" latinLnBrk="0" hangingPunct="1">
                <a:lnSpc>
                  <a:spcPct val="100000"/>
                </a:lnSpc>
                <a:spcBef>
                  <a:spcPts val="0"/>
                </a:spcBef>
                <a:spcAft>
                  <a:spcPts val="0"/>
                </a:spcAft>
                <a:buClrTx/>
                <a:buSzTx/>
                <a:buFontTx/>
                <a:buNone/>
                <a:tabLst/>
                <a:defRPr/>
              </a:pPr>
              <a:t>27</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cs typeface="+mn-cs"/>
            </a:endParaRPr>
          </a:p>
        </p:txBody>
      </p:sp>
      <p:sp>
        <p:nvSpPr>
          <p:cNvPr id="3" name="タイトル 2">
            <a:extLst>
              <a:ext uri="{FF2B5EF4-FFF2-40B4-BE49-F238E27FC236}">
                <a16:creationId xmlns:a16="http://schemas.microsoft.com/office/drawing/2014/main" id="{AD8EE9A6-DA86-46C1-B585-1655DA57F2E4}"/>
              </a:ext>
            </a:extLst>
          </p:cNvPr>
          <p:cNvSpPr>
            <a:spLocks noGrp="1"/>
          </p:cNvSpPr>
          <p:nvPr>
            <p:ph type="title"/>
          </p:nvPr>
        </p:nvSpPr>
        <p:spPr/>
        <p:txBody>
          <a:bodyPr/>
          <a:lstStyle/>
          <a:p>
            <a:r>
              <a:rPr kumimoji="1" lang="ja-JP" altLang="en-US" dirty="0"/>
              <a:t>セミナー進行・ストーリーラインの定石</a:t>
            </a:r>
          </a:p>
        </p:txBody>
      </p:sp>
      <p:sp>
        <p:nvSpPr>
          <p:cNvPr id="4" name="タイトル 2">
            <a:extLst>
              <a:ext uri="{FF2B5EF4-FFF2-40B4-BE49-F238E27FC236}">
                <a16:creationId xmlns:a16="http://schemas.microsoft.com/office/drawing/2014/main" id="{A5047EC4-EFC8-411C-9B07-8E50D760BC71}"/>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lang="ja-JP" altLang="en-US" sz="2000" kern="0" dirty="0">
                <a:solidFill>
                  <a:srgbClr val="FFFFFF"/>
                </a:solidFill>
                <a:latin typeface="メイリオ" panose="020B0604030504040204" pitchFamily="50" charset="-128"/>
                <a:ea typeface="メイリオ" panose="020B0604030504040204" pitchFamily="50" charset="-128"/>
              </a:rPr>
              <a:t>４</a:t>
            </a: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－２</a:t>
            </a:r>
          </a:p>
        </p:txBody>
      </p:sp>
      <p:sp>
        <p:nvSpPr>
          <p:cNvPr id="5" name="テキスト ボックス 4">
            <a:extLst>
              <a:ext uri="{FF2B5EF4-FFF2-40B4-BE49-F238E27FC236}">
                <a16:creationId xmlns:a16="http://schemas.microsoft.com/office/drawing/2014/main" id="{96104E28-F05A-4030-BD33-57DCA112DE4A}"/>
              </a:ext>
            </a:extLst>
          </p:cNvPr>
          <p:cNvSpPr txBox="1"/>
          <p:nvPr/>
        </p:nvSpPr>
        <p:spPr>
          <a:xfrm>
            <a:off x="233488" y="797844"/>
            <a:ext cx="8657001" cy="818433"/>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知識や技術を習得し、最終的に行動してもらうためのストーリーラインには定石があります。キーワードは「</a:t>
            </a:r>
            <a:r>
              <a:rPr kumimoji="1" lang="ja-JP" altLang="en-US"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あついかみの</a:t>
            </a: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」対話です。この順番で話を進めていくとよいのです。</a:t>
            </a:r>
          </a:p>
        </p:txBody>
      </p:sp>
      <p:graphicFrame>
        <p:nvGraphicFramePr>
          <p:cNvPr id="11" name="表 6">
            <a:extLst>
              <a:ext uri="{FF2B5EF4-FFF2-40B4-BE49-F238E27FC236}">
                <a16:creationId xmlns:a16="http://schemas.microsoft.com/office/drawing/2014/main" id="{8B662741-C953-4495-87E2-9EE184EAF6EF}"/>
              </a:ext>
            </a:extLst>
          </p:cNvPr>
          <p:cNvGraphicFramePr>
            <a:graphicFrameLocks noGrp="1"/>
          </p:cNvGraphicFramePr>
          <p:nvPr>
            <p:extLst>
              <p:ext uri="{D42A27DB-BD31-4B8C-83A1-F6EECF244321}">
                <p14:modId xmlns:p14="http://schemas.microsoft.com/office/powerpoint/2010/main" val="2796915010"/>
              </p:ext>
            </p:extLst>
          </p:nvPr>
        </p:nvGraphicFramePr>
        <p:xfrm>
          <a:off x="615498" y="1776127"/>
          <a:ext cx="8294781" cy="4660087"/>
        </p:xfrm>
        <a:graphic>
          <a:graphicData uri="http://schemas.openxmlformats.org/drawingml/2006/table">
            <a:tbl>
              <a:tblPr firstRow="1" bandRow="1">
                <a:tableStyleId>{5940675A-B579-460E-94D1-54222C63F5DA}</a:tableStyleId>
              </a:tblPr>
              <a:tblGrid>
                <a:gridCol w="425763">
                  <a:extLst>
                    <a:ext uri="{9D8B030D-6E8A-4147-A177-3AD203B41FA5}">
                      <a16:colId xmlns:a16="http://schemas.microsoft.com/office/drawing/2014/main" val="4283006581"/>
                    </a:ext>
                  </a:extLst>
                </a:gridCol>
                <a:gridCol w="1048640">
                  <a:extLst>
                    <a:ext uri="{9D8B030D-6E8A-4147-A177-3AD203B41FA5}">
                      <a16:colId xmlns:a16="http://schemas.microsoft.com/office/drawing/2014/main" val="1761718018"/>
                    </a:ext>
                  </a:extLst>
                </a:gridCol>
                <a:gridCol w="3098508">
                  <a:extLst>
                    <a:ext uri="{9D8B030D-6E8A-4147-A177-3AD203B41FA5}">
                      <a16:colId xmlns:a16="http://schemas.microsoft.com/office/drawing/2014/main" val="1232686516"/>
                    </a:ext>
                  </a:extLst>
                </a:gridCol>
                <a:gridCol w="3721870">
                  <a:extLst>
                    <a:ext uri="{9D8B030D-6E8A-4147-A177-3AD203B41FA5}">
                      <a16:colId xmlns:a16="http://schemas.microsoft.com/office/drawing/2014/main" val="2094744425"/>
                    </a:ext>
                  </a:extLst>
                </a:gridCol>
              </a:tblGrid>
              <a:tr h="347725">
                <a:tc>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600" dirty="0">
                          <a:latin typeface="メイリオ" panose="020B0604030504040204" pitchFamily="50" charset="-128"/>
                          <a:ea typeface="メイリオ" panose="020B0604030504040204" pitchFamily="50" charset="-128"/>
                        </a:rPr>
                        <a:t>ポイント</a:t>
                      </a: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rPr>
                        <a:t>例</a:t>
                      </a:r>
                    </a:p>
                  </a:txBody>
                  <a:tcPr anchor="ctr"/>
                </a:tc>
                <a:extLst>
                  <a:ext uri="{0D108BD9-81ED-4DB2-BD59-A6C34878D82A}">
                    <a16:rowId xmlns:a16="http://schemas.microsoft.com/office/drawing/2014/main" val="4173893454"/>
                  </a:ext>
                </a:extLst>
              </a:tr>
              <a:tr h="481320">
                <a:tc>
                  <a:txBody>
                    <a:bodyPr/>
                    <a:lstStyle/>
                    <a:p>
                      <a:r>
                        <a:rPr kumimoji="1" lang="ja-JP" altLang="en-US" sz="2000" dirty="0">
                          <a:solidFill>
                            <a:srgbClr val="C00000"/>
                          </a:solidFill>
                          <a:latin typeface="メイリオ" panose="020B0604030504040204" pitchFamily="50" charset="-128"/>
                          <a:ea typeface="メイリオ" panose="020B0604030504040204" pitchFamily="50" charset="-128"/>
                        </a:rPr>
                        <a:t>あ</a:t>
                      </a:r>
                    </a:p>
                  </a:txBody>
                  <a:tcPr/>
                </a:tc>
                <a:tc>
                  <a:txBody>
                    <a:bodyPr/>
                    <a:lstStyle/>
                    <a:p>
                      <a:r>
                        <a:rPr kumimoji="1" lang="ja-JP" altLang="en-US" sz="1600" dirty="0">
                          <a:latin typeface="メイリオ" panose="020B0604030504040204" pitchFamily="50" charset="-128"/>
                          <a:ea typeface="メイリオ" panose="020B0604030504040204" pitchFamily="50" charset="-128"/>
                        </a:rPr>
                        <a:t>あわせる</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対話</a:t>
                      </a:r>
                    </a:p>
                  </a:txBody>
                  <a:tcPr/>
                </a:tc>
                <a:tc>
                  <a:txBody>
                    <a:bodyPr/>
                    <a:lstStyle/>
                    <a:p>
                      <a:r>
                        <a:rPr kumimoji="1" lang="ja-JP" altLang="en-US" sz="1400" dirty="0">
                          <a:latin typeface="メイリオ" panose="020B0604030504040204" pitchFamily="50" charset="-128"/>
                          <a:ea typeface="メイリオ" panose="020B0604030504040204" pitchFamily="50" charset="-128"/>
                        </a:rPr>
                        <a:t>参加者と</a:t>
                      </a:r>
                      <a:r>
                        <a:rPr kumimoji="1" lang="ja-JP" altLang="en-US" sz="1400" dirty="0">
                          <a:solidFill>
                            <a:srgbClr val="C00000"/>
                          </a:solidFill>
                          <a:latin typeface="メイリオ" panose="020B0604030504040204" pitchFamily="50" charset="-128"/>
                          <a:ea typeface="メイリオ" panose="020B0604030504040204" pitchFamily="50" charset="-128"/>
                        </a:rPr>
                        <a:t>信頼を築く</a:t>
                      </a:r>
                      <a:r>
                        <a:rPr kumimoji="1" lang="ja-JP" altLang="en-US" sz="1400" dirty="0">
                          <a:latin typeface="メイリオ" panose="020B0604030504040204" pitchFamily="50" charset="-128"/>
                          <a:ea typeface="メイリオ" panose="020B0604030504040204" pitchFamily="50" charset="-128"/>
                        </a:rPr>
                        <a:t>第１歩。お天気ネタ、ご当地ネタなど共通の話題。</a:t>
                      </a:r>
                    </a:p>
                  </a:txBody>
                  <a:tcPr/>
                </a:tc>
                <a:tc>
                  <a:txBody>
                    <a:bodyPr/>
                    <a:lstStyle/>
                    <a:p>
                      <a:r>
                        <a:rPr kumimoji="1" lang="ja-JP" altLang="en-US" sz="1400" dirty="0">
                          <a:latin typeface="メイリオ" panose="020B0604030504040204" pitchFamily="50" charset="-128"/>
                          <a:ea typeface="メイリオ" panose="020B0604030504040204" pitchFamily="50" charset="-128"/>
                        </a:rPr>
                        <a:t>「１１月ですが、今日は少し暑いですね」「最近の株式市場は・・・」</a:t>
                      </a:r>
                    </a:p>
                  </a:txBody>
                  <a:tcPr/>
                </a:tc>
                <a:extLst>
                  <a:ext uri="{0D108BD9-81ED-4DB2-BD59-A6C34878D82A}">
                    <a16:rowId xmlns:a16="http://schemas.microsoft.com/office/drawing/2014/main" val="1031835936"/>
                  </a:ext>
                </a:extLst>
              </a:tr>
              <a:tr h="608519">
                <a:tc>
                  <a:txBody>
                    <a:bodyPr/>
                    <a:lstStyle/>
                    <a:p>
                      <a:r>
                        <a:rPr kumimoji="1" lang="ja-JP" altLang="en-US" sz="2000" dirty="0">
                          <a:solidFill>
                            <a:srgbClr val="C00000"/>
                          </a:solidFill>
                          <a:latin typeface="メイリオ" panose="020B0604030504040204" pitchFamily="50" charset="-128"/>
                          <a:ea typeface="メイリオ" panose="020B0604030504040204" pitchFamily="50" charset="-128"/>
                        </a:rPr>
                        <a:t>つ</a:t>
                      </a:r>
                    </a:p>
                  </a:txBody>
                  <a:tcPr/>
                </a:tc>
                <a:tc>
                  <a:txBody>
                    <a:bodyPr/>
                    <a:lstStyle/>
                    <a:p>
                      <a:r>
                        <a:rPr kumimoji="1" lang="ja-JP" altLang="en-US" sz="1600" dirty="0">
                          <a:latin typeface="メイリオ" panose="020B0604030504040204" pitchFamily="50" charset="-128"/>
                          <a:ea typeface="メイリオ" panose="020B0604030504040204" pitchFamily="50" charset="-128"/>
                        </a:rPr>
                        <a:t>つかむ</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対話</a:t>
                      </a:r>
                    </a:p>
                  </a:txBody>
                  <a:tcPr/>
                </a:tc>
                <a:tc>
                  <a:txBody>
                    <a:bodyPr/>
                    <a:lstStyle/>
                    <a:p>
                      <a:r>
                        <a:rPr kumimoji="1" lang="ja-JP" altLang="en-US" sz="1400" dirty="0">
                          <a:latin typeface="メイリオ" panose="020B0604030504040204" pitchFamily="50" charset="-128"/>
                          <a:ea typeface="メイリオ" panose="020B0604030504040204" pitchFamily="50" charset="-128"/>
                        </a:rPr>
                        <a:t>興味をひきつける「</a:t>
                      </a:r>
                      <a:r>
                        <a:rPr kumimoji="1" lang="ja-JP" altLang="en-US" sz="1400" dirty="0">
                          <a:solidFill>
                            <a:srgbClr val="C00000"/>
                          </a:solidFill>
                          <a:latin typeface="メイリオ" panose="020B0604030504040204" pitchFamily="50" charset="-128"/>
                          <a:ea typeface="メイリオ" panose="020B0604030504040204" pitchFamily="50" charset="-128"/>
                        </a:rPr>
                        <a:t>つかみネタ</a:t>
                      </a:r>
                      <a:r>
                        <a:rPr kumimoji="1" lang="ja-JP" altLang="en-US" sz="1400" dirty="0">
                          <a:latin typeface="メイリオ" panose="020B0604030504040204" pitchFamily="50" charset="-128"/>
                          <a:ea typeface="メイリオ" panose="020B0604030504040204" pitchFamily="50" charset="-128"/>
                        </a:rPr>
                        <a:t>」テーマと関係なくてもＯＫ。</a:t>
                      </a:r>
                    </a:p>
                  </a:txBody>
                  <a:tcPr/>
                </a:tc>
                <a:tc>
                  <a:txBody>
                    <a:bodyPr/>
                    <a:lstStyle/>
                    <a:p>
                      <a:r>
                        <a:rPr kumimoji="1" lang="ja-JP" altLang="en-US" sz="1400" dirty="0">
                          <a:latin typeface="メイリオ" panose="020B0604030504040204" pitchFamily="50" charset="-128"/>
                          <a:ea typeface="メイリオ" panose="020B0604030504040204" pitchFamily="50" charset="-128"/>
                        </a:rPr>
                        <a:t>「相続税の評価方法で、税金の支払額が○○万円も変わった事例があります」</a:t>
                      </a:r>
                    </a:p>
                  </a:txBody>
                  <a:tcPr/>
                </a:tc>
                <a:extLst>
                  <a:ext uri="{0D108BD9-81ED-4DB2-BD59-A6C34878D82A}">
                    <a16:rowId xmlns:a16="http://schemas.microsoft.com/office/drawing/2014/main" val="2905590605"/>
                  </a:ext>
                </a:extLst>
              </a:tr>
              <a:tr h="782381">
                <a:tc>
                  <a:txBody>
                    <a:bodyPr/>
                    <a:lstStyle/>
                    <a:p>
                      <a:r>
                        <a:rPr kumimoji="1" lang="ja-JP" altLang="en-US" sz="2000" dirty="0">
                          <a:solidFill>
                            <a:srgbClr val="C00000"/>
                          </a:solidFill>
                          <a:latin typeface="メイリオ" panose="020B0604030504040204" pitchFamily="50" charset="-128"/>
                          <a:ea typeface="メイリオ" panose="020B0604030504040204" pitchFamily="50" charset="-128"/>
                        </a:rPr>
                        <a:t>い</a:t>
                      </a:r>
                    </a:p>
                  </a:txBody>
                  <a:tcPr/>
                </a:tc>
                <a:tc>
                  <a:txBody>
                    <a:bodyPr/>
                    <a:lstStyle/>
                    <a:p>
                      <a:r>
                        <a:rPr kumimoji="1" lang="ja-JP" altLang="en-US" sz="1600" dirty="0">
                          <a:latin typeface="メイリオ" panose="020B0604030504040204" pitchFamily="50" charset="-128"/>
                          <a:ea typeface="メイリオ" panose="020B0604030504040204" pitchFamily="50" charset="-128"/>
                        </a:rPr>
                        <a:t>いかす</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対話</a:t>
                      </a:r>
                    </a:p>
                  </a:txBody>
                  <a:tcPr/>
                </a:tc>
                <a:tc>
                  <a:txBody>
                    <a:bodyPr/>
                    <a:lstStyle/>
                    <a:p>
                      <a:r>
                        <a:rPr kumimoji="1" lang="ja-JP" altLang="en-US" sz="1400" dirty="0">
                          <a:latin typeface="メイリオ" panose="020B0604030504040204" pitchFamily="50" charset="-128"/>
                          <a:ea typeface="メイリオ" panose="020B0604030504040204" pitchFamily="50" charset="-128"/>
                        </a:rPr>
                        <a:t>つかみを今回のテーマにいかす。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solidFill>
                            <a:srgbClr val="C00000"/>
                          </a:solidFill>
                          <a:latin typeface="メイリオ" panose="020B0604030504040204" pitchFamily="50" charset="-128"/>
                          <a:ea typeface="メイリオ" panose="020B0604030504040204" pitchFamily="50" charset="-128"/>
                        </a:rPr>
                        <a:t>本題につなげる</a:t>
                      </a:r>
                      <a:r>
                        <a:rPr kumimoji="1" lang="ja-JP" altLang="en-US" sz="1400" dirty="0">
                          <a:latin typeface="メイリオ" panose="020B0604030504040204" pitchFamily="50" charset="-128"/>
                          <a:ea typeface="メイリオ" panose="020B0604030504040204" pitchFamily="50" charset="-128"/>
                        </a:rPr>
                        <a:t>ための対話。</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solidFill>
                            <a:srgbClr val="C00000"/>
                          </a:solidFill>
                          <a:latin typeface="メイリオ" panose="020B0604030504040204" pitchFamily="50" charset="-128"/>
                          <a:ea typeface="メイリオ" panose="020B0604030504040204" pitchFamily="50" charset="-128"/>
                        </a:rPr>
                        <a:t>　</a:t>
                      </a:r>
                      <a:r>
                        <a:rPr kumimoji="1" lang="ja-JP" altLang="en-US" sz="1400" dirty="0">
                          <a:solidFill>
                            <a:srgbClr val="C00000"/>
                          </a:solidFill>
                          <a:highlight>
                            <a:srgbClr val="FFFFCC"/>
                          </a:highlight>
                          <a:latin typeface="メイリオ" panose="020B0604030504040204" pitchFamily="50" charset="-128"/>
                          <a:ea typeface="メイリオ" panose="020B0604030504040204" pitchFamily="50" charset="-128"/>
                        </a:rPr>
                        <a:t>→テーマにスポットライト</a:t>
                      </a:r>
                    </a:p>
                  </a:txBody>
                  <a:tcPr/>
                </a:tc>
                <a:tc>
                  <a:txBody>
                    <a:bodyPr/>
                    <a:lstStyle/>
                    <a:p>
                      <a:r>
                        <a:rPr kumimoji="1" lang="ja-JP" altLang="en-US" sz="1400" dirty="0">
                          <a:latin typeface="メイリオ" panose="020B0604030504040204" pitchFamily="50" charset="-128"/>
                          <a:ea typeface="メイリオ" panose="020B0604030504040204" pitchFamily="50" charset="-128"/>
                        </a:rPr>
                        <a:t>「○○さんも不動産をお持ちなのでご興味があるのではないかと思って、今回の改訂についてのポイントをまとめてきました」</a:t>
                      </a:r>
                    </a:p>
                  </a:txBody>
                  <a:tcPr/>
                </a:tc>
                <a:extLst>
                  <a:ext uri="{0D108BD9-81ED-4DB2-BD59-A6C34878D82A}">
                    <a16:rowId xmlns:a16="http://schemas.microsoft.com/office/drawing/2014/main" val="560376325"/>
                  </a:ext>
                </a:extLst>
              </a:tr>
              <a:tr h="608519">
                <a:tc>
                  <a:txBody>
                    <a:bodyPr/>
                    <a:lstStyle/>
                    <a:p>
                      <a:r>
                        <a:rPr kumimoji="1" lang="ja-JP" altLang="en-US" sz="2000" dirty="0">
                          <a:solidFill>
                            <a:srgbClr val="C00000"/>
                          </a:solidFill>
                          <a:latin typeface="メイリオ" panose="020B0604030504040204" pitchFamily="50" charset="-128"/>
                          <a:ea typeface="メイリオ" panose="020B0604030504040204" pitchFamily="50" charset="-128"/>
                        </a:rPr>
                        <a:t>か</a:t>
                      </a:r>
                    </a:p>
                  </a:txBody>
                  <a:tcPr/>
                </a:tc>
                <a:tc>
                  <a:txBody>
                    <a:bodyPr/>
                    <a:lstStyle/>
                    <a:p>
                      <a:r>
                        <a:rPr kumimoji="1" lang="ja-JP" altLang="en-US" sz="1600" dirty="0">
                          <a:latin typeface="メイリオ" panose="020B0604030504040204" pitchFamily="50" charset="-128"/>
                          <a:ea typeface="メイリオ" panose="020B0604030504040204" pitchFamily="50" charset="-128"/>
                        </a:rPr>
                        <a:t>かさねる</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対話</a:t>
                      </a:r>
                    </a:p>
                  </a:txBody>
                  <a:tcPr/>
                </a:tc>
                <a:tc>
                  <a:txBody>
                    <a:bodyPr/>
                    <a:lstStyle/>
                    <a:p>
                      <a:r>
                        <a:rPr kumimoji="1" lang="ja-JP" altLang="en-US" sz="1400" dirty="0">
                          <a:latin typeface="メイリオ" panose="020B0604030504040204" pitchFamily="50" charset="-128"/>
                          <a:ea typeface="メイリオ" panose="020B0604030504040204" pitchFamily="50" charset="-128"/>
                        </a:rPr>
                        <a:t>テーマを、参加者の</a:t>
                      </a:r>
                      <a:r>
                        <a:rPr kumimoji="1" lang="ja-JP" altLang="en-US" sz="1400" dirty="0">
                          <a:solidFill>
                            <a:srgbClr val="C00000"/>
                          </a:solidFill>
                          <a:latin typeface="メイリオ" panose="020B0604030504040204" pitchFamily="50" charset="-128"/>
                          <a:ea typeface="メイリオ" panose="020B0604030504040204" pitchFamily="50" charset="-128"/>
                        </a:rPr>
                        <a:t>経験に重ね、自分事</a:t>
                      </a:r>
                      <a:r>
                        <a:rPr kumimoji="1" lang="ja-JP" altLang="en-US" sz="1400" dirty="0">
                          <a:latin typeface="メイリオ" panose="020B0604030504040204" pitchFamily="50" charset="-128"/>
                          <a:ea typeface="メイリオ" panose="020B0604030504040204" pitchFamily="50" charset="-128"/>
                        </a:rPr>
                        <a:t>にしてもらう。</a:t>
                      </a:r>
                    </a:p>
                  </a:txBody>
                  <a:tcPr/>
                </a:tc>
                <a:tc>
                  <a:txBody>
                    <a:bodyPr/>
                    <a:lstStyle/>
                    <a:p>
                      <a:r>
                        <a:rPr kumimoji="1" lang="ja-JP" altLang="en-US" sz="1400" dirty="0">
                          <a:latin typeface="メイリオ" panose="020B0604030504040204" pitchFamily="50" charset="-128"/>
                          <a:ea typeface="メイリオ" panose="020B0604030504040204" pitchFamily="50" charset="-128"/>
                        </a:rPr>
                        <a:t>「お持ちの不動産に、もし○○のタイプがありましたら。。。」</a:t>
                      </a:r>
                    </a:p>
                  </a:txBody>
                  <a:tcPr/>
                </a:tc>
                <a:extLst>
                  <a:ext uri="{0D108BD9-81ED-4DB2-BD59-A6C34878D82A}">
                    <a16:rowId xmlns:a16="http://schemas.microsoft.com/office/drawing/2014/main" val="3103511525"/>
                  </a:ext>
                </a:extLst>
              </a:tr>
              <a:tr h="782381">
                <a:tc>
                  <a:txBody>
                    <a:bodyPr/>
                    <a:lstStyle/>
                    <a:p>
                      <a:r>
                        <a:rPr kumimoji="1" lang="ja-JP" altLang="en-US" sz="2000" dirty="0">
                          <a:solidFill>
                            <a:srgbClr val="C00000"/>
                          </a:solidFill>
                          <a:latin typeface="メイリオ" panose="020B0604030504040204" pitchFamily="50" charset="-128"/>
                          <a:ea typeface="メイリオ" panose="020B0604030504040204" pitchFamily="50" charset="-128"/>
                        </a:rPr>
                        <a:t>み</a:t>
                      </a:r>
                    </a:p>
                  </a:txBody>
                  <a:tcPr/>
                </a:tc>
                <a:tc>
                  <a:txBody>
                    <a:bodyPr/>
                    <a:lstStyle/>
                    <a:p>
                      <a:r>
                        <a:rPr kumimoji="1" lang="ja-JP" altLang="en-US" sz="1600" dirty="0">
                          <a:latin typeface="メイリオ" panose="020B0604030504040204" pitchFamily="50" charset="-128"/>
                          <a:ea typeface="メイリオ" panose="020B0604030504040204" pitchFamily="50" charset="-128"/>
                        </a:rPr>
                        <a:t>みつける</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対話</a:t>
                      </a:r>
                    </a:p>
                  </a:txBody>
                  <a:tcPr/>
                </a:tc>
                <a:tc>
                  <a:txBody>
                    <a:bodyPr/>
                    <a:lstStyle/>
                    <a:p>
                      <a:r>
                        <a:rPr kumimoji="1" lang="ja-JP" altLang="en-US" sz="1400" dirty="0">
                          <a:latin typeface="メイリオ" panose="020B0604030504040204" pitchFamily="50" charset="-128"/>
                          <a:ea typeface="メイリオ" panose="020B0604030504040204" pitchFamily="50" charset="-128"/>
                        </a:rPr>
                        <a:t>参加者自身に、あるいは、参加者と一緒に</a:t>
                      </a:r>
                      <a:r>
                        <a:rPr kumimoji="1" lang="ja-JP" altLang="en-US" sz="1400" dirty="0">
                          <a:solidFill>
                            <a:srgbClr val="C00000"/>
                          </a:solidFill>
                          <a:latin typeface="メイリオ" panose="020B0604030504040204" pitchFamily="50" charset="-128"/>
                          <a:ea typeface="メイリオ" panose="020B0604030504040204" pitchFamily="50" charset="-128"/>
                        </a:rPr>
                        <a:t>問題解決</a:t>
                      </a:r>
                      <a:r>
                        <a:rPr kumimoji="1" lang="ja-JP" altLang="en-US" sz="1400" dirty="0">
                          <a:latin typeface="メイリオ" panose="020B0604030504040204" pitchFamily="50" charset="-128"/>
                          <a:ea typeface="メイリオ" panose="020B0604030504040204" pitchFamily="50" charset="-128"/>
                        </a:rPr>
                        <a:t>をしていく。</a:t>
                      </a:r>
                    </a:p>
                  </a:txBody>
                  <a:tcPr/>
                </a:tc>
                <a:tc>
                  <a:txBody>
                    <a:bodyPr/>
                    <a:lstStyle/>
                    <a:p>
                      <a:r>
                        <a:rPr kumimoji="1" lang="ja-JP" altLang="en-US" sz="1400" dirty="0">
                          <a:latin typeface="メイリオ" panose="020B0604030504040204" pitchFamily="50" charset="-128"/>
                          <a:ea typeface="メイリオ" panose="020B0604030504040204" pitchFamily="50" charset="-128"/>
                        </a:rPr>
                        <a:t>「Ａさんの場合、概算でよいので情報をいただけると、一緒にシミュレーションできます」　→こんな結果が出ました。</a:t>
                      </a:r>
                    </a:p>
                  </a:txBody>
                  <a:tcPr/>
                </a:tc>
                <a:extLst>
                  <a:ext uri="{0D108BD9-81ED-4DB2-BD59-A6C34878D82A}">
                    <a16:rowId xmlns:a16="http://schemas.microsoft.com/office/drawing/2014/main" val="603538943"/>
                  </a:ext>
                </a:extLst>
              </a:tr>
              <a:tr h="951442">
                <a:tc>
                  <a:txBody>
                    <a:bodyPr/>
                    <a:lstStyle/>
                    <a:p>
                      <a:r>
                        <a:rPr kumimoji="1" lang="ja-JP" altLang="en-US" sz="2000" dirty="0">
                          <a:solidFill>
                            <a:srgbClr val="C00000"/>
                          </a:solidFill>
                          <a:latin typeface="メイリオ" panose="020B0604030504040204" pitchFamily="50" charset="-128"/>
                          <a:ea typeface="メイリオ" panose="020B0604030504040204" pitchFamily="50" charset="-128"/>
                        </a:rPr>
                        <a:t>の</a:t>
                      </a:r>
                    </a:p>
                  </a:txBody>
                  <a:tcPr/>
                </a:tc>
                <a:tc>
                  <a:txBody>
                    <a:bodyPr/>
                    <a:lstStyle/>
                    <a:p>
                      <a:r>
                        <a:rPr kumimoji="1" lang="ja-JP" altLang="en-US" sz="1600" dirty="0">
                          <a:latin typeface="メイリオ" panose="020B0604030504040204" pitchFamily="50" charset="-128"/>
                          <a:ea typeface="メイリオ" panose="020B0604030504040204" pitchFamily="50" charset="-128"/>
                        </a:rPr>
                        <a:t>のせる</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対話</a:t>
                      </a:r>
                    </a:p>
                  </a:txBody>
                  <a:tcPr/>
                </a:tc>
                <a:tc>
                  <a:txBody>
                    <a:bodyPr/>
                    <a:lstStyle/>
                    <a:p>
                      <a:r>
                        <a:rPr kumimoji="1" lang="ja-JP" altLang="en-US" sz="1400" dirty="0">
                          <a:latin typeface="メイリオ" panose="020B0604030504040204" pitchFamily="50" charset="-128"/>
                          <a:ea typeface="メイリオ" panose="020B0604030504040204" pitchFamily="50" charset="-128"/>
                        </a:rPr>
                        <a:t>参加者を称賛する。アイデアや行動、協力がすばらしい。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solidFill>
                            <a:srgbClr val="C00000"/>
                          </a:solidFill>
                          <a:latin typeface="メイリオ" panose="020B0604030504040204" pitchFamily="50" charset="-128"/>
                          <a:ea typeface="メイリオ" panose="020B0604030504040204" pitchFamily="50" charset="-128"/>
                        </a:rPr>
                        <a:t>  </a:t>
                      </a:r>
                      <a:r>
                        <a:rPr kumimoji="1" lang="ja-JP" altLang="en-US" sz="1400" dirty="0">
                          <a:solidFill>
                            <a:srgbClr val="C00000"/>
                          </a:solidFill>
                          <a:highlight>
                            <a:srgbClr val="FFFFCC"/>
                          </a:highlight>
                          <a:latin typeface="メイリオ" panose="020B0604030504040204" pitchFamily="50" charset="-128"/>
                          <a:ea typeface="メイリオ" panose="020B0604030504040204" pitchFamily="50" charset="-128"/>
                        </a:rPr>
                        <a:t>→参加者自身にスポットライト</a:t>
                      </a:r>
                      <a:endParaRPr kumimoji="1" lang="en-US" altLang="ja-JP" sz="1400" dirty="0">
                        <a:solidFill>
                          <a:srgbClr val="C00000"/>
                        </a:solidFill>
                        <a:highlight>
                          <a:srgbClr val="FFFFCC"/>
                        </a:highlight>
                        <a:latin typeface="メイリオ" panose="020B0604030504040204" pitchFamily="50" charset="-128"/>
                        <a:ea typeface="メイリオ" panose="020B0604030504040204" pitchFamily="50" charset="-128"/>
                      </a:endParaRPr>
                    </a:p>
                    <a:p>
                      <a:endParaRPr kumimoji="1" lang="ja-JP" altLang="en-US" sz="1400" dirty="0">
                        <a:solidFill>
                          <a:srgbClr val="C00000"/>
                        </a:solidFill>
                        <a:latin typeface="メイリオ" panose="020B0604030504040204" pitchFamily="50" charset="-128"/>
                        <a:ea typeface="メイリオ" panose="020B0604030504040204" pitchFamily="50" charset="-128"/>
                      </a:endParaRPr>
                    </a:p>
                  </a:txBody>
                  <a:tcPr/>
                </a:tc>
                <a:tc>
                  <a:txBody>
                    <a:bodyPr/>
                    <a:lstStyle/>
                    <a:p>
                      <a:r>
                        <a:rPr kumimoji="1" lang="ja-JP" altLang="en-US" sz="1400" dirty="0">
                          <a:latin typeface="メイリオ" panose="020B0604030504040204" pitchFamily="50" charset="-128"/>
                          <a:ea typeface="メイリオ" panose="020B0604030504040204" pitchFamily="50" charset="-128"/>
                        </a:rPr>
                        <a:t>「ご協力いただきありがとうございます。ここまで情報開示いただけたので、こちらとしても方向性を確認できました。ありがとうございます。次回は・・・」</a:t>
                      </a:r>
                    </a:p>
                  </a:txBody>
                  <a:tcPr/>
                </a:tc>
                <a:extLst>
                  <a:ext uri="{0D108BD9-81ED-4DB2-BD59-A6C34878D82A}">
                    <a16:rowId xmlns:a16="http://schemas.microsoft.com/office/drawing/2014/main" val="4197936235"/>
                  </a:ext>
                </a:extLst>
              </a:tr>
            </a:tbl>
          </a:graphicData>
        </a:graphic>
      </p:graphicFrame>
      <p:sp>
        <p:nvSpPr>
          <p:cNvPr id="13" name="テキスト ボックス 12">
            <a:extLst>
              <a:ext uri="{FF2B5EF4-FFF2-40B4-BE49-F238E27FC236}">
                <a16:creationId xmlns:a16="http://schemas.microsoft.com/office/drawing/2014/main" id="{7FA996A0-0C19-4A5C-BE9F-3776CAEA8DD1}"/>
              </a:ext>
            </a:extLst>
          </p:cNvPr>
          <p:cNvSpPr txBox="1"/>
          <p:nvPr/>
        </p:nvSpPr>
        <p:spPr>
          <a:xfrm>
            <a:off x="233488" y="2204864"/>
            <a:ext cx="370542" cy="3312368"/>
          </a:xfrm>
          <a:prstGeom prst="rect">
            <a:avLst/>
          </a:prstGeom>
          <a:noFill/>
        </p:spPr>
        <p:txBody>
          <a:bodyPr vert="eaVert" wrap="square" rtlCol="0">
            <a:noAutofit/>
          </a:bodyPr>
          <a:lstStyle/>
          <a:p>
            <a:pPr algn="l"/>
            <a:r>
              <a:rPr kumimoji="1" lang="ja-JP" altLang="en-US" sz="1600" dirty="0">
                <a:solidFill>
                  <a:srgbClr val="C00000"/>
                </a:solidFill>
                <a:latin typeface="メイリオ" panose="020B0604030504040204" pitchFamily="50" charset="-128"/>
                <a:ea typeface="メイリオ" panose="020B0604030504040204" pitchFamily="50" charset="-128"/>
              </a:rPr>
              <a:t>ストーリーとして流れるように</a:t>
            </a:r>
          </a:p>
        </p:txBody>
      </p:sp>
    </p:spTree>
    <p:extLst>
      <p:ext uri="{BB962C8B-B14F-4D97-AF65-F5344CB8AC3E}">
        <p14:creationId xmlns:p14="http://schemas.microsoft.com/office/powerpoint/2010/main" val="4172083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70E71A4-3F61-4654-BA63-81B3427C9049}"/>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630131" rtl="0" eaLnBrk="1" fontAlgn="auto" latinLnBrk="0" hangingPunct="1">
                <a:lnSpc>
                  <a:spcPct val="100000"/>
                </a:lnSpc>
                <a:spcBef>
                  <a:spcPts val="0"/>
                </a:spcBef>
                <a:spcAft>
                  <a:spcPts val="0"/>
                </a:spcAft>
                <a:buClrTx/>
                <a:buSzTx/>
                <a:buFontTx/>
                <a:buNone/>
                <a:tabLst/>
                <a:defRPr/>
              </a:pPr>
              <a:t>28</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cs typeface="+mn-cs"/>
            </a:endParaRPr>
          </a:p>
        </p:txBody>
      </p:sp>
      <p:sp>
        <p:nvSpPr>
          <p:cNvPr id="3" name="タイトル 2">
            <a:extLst>
              <a:ext uri="{FF2B5EF4-FFF2-40B4-BE49-F238E27FC236}">
                <a16:creationId xmlns:a16="http://schemas.microsoft.com/office/drawing/2014/main" id="{AD8EE9A6-DA86-46C1-B585-1655DA57F2E4}"/>
              </a:ext>
            </a:extLst>
          </p:cNvPr>
          <p:cNvSpPr>
            <a:spLocks noGrp="1"/>
          </p:cNvSpPr>
          <p:nvPr>
            <p:ph type="title"/>
          </p:nvPr>
        </p:nvSpPr>
        <p:spPr/>
        <p:txBody>
          <a:bodyPr/>
          <a:lstStyle/>
          <a:p>
            <a:r>
              <a:rPr kumimoji="1" lang="ja-JP" altLang="en-US" dirty="0"/>
              <a:t>あわせる対話</a:t>
            </a:r>
          </a:p>
        </p:txBody>
      </p:sp>
      <p:sp>
        <p:nvSpPr>
          <p:cNvPr id="4" name="タイトル 2">
            <a:extLst>
              <a:ext uri="{FF2B5EF4-FFF2-40B4-BE49-F238E27FC236}">
                <a16:creationId xmlns:a16="http://schemas.microsoft.com/office/drawing/2014/main" id="{A5047EC4-EFC8-411C-9B07-8E50D760BC71}"/>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４－３</a:t>
            </a:r>
          </a:p>
        </p:txBody>
      </p:sp>
      <p:sp>
        <p:nvSpPr>
          <p:cNvPr id="5" name="テキスト ボックス 4">
            <a:extLst>
              <a:ext uri="{FF2B5EF4-FFF2-40B4-BE49-F238E27FC236}">
                <a16:creationId xmlns:a16="http://schemas.microsoft.com/office/drawing/2014/main" id="{96104E28-F05A-4030-BD33-57DCA112DE4A}"/>
              </a:ext>
            </a:extLst>
          </p:cNvPr>
          <p:cNvSpPr txBox="1"/>
          <p:nvPr/>
        </p:nvSpPr>
        <p:spPr>
          <a:xfrm>
            <a:off x="267892" y="777299"/>
            <a:ext cx="8622597" cy="635477"/>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メイリオ" panose="020B0604030504040204" pitchFamily="50" charset="-128"/>
                <a:ea typeface="メイリオ" panose="020B0604030504040204" pitchFamily="50" charset="-128"/>
              </a:rPr>
              <a:t>「あわせる対話」は、開始の対話。参加者（聞き手）との距離を縮め、信頼関係を築くための対話です。</a:t>
            </a:r>
            <a:endPar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4D3D3CC2-B1BA-4CDF-ADEA-42E99D97486C}"/>
              </a:ext>
            </a:extLst>
          </p:cNvPr>
          <p:cNvSpPr txBox="1"/>
          <p:nvPr/>
        </p:nvSpPr>
        <p:spPr>
          <a:xfrm>
            <a:off x="505609" y="2559021"/>
            <a:ext cx="8384880" cy="1573267"/>
          </a:xfrm>
          <a:prstGeom prst="rect">
            <a:avLst/>
          </a:prstGeom>
          <a:noFill/>
        </p:spPr>
        <p:txBody>
          <a:bodyPr wrap="square" rtlCol="0">
            <a:noAutofit/>
          </a:bodyPr>
          <a:lstStyle/>
          <a:p>
            <a:pPr algn="l"/>
            <a:r>
              <a:rPr lang="ja-JP" altLang="en-US" sz="1600" dirty="0">
                <a:latin typeface="メイリオ" panose="020B0604030504040204" pitchFamily="50" charset="-128"/>
                <a:ea typeface="メイリオ" panose="020B0604030504040204" pitchFamily="50" charset="-128"/>
              </a:rPr>
              <a:t>①あいさつ</a:t>
            </a:r>
            <a:endParaRPr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　</a:t>
            </a:r>
            <a:r>
              <a:rPr lang="ja-JP" altLang="en-US" sz="1600" dirty="0">
                <a:solidFill>
                  <a:srgbClr val="C00000"/>
                </a:solidFill>
                <a:latin typeface="メイリオ" panose="020B0604030504040204" pitchFamily="50" charset="-128"/>
                <a:ea typeface="メイリオ" panose="020B0604030504040204" pitchFamily="50" charset="-128"/>
              </a:rPr>
              <a:t>笑顔でアイコンタクト（カメラを見る）</a:t>
            </a:r>
            <a:r>
              <a:rPr lang="ja-JP" altLang="en-US" sz="1600" dirty="0">
                <a:latin typeface="メイリオ" panose="020B0604030504040204" pitchFamily="50" charset="-128"/>
                <a:ea typeface="メイリオ" panose="020B0604030504040204" pitchFamily="50" charset="-128"/>
              </a:rPr>
              <a:t>をとりながら、</a:t>
            </a:r>
            <a:r>
              <a:rPr lang="ja-JP" altLang="en-US" sz="1600" dirty="0">
                <a:solidFill>
                  <a:srgbClr val="C00000"/>
                </a:solidFill>
                <a:latin typeface="メイリオ" panose="020B0604030504040204" pitchFamily="50" charset="-128"/>
                <a:ea typeface="メイリオ" panose="020B0604030504040204" pitchFamily="50" charset="-128"/>
              </a:rPr>
              <a:t>元気</a:t>
            </a:r>
            <a:r>
              <a:rPr lang="ja-JP" altLang="en-US" sz="1600" dirty="0">
                <a:latin typeface="メイリオ" panose="020B0604030504040204" pitchFamily="50" charset="-128"/>
                <a:ea typeface="メイリオ" panose="020B0604030504040204" pitchFamily="50" charset="-128"/>
              </a:rPr>
              <a:t>に語りかけます。</a:t>
            </a:r>
            <a:endParaRPr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　「こんにちは」の後は、しっかり「</a:t>
            </a:r>
            <a:r>
              <a:rPr lang="ja-JP" altLang="en-US" sz="1600" dirty="0">
                <a:solidFill>
                  <a:srgbClr val="C00000"/>
                </a:solidFill>
                <a:latin typeface="メイリオ" panose="020B0604030504040204" pitchFamily="50" charset="-128"/>
                <a:ea typeface="メイリオ" panose="020B0604030504040204" pitchFamily="50" charset="-128"/>
              </a:rPr>
              <a:t>間</a:t>
            </a:r>
            <a:r>
              <a:rPr lang="ja-JP" altLang="en-US" sz="1600" dirty="0">
                <a:latin typeface="メイリオ" panose="020B0604030504040204" pitchFamily="50" charset="-128"/>
                <a:ea typeface="メイリオ" panose="020B0604030504040204" pitchFamily="50" charset="-128"/>
              </a:rPr>
              <a:t>」をとります。あいさつは、本来、双方向のもの</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です。 ＷＥＢであっても、参加者が返してくる心の声を受け止める時間をとります。</a:t>
            </a:r>
            <a:endParaRPr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　「間」をとることで、話にメリハリがつくのと、参加者自身に考えてもらったり、感じ</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てもらう時間を確保することができます。</a:t>
            </a:r>
            <a:endParaRPr lang="en-US" altLang="ja-JP" sz="1600" dirty="0">
              <a:latin typeface="メイリオ" panose="020B0604030504040204" pitchFamily="50" charset="-128"/>
              <a:ea typeface="メイリオ" panose="020B0604030504040204" pitchFamily="50" charset="-128"/>
            </a:endParaRPr>
          </a:p>
          <a:p>
            <a:pPr algn="l"/>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71D1E15A-02C1-4C4F-B083-8929FBC9D673}"/>
              </a:ext>
            </a:extLst>
          </p:cNvPr>
          <p:cNvSpPr txBox="1"/>
          <p:nvPr/>
        </p:nvSpPr>
        <p:spPr>
          <a:xfrm>
            <a:off x="532587" y="4164831"/>
            <a:ext cx="5151725" cy="1108299"/>
          </a:xfrm>
          <a:prstGeom prst="rect">
            <a:avLst/>
          </a:prstGeom>
          <a:noFill/>
        </p:spPr>
        <p:txBody>
          <a:bodyPr wrap="square" rtlCol="0">
            <a:noAutofit/>
          </a:bodyPr>
          <a:lstStyle/>
          <a:p>
            <a:pPr algn="l"/>
            <a:r>
              <a:rPr lang="ja-JP" altLang="en-US" sz="1600" dirty="0">
                <a:latin typeface="メイリオ" panose="020B0604030504040204" pitchFamily="50" charset="-128"/>
                <a:ea typeface="メイリオ" panose="020B0604030504040204" pitchFamily="50" charset="-128"/>
              </a:rPr>
              <a:t>②オープニングトーク</a:t>
            </a:r>
            <a:endParaRPr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　</a:t>
            </a:r>
            <a:r>
              <a:rPr lang="ja-JP" altLang="en-US" sz="1600" dirty="0">
                <a:solidFill>
                  <a:srgbClr val="C00000"/>
                </a:solidFill>
                <a:latin typeface="メイリオ" panose="020B0604030504040204" pitchFamily="50" charset="-128"/>
                <a:ea typeface="メイリオ" panose="020B0604030504040204" pitchFamily="50" charset="-128"/>
              </a:rPr>
              <a:t>ご当地ネタ、お天気ネタ、共通の悩み</a:t>
            </a:r>
            <a:r>
              <a:rPr lang="ja-JP" altLang="en-US" sz="1600" dirty="0">
                <a:latin typeface="メイリオ" panose="020B0604030504040204" pitchFamily="50" charset="-128"/>
                <a:ea typeface="メイリオ" panose="020B0604030504040204" pitchFamily="50" charset="-128"/>
              </a:rPr>
              <a:t>など。</a:t>
            </a:r>
            <a:endParaRPr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　「ところで、みなさんはこんな悩みをお持ちでは</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ありませんか。（共通の悩み項目）」</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6999FD5F-52B3-4442-B082-2DF80A592BE6}"/>
              </a:ext>
            </a:extLst>
          </p:cNvPr>
          <p:cNvSpPr txBox="1"/>
          <p:nvPr/>
        </p:nvSpPr>
        <p:spPr>
          <a:xfrm>
            <a:off x="521404" y="5352931"/>
            <a:ext cx="8622596" cy="1108299"/>
          </a:xfrm>
          <a:prstGeom prst="rect">
            <a:avLst/>
          </a:prstGeom>
          <a:noFill/>
        </p:spPr>
        <p:txBody>
          <a:bodyPr wrap="square" rtlCol="0">
            <a:noAutofit/>
          </a:bodyPr>
          <a:lstStyle/>
          <a:p>
            <a:pPr algn="l"/>
            <a:r>
              <a:rPr lang="ja-JP" altLang="en-US" sz="1600" dirty="0">
                <a:latin typeface="メイリオ" panose="020B0604030504040204" pitchFamily="50" charset="-128"/>
                <a:ea typeface="メイリオ" panose="020B0604030504040204" pitchFamily="50" charset="-128"/>
              </a:rPr>
              <a:t>③講師の自己紹介</a:t>
            </a:r>
            <a:endParaRPr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　</a:t>
            </a:r>
            <a:r>
              <a:rPr lang="ja-JP" altLang="en-US" sz="1600" dirty="0">
                <a:solidFill>
                  <a:srgbClr val="C00000"/>
                </a:solidFill>
                <a:latin typeface="メイリオ" panose="020B0604030504040204" pitchFamily="50" charset="-128"/>
                <a:ea typeface="メイリオ" panose="020B0604030504040204" pitchFamily="50" charset="-128"/>
              </a:rPr>
              <a:t>手短に。</a:t>
            </a:r>
            <a:r>
              <a:rPr lang="ja-JP" altLang="en-US" sz="1600" dirty="0">
                <a:latin typeface="メイリオ" panose="020B0604030504040204" pitchFamily="50" charset="-128"/>
                <a:ea typeface="メイリオ" panose="020B0604030504040204" pitchFamily="50" charset="-128"/>
              </a:rPr>
              <a:t>実績を語る場合も、自慢にならないよう、必ず、全体のストーリーの</a:t>
            </a:r>
            <a:r>
              <a:rPr lang="ja-JP" altLang="en-US" sz="1600" dirty="0">
                <a:solidFill>
                  <a:srgbClr val="C00000"/>
                </a:solidFill>
                <a:latin typeface="メイリオ" panose="020B0604030504040204" pitchFamily="50" charset="-128"/>
                <a:ea typeface="メイリオ" panose="020B0604030504040204" pitchFamily="50" charset="-128"/>
              </a:rPr>
              <a:t>伏線</a:t>
            </a:r>
            <a:r>
              <a:rPr lang="ja-JP" altLang="en-US" sz="1600" dirty="0">
                <a:latin typeface="メイリオ" panose="020B0604030504040204" pitchFamily="50" charset="-128"/>
                <a:ea typeface="メイリオ" panose="020B0604030504040204" pitchFamily="50" charset="-128"/>
              </a:rPr>
              <a:t>とな</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るように構成します。「私は、○○で実践してきました。今日お話しするのは、その中</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でも最も重要な・・・」</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endParaRPr>
          </a:p>
        </p:txBody>
      </p:sp>
      <p:graphicFrame>
        <p:nvGraphicFramePr>
          <p:cNvPr id="7" name="表 6">
            <a:extLst>
              <a:ext uri="{FF2B5EF4-FFF2-40B4-BE49-F238E27FC236}">
                <a16:creationId xmlns:a16="http://schemas.microsoft.com/office/drawing/2014/main" id="{D8CE6BDE-9BD1-4ACE-8C70-B9A1956DF67A}"/>
              </a:ext>
            </a:extLst>
          </p:cNvPr>
          <p:cNvGraphicFramePr>
            <a:graphicFrameLocks noGrp="1"/>
          </p:cNvGraphicFramePr>
          <p:nvPr>
            <p:extLst>
              <p:ext uri="{D42A27DB-BD31-4B8C-83A1-F6EECF244321}">
                <p14:modId xmlns:p14="http://schemas.microsoft.com/office/powerpoint/2010/main" val="3050390694"/>
              </p:ext>
            </p:extLst>
          </p:nvPr>
        </p:nvGraphicFramePr>
        <p:xfrm>
          <a:off x="489035" y="1525540"/>
          <a:ext cx="8294781" cy="926845"/>
        </p:xfrm>
        <a:graphic>
          <a:graphicData uri="http://schemas.openxmlformats.org/drawingml/2006/table">
            <a:tbl>
              <a:tblPr firstRow="1" bandRow="1">
                <a:tableStyleId>{5940675A-B579-460E-94D1-54222C63F5DA}</a:tableStyleId>
              </a:tblPr>
              <a:tblGrid>
                <a:gridCol w="425763">
                  <a:extLst>
                    <a:ext uri="{9D8B030D-6E8A-4147-A177-3AD203B41FA5}">
                      <a16:colId xmlns:a16="http://schemas.microsoft.com/office/drawing/2014/main" val="786320198"/>
                    </a:ext>
                  </a:extLst>
                </a:gridCol>
                <a:gridCol w="1048640">
                  <a:extLst>
                    <a:ext uri="{9D8B030D-6E8A-4147-A177-3AD203B41FA5}">
                      <a16:colId xmlns:a16="http://schemas.microsoft.com/office/drawing/2014/main" val="4283775830"/>
                    </a:ext>
                  </a:extLst>
                </a:gridCol>
                <a:gridCol w="3098508">
                  <a:extLst>
                    <a:ext uri="{9D8B030D-6E8A-4147-A177-3AD203B41FA5}">
                      <a16:colId xmlns:a16="http://schemas.microsoft.com/office/drawing/2014/main" val="2373769889"/>
                    </a:ext>
                  </a:extLst>
                </a:gridCol>
                <a:gridCol w="3721870">
                  <a:extLst>
                    <a:ext uri="{9D8B030D-6E8A-4147-A177-3AD203B41FA5}">
                      <a16:colId xmlns:a16="http://schemas.microsoft.com/office/drawing/2014/main" val="2972828571"/>
                    </a:ext>
                  </a:extLst>
                </a:gridCol>
              </a:tblGrid>
              <a:tr h="347725">
                <a:tc>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600" dirty="0">
                          <a:latin typeface="メイリオ" panose="020B0604030504040204" pitchFamily="50" charset="-128"/>
                          <a:ea typeface="メイリオ" panose="020B0604030504040204" pitchFamily="50" charset="-128"/>
                        </a:rPr>
                        <a:t>ポイント</a:t>
                      </a: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rPr>
                        <a:t>例</a:t>
                      </a:r>
                    </a:p>
                  </a:txBody>
                  <a:tcPr anchor="ctr"/>
                </a:tc>
                <a:extLst>
                  <a:ext uri="{0D108BD9-81ED-4DB2-BD59-A6C34878D82A}">
                    <a16:rowId xmlns:a16="http://schemas.microsoft.com/office/drawing/2014/main" val="2612380175"/>
                  </a:ext>
                </a:extLst>
              </a:tr>
              <a:tr h="481320">
                <a:tc>
                  <a:txBody>
                    <a:bodyPr/>
                    <a:lstStyle/>
                    <a:p>
                      <a:r>
                        <a:rPr kumimoji="1" lang="ja-JP" altLang="en-US" sz="2000" dirty="0">
                          <a:solidFill>
                            <a:srgbClr val="C00000"/>
                          </a:solidFill>
                          <a:latin typeface="メイリオ" panose="020B0604030504040204" pitchFamily="50" charset="-128"/>
                          <a:ea typeface="メイリオ" panose="020B0604030504040204" pitchFamily="50" charset="-128"/>
                        </a:rPr>
                        <a:t>あ</a:t>
                      </a:r>
                    </a:p>
                  </a:txBody>
                  <a:tcPr/>
                </a:tc>
                <a:tc>
                  <a:txBody>
                    <a:bodyPr/>
                    <a:lstStyle/>
                    <a:p>
                      <a:r>
                        <a:rPr kumimoji="1" lang="ja-JP" altLang="en-US" sz="1600" dirty="0">
                          <a:latin typeface="メイリオ" panose="020B0604030504040204" pitchFamily="50" charset="-128"/>
                          <a:ea typeface="メイリオ" panose="020B0604030504040204" pitchFamily="50" charset="-128"/>
                        </a:rPr>
                        <a:t>あわせる</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対話</a:t>
                      </a:r>
                    </a:p>
                  </a:txBody>
                  <a:tcPr/>
                </a:tc>
                <a:tc>
                  <a:txBody>
                    <a:bodyPr/>
                    <a:lstStyle/>
                    <a:p>
                      <a:r>
                        <a:rPr kumimoji="1" lang="ja-JP" altLang="en-US" sz="1400" dirty="0">
                          <a:latin typeface="メイリオ" panose="020B0604030504040204" pitchFamily="50" charset="-128"/>
                          <a:ea typeface="メイリオ" panose="020B0604030504040204" pitchFamily="50" charset="-128"/>
                        </a:rPr>
                        <a:t>参加者と</a:t>
                      </a:r>
                      <a:r>
                        <a:rPr kumimoji="1" lang="ja-JP" altLang="en-US" sz="1400" dirty="0">
                          <a:solidFill>
                            <a:srgbClr val="C00000"/>
                          </a:solidFill>
                          <a:latin typeface="メイリオ" panose="020B0604030504040204" pitchFamily="50" charset="-128"/>
                          <a:ea typeface="メイリオ" panose="020B0604030504040204" pitchFamily="50" charset="-128"/>
                        </a:rPr>
                        <a:t>信頼を築く</a:t>
                      </a:r>
                      <a:r>
                        <a:rPr kumimoji="1" lang="ja-JP" altLang="en-US" sz="1400" dirty="0">
                          <a:latin typeface="メイリオ" panose="020B0604030504040204" pitchFamily="50" charset="-128"/>
                          <a:ea typeface="メイリオ" panose="020B0604030504040204" pitchFamily="50" charset="-128"/>
                        </a:rPr>
                        <a:t>第１歩。お天気ネタ、ご当地ネタなど共通の話題。</a:t>
                      </a:r>
                    </a:p>
                  </a:txBody>
                  <a:tcPr/>
                </a:tc>
                <a:tc>
                  <a:txBody>
                    <a:bodyPr/>
                    <a:lstStyle/>
                    <a:p>
                      <a:r>
                        <a:rPr kumimoji="1" lang="ja-JP" altLang="en-US" sz="1400" dirty="0">
                          <a:latin typeface="メイリオ" panose="020B0604030504040204" pitchFamily="50" charset="-128"/>
                          <a:ea typeface="メイリオ" panose="020B0604030504040204" pitchFamily="50" charset="-128"/>
                        </a:rPr>
                        <a:t>「１１月ですが、今日は少し暑いですね」「最近の株式市場は・・・」</a:t>
                      </a:r>
                    </a:p>
                  </a:txBody>
                  <a:tcPr/>
                </a:tc>
                <a:extLst>
                  <a:ext uri="{0D108BD9-81ED-4DB2-BD59-A6C34878D82A}">
                    <a16:rowId xmlns:a16="http://schemas.microsoft.com/office/drawing/2014/main" val="10128695"/>
                  </a:ext>
                </a:extLst>
              </a:tr>
            </a:tbl>
          </a:graphicData>
        </a:graphic>
      </p:graphicFrame>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861048"/>
            <a:ext cx="2508361" cy="1673547"/>
          </a:xfrm>
          <a:prstGeom prst="rect">
            <a:avLst/>
          </a:prstGeom>
        </p:spPr>
      </p:pic>
    </p:spTree>
    <p:extLst>
      <p:ext uri="{BB962C8B-B14F-4D97-AF65-F5344CB8AC3E}">
        <p14:creationId xmlns:p14="http://schemas.microsoft.com/office/powerpoint/2010/main" val="1878489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70E71A4-3F61-4654-BA63-81B3427C9049}"/>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630131" rtl="0" eaLnBrk="1" fontAlgn="auto" latinLnBrk="0" hangingPunct="1">
                <a:lnSpc>
                  <a:spcPct val="100000"/>
                </a:lnSpc>
                <a:spcBef>
                  <a:spcPts val="0"/>
                </a:spcBef>
                <a:spcAft>
                  <a:spcPts val="0"/>
                </a:spcAft>
                <a:buClrTx/>
                <a:buSzTx/>
                <a:buFontTx/>
                <a:buNone/>
                <a:tabLst/>
                <a:defRPr/>
              </a:pPr>
              <a:t>29</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cs typeface="+mn-cs"/>
            </a:endParaRPr>
          </a:p>
        </p:txBody>
      </p:sp>
      <p:sp>
        <p:nvSpPr>
          <p:cNvPr id="3" name="タイトル 2">
            <a:extLst>
              <a:ext uri="{FF2B5EF4-FFF2-40B4-BE49-F238E27FC236}">
                <a16:creationId xmlns:a16="http://schemas.microsoft.com/office/drawing/2014/main" id="{AD8EE9A6-DA86-46C1-B585-1655DA57F2E4}"/>
              </a:ext>
            </a:extLst>
          </p:cNvPr>
          <p:cNvSpPr>
            <a:spLocks noGrp="1"/>
          </p:cNvSpPr>
          <p:nvPr>
            <p:ph type="title"/>
          </p:nvPr>
        </p:nvSpPr>
        <p:spPr/>
        <p:txBody>
          <a:bodyPr/>
          <a:lstStyle/>
          <a:p>
            <a:r>
              <a:rPr kumimoji="1" lang="ja-JP" altLang="en-US" dirty="0"/>
              <a:t>つかむ対話・いかす対話</a:t>
            </a:r>
          </a:p>
        </p:txBody>
      </p:sp>
      <p:sp>
        <p:nvSpPr>
          <p:cNvPr id="4" name="タイトル 2">
            <a:extLst>
              <a:ext uri="{FF2B5EF4-FFF2-40B4-BE49-F238E27FC236}">
                <a16:creationId xmlns:a16="http://schemas.microsoft.com/office/drawing/2014/main" id="{A5047EC4-EFC8-411C-9B07-8E50D760BC71}"/>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４－４</a:t>
            </a:r>
          </a:p>
        </p:txBody>
      </p:sp>
      <p:sp>
        <p:nvSpPr>
          <p:cNvPr id="5" name="テキスト ボックス 4">
            <a:extLst>
              <a:ext uri="{FF2B5EF4-FFF2-40B4-BE49-F238E27FC236}">
                <a16:creationId xmlns:a16="http://schemas.microsoft.com/office/drawing/2014/main" id="{96104E28-F05A-4030-BD33-57DCA112DE4A}"/>
              </a:ext>
            </a:extLst>
          </p:cNvPr>
          <p:cNvSpPr txBox="1"/>
          <p:nvPr/>
        </p:nvSpPr>
        <p:spPr>
          <a:xfrm>
            <a:off x="256217" y="833868"/>
            <a:ext cx="8774588" cy="635477"/>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「つかむ対話」は、参加者の興味をひきつけるものです。その話を「いかす対話」によってテーマに結びつけます。</a:t>
            </a:r>
            <a:r>
              <a:rPr kumimoji="1" lang="ja-JP" altLang="en-US"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テーマにスポットライトを当てる</a:t>
            </a:r>
            <a:r>
              <a:rPr kumimoji="1" lang="ja-JP" altLang="en-US"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のです。</a:t>
            </a:r>
          </a:p>
        </p:txBody>
      </p:sp>
      <p:sp>
        <p:nvSpPr>
          <p:cNvPr id="6" name="テキスト ボックス 5">
            <a:extLst>
              <a:ext uri="{FF2B5EF4-FFF2-40B4-BE49-F238E27FC236}">
                <a16:creationId xmlns:a16="http://schemas.microsoft.com/office/drawing/2014/main" id="{4D3D3CC2-B1BA-4CDF-ADEA-42E99D97486C}"/>
              </a:ext>
            </a:extLst>
          </p:cNvPr>
          <p:cNvSpPr txBox="1"/>
          <p:nvPr/>
        </p:nvSpPr>
        <p:spPr>
          <a:xfrm>
            <a:off x="376409" y="3525912"/>
            <a:ext cx="3028274" cy="77963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①つかむ対話　</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クイズ形式の例</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メイリオ" panose="020B0604030504040204" pitchFamily="50" charset="-128"/>
                <a:ea typeface="メイリオ" panose="020B0604030504040204" pitchFamily="50" charset="-128"/>
              </a:rPr>
              <a:t> 　「車が停まっています。</a:t>
            </a:r>
            <a:endParaRPr lang="en-US" altLang="ja-JP" sz="14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メイリオ" panose="020B0604030504040204" pitchFamily="50" charset="-128"/>
                <a:ea typeface="メイリオ" panose="020B0604030504040204" pitchFamily="50" charset="-128"/>
              </a:rPr>
              <a:t>　　</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駐車番号は何番でしょうか」</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a:extLst>
              <a:ext uri="{FF2B5EF4-FFF2-40B4-BE49-F238E27FC236}">
                <a16:creationId xmlns:a16="http://schemas.microsoft.com/office/drawing/2014/main" id="{63CEB3D8-EE2C-46FA-82A6-34CD177B8F26}"/>
              </a:ext>
            </a:extLst>
          </p:cNvPr>
          <p:cNvSpPr txBox="1"/>
          <p:nvPr/>
        </p:nvSpPr>
        <p:spPr>
          <a:xfrm>
            <a:off x="447769" y="5843266"/>
            <a:ext cx="3028274" cy="53497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「答えは</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８７</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です。</a:t>
            </a:r>
            <a:r>
              <a:rPr lang="ja-JP" altLang="en-US" sz="1400" dirty="0">
                <a:solidFill>
                  <a:srgbClr val="000000"/>
                </a:solidFill>
                <a:latin typeface="メイリオ" panose="020B0604030504040204" pitchFamily="50" charset="-128"/>
                <a:ea typeface="メイリオ" panose="020B0604030504040204" pitchFamily="50" charset="-128"/>
              </a:rPr>
              <a:t>（図を逆さにしながら）</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これでわかります」</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10" name="図 9">
            <a:extLst>
              <a:ext uri="{FF2B5EF4-FFF2-40B4-BE49-F238E27FC236}">
                <a16:creationId xmlns:a16="http://schemas.microsoft.com/office/drawing/2014/main" id="{3467A2E3-2C9B-48E5-869B-48C02E5E5077}"/>
              </a:ext>
            </a:extLst>
          </p:cNvPr>
          <p:cNvPicPr>
            <a:picLocks noChangeAspect="1"/>
          </p:cNvPicPr>
          <p:nvPr/>
        </p:nvPicPr>
        <p:blipFill>
          <a:blip r:embed="rId2"/>
          <a:stretch>
            <a:fillRect/>
          </a:stretch>
        </p:blipFill>
        <p:spPr>
          <a:xfrm>
            <a:off x="566451" y="4340230"/>
            <a:ext cx="2591810" cy="1433668"/>
          </a:xfrm>
          <a:prstGeom prst="rect">
            <a:avLst/>
          </a:prstGeom>
        </p:spPr>
      </p:pic>
      <p:sp>
        <p:nvSpPr>
          <p:cNvPr id="12" name="矢印: ストライプ 11">
            <a:extLst>
              <a:ext uri="{FF2B5EF4-FFF2-40B4-BE49-F238E27FC236}">
                <a16:creationId xmlns:a16="http://schemas.microsoft.com/office/drawing/2014/main" id="{BAE654A9-7A85-4CA5-8B73-B7BA51111E5E}"/>
              </a:ext>
            </a:extLst>
          </p:cNvPr>
          <p:cNvSpPr/>
          <p:nvPr/>
        </p:nvSpPr>
        <p:spPr bwMode="auto">
          <a:xfrm>
            <a:off x="4172248" y="4679386"/>
            <a:ext cx="799503" cy="893773"/>
          </a:xfrm>
          <a:prstGeom prst="stripedRightArrow">
            <a:avLst/>
          </a:prstGeom>
          <a:solidFill>
            <a:srgbClr val="CCFFFF"/>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22388"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17" name="テキスト ボックス 16">
            <a:extLst>
              <a:ext uri="{FF2B5EF4-FFF2-40B4-BE49-F238E27FC236}">
                <a16:creationId xmlns:a16="http://schemas.microsoft.com/office/drawing/2014/main" id="{5807847B-8404-448B-A7A1-A1259BB48C46}"/>
              </a:ext>
            </a:extLst>
          </p:cNvPr>
          <p:cNvSpPr txBox="1"/>
          <p:nvPr/>
        </p:nvSpPr>
        <p:spPr>
          <a:xfrm>
            <a:off x="5617139" y="3654897"/>
            <a:ext cx="3150452" cy="181285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②いかす対話　</a:t>
            </a:r>
            <a:endParaRPr kumimoji="1" lang="en-US" altLang="ja-JP" sz="1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メイリオ" panose="020B0604030504040204" pitchFamily="50" charset="-128"/>
                <a:ea typeface="メイリオ" panose="020B0604030504040204" pitchFamily="50" charset="-128"/>
              </a:rPr>
              <a:t>　「いかがでしょうか。ふだんから、</a:t>
            </a:r>
            <a:endParaRPr lang="en-US" altLang="ja-JP" sz="14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メイリオ" panose="020B0604030504040204" pitchFamily="50" charset="-128"/>
                <a:ea typeface="メイリオ" panose="020B0604030504040204" pitchFamily="50" charset="-128"/>
              </a:rPr>
              <a:t>　　お客さま志向が大切と言って</a:t>
            </a:r>
            <a:br>
              <a:rPr lang="en-US" altLang="ja-JP" sz="1400" dirty="0">
                <a:solidFill>
                  <a:srgbClr val="000000"/>
                </a:solidFill>
                <a:latin typeface="メイリオ" panose="020B0604030504040204" pitchFamily="50" charset="-128"/>
                <a:ea typeface="メイリオ" panose="020B0604030504040204" pitchFamily="50" charset="-128"/>
              </a:rPr>
            </a:br>
            <a:r>
              <a:rPr lang="ja-JP" altLang="en-US" sz="1400" dirty="0">
                <a:solidFill>
                  <a:srgbClr val="000000"/>
                </a:solidFill>
                <a:latin typeface="メイリオ" panose="020B0604030504040204" pitchFamily="50" charset="-128"/>
                <a:ea typeface="メイリオ" panose="020B0604030504040204" pitchFamily="50" charset="-128"/>
              </a:rPr>
              <a:t>　　いても、実際は自社視点で見</a:t>
            </a:r>
            <a:endParaRPr lang="en-US" altLang="ja-JP" sz="14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メイリオ" panose="020B0604030504040204" pitchFamily="50" charset="-128"/>
                <a:ea typeface="メイリオ" panose="020B0604030504040204" pitchFamily="50" charset="-128"/>
              </a:rPr>
              <a:t>　　てしまいがちですね」</a:t>
            </a:r>
            <a:endParaRPr lang="en-US" altLang="ja-JP" sz="14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メイリオ" panose="020B0604030504040204" pitchFamily="50" charset="-128"/>
                <a:ea typeface="メイリオ" panose="020B0604030504040204" pitchFamily="50" charset="-128"/>
              </a:rPr>
              <a:t>　「今日は、お客さま志向を実感</a:t>
            </a:r>
            <a:endParaRPr lang="en-US" altLang="ja-JP" sz="14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メイリオ" panose="020B0604030504040204" pitchFamily="50" charset="-128"/>
                <a:ea typeface="メイリオ" panose="020B0604030504040204" pitchFamily="50" charset="-128"/>
              </a:rPr>
              <a:t>　　していただくために、マーケ</a:t>
            </a:r>
            <a:endParaRPr lang="en-US" altLang="ja-JP" sz="14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メイリオ" panose="020B0604030504040204" pitchFamily="50" charset="-128"/>
                <a:ea typeface="メイリオ" panose="020B0604030504040204" pitchFamily="50" charset="-128"/>
              </a:rPr>
              <a:t>　　ティングを学びます」</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8" name="テキスト ボックス 17">
            <a:extLst>
              <a:ext uri="{FF2B5EF4-FFF2-40B4-BE49-F238E27FC236}">
                <a16:creationId xmlns:a16="http://schemas.microsoft.com/office/drawing/2014/main" id="{BB5B26C9-39D6-49C2-846C-1EABAC1D9579}"/>
              </a:ext>
            </a:extLst>
          </p:cNvPr>
          <p:cNvSpPr txBox="1"/>
          <p:nvPr/>
        </p:nvSpPr>
        <p:spPr>
          <a:xfrm>
            <a:off x="5667956" y="5655569"/>
            <a:ext cx="3356615" cy="77963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メイリオ" panose="020B0604030504040204" pitchFamily="50" charset="-128"/>
                <a:ea typeface="メイリオ" panose="020B0604030504040204" pitchFamily="50" charset="-128"/>
              </a:rPr>
              <a:t>テーマである「マーケティング」に</a:t>
            </a:r>
            <a:endParaRPr lang="en-US" altLang="ja-JP" sz="14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メイリオ" panose="020B0604030504040204" pitchFamily="50" charset="-128"/>
                <a:ea typeface="メイリオ" panose="020B0604030504040204" pitchFamily="50" charset="-128"/>
              </a:rPr>
              <a:t>つながった。つかみを「いかせた」</a:t>
            </a:r>
            <a:endParaRPr lang="en-US" altLang="ja-JP" sz="14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C00000"/>
                </a:solidFill>
                <a:highlight>
                  <a:srgbClr val="FFFFCC"/>
                </a:highlight>
                <a:latin typeface="メイリオ" panose="020B0604030504040204" pitchFamily="50" charset="-128"/>
                <a:ea typeface="メイリオ" panose="020B0604030504040204" pitchFamily="50" charset="-128"/>
              </a:rPr>
              <a:t>→テーマにスポットライトが当たった。</a:t>
            </a:r>
            <a:endParaRPr kumimoji="1" lang="en-US" altLang="ja-JP" sz="1400" b="0" i="0" u="none" strike="noStrike" kern="1200" cap="none" spc="0" normalizeH="0" baseline="0" noProof="0" dirty="0">
              <a:ln>
                <a:noFill/>
              </a:ln>
              <a:solidFill>
                <a:srgbClr val="C00000"/>
              </a:solidFill>
              <a:effectLst/>
              <a:highlight>
                <a:srgbClr val="FFFFCC"/>
              </a:highlight>
              <a:uLnTx/>
              <a:uFillTx/>
              <a:latin typeface="メイリオ" panose="020B0604030504040204" pitchFamily="50" charset="-128"/>
              <a:ea typeface="メイリオ" panose="020B0604030504040204" pitchFamily="50" charset="-128"/>
              <a:cs typeface="+mn-cs"/>
            </a:endParaRPr>
          </a:p>
        </p:txBody>
      </p:sp>
      <p:sp>
        <p:nvSpPr>
          <p:cNvPr id="14" name="テキスト ボックス 13">
            <a:extLst>
              <a:ext uri="{FF2B5EF4-FFF2-40B4-BE49-F238E27FC236}">
                <a16:creationId xmlns:a16="http://schemas.microsoft.com/office/drawing/2014/main" id="{5B03EB9C-9A7D-4724-8C93-F70B9BEF0E24}"/>
              </a:ext>
            </a:extLst>
          </p:cNvPr>
          <p:cNvSpPr txBox="1"/>
          <p:nvPr/>
        </p:nvSpPr>
        <p:spPr>
          <a:xfrm>
            <a:off x="3594725" y="3981995"/>
            <a:ext cx="1986183" cy="716470"/>
          </a:xfrm>
          <a:prstGeom prst="rect">
            <a:avLst/>
          </a:prstGeom>
          <a:noFill/>
        </p:spPr>
        <p:txBody>
          <a:bodyPr wrap="square" rtlCol="0">
            <a:noAutofit/>
          </a:bodyPr>
          <a:lstStyle/>
          <a:p>
            <a:pPr algn="l"/>
            <a:r>
              <a:rPr kumimoji="1" lang="ja-JP" altLang="en-US" sz="2000" dirty="0">
                <a:solidFill>
                  <a:srgbClr val="C00000"/>
                </a:solidFill>
                <a:latin typeface="メイリオ" panose="020B0604030504040204" pitchFamily="50" charset="-128"/>
                <a:ea typeface="メイリオ" panose="020B0604030504040204" pitchFamily="50" charset="-128"/>
              </a:rPr>
              <a:t>つ</a:t>
            </a:r>
            <a:r>
              <a:rPr kumimoji="1" lang="ja-JP" altLang="en-US" sz="2000" dirty="0">
                <a:solidFill>
                  <a:srgbClr val="0070C0"/>
                </a:solidFill>
                <a:latin typeface="メイリオ" panose="020B0604030504040204" pitchFamily="50" charset="-128"/>
                <a:ea typeface="メイリオ" panose="020B0604030504040204" pitchFamily="50" charset="-128"/>
              </a:rPr>
              <a:t>かんだら</a:t>
            </a:r>
            <a:endParaRPr kumimoji="1" lang="en-US" altLang="ja-JP" sz="2000" dirty="0">
              <a:solidFill>
                <a:srgbClr val="0070C0"/>
              </a:solidFill>
              <a:latin typeface="メイリオ" panose="020B0604030504040204" pitchFamily="50" charset="-128"/>
              <a:ea typeface="メイリオ" panose="020B0604030504040204" pitchFamily="50" charset="-128"/>
            </a:endParaRPr>
          </a:p>
          <a:p>
            <a:pPr algn="l"/>
            <a:r>
              <a:rPr lang="ja-JP" altLang="en-US" sz="2000" dirty="0">
                <a:solidFill>
                  <a:srgbClr val="0070C0"/>
                </a:solidFill>
                <a:latin typeface="メイリオ" panose="020B0604030504040204" pitchFamily="50" charset="-128"/>
                <a:ea typeface="メイリオ" panose="020B0604030504040204" pitchFamily="50" charset="-128"/>
              </a:rPr>
              <a:t>　必ず</a:t>
            </a:r>
            <a:r>
              <a:rPr lang="ja-JP" altLang="en-US" sz="2000" dirty="0">
                <a:solidFill>
                  <a:srgbClr val="C00000"/>
                </a:solidFill>
                <a:latin typeface="メイリオ" panose="020B0604030504040204" pitchFamily="50" charset="-128"/>
                <a:ea typeface="メイリオ" panose="020B0604030504040204" pitchFamily="50" charset="-128"/>
              </a:rPr>
              <a:t>い</a:t>
            </a:r>
            <a:r>
              <a:rPr lang="ja-JP" altLang="en-US" sz="2000" dirty="0">
                <a:solidFill>
                  <a:srgbClr val="0070C0"/>
                </a:solidFill>
                <a:latin typeface="メイリオ" panose="020B0604030504040204" pitchFamily="50" charset="-128"/>
                <a:ea typeface="メイリオ" panose="020B0604030504040204" pitchFamily="50" charset="-128"/>
              </a:rPr>
              <a:t>かせ！</a:t>
            </a:r>
            <a:endParaRPr kumimoji="1" lang="ja-JP" altLang="en-US" sz="2000" dirty="0">
              <a:solidFill>
                <a:srgbClr val="0070C0"/>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2B96C030-CE88-4266-8FAA-8D8662E006E8}"/>
              </a:ext>
            </a:extLst>
          </p:cNvPr>
          <p:cNvSpPr txBox="1"/>
          <p:nvPr/>
        </p:nvSpPr>
        <p:spPr>
          <a:xfrm>
            <a:off x="3661290" y="5655569"/>
            <a:ext cx="1883921" cy="716470"/>
          </a:xfrm>
          <a:prstGeom prst="rect">
            <a:avLst/>
          </a:prstGeom>
          <a:noFill/>
        </p:spPr>
        <p:txBody>
          <a:bodyPr wrap="square" rtlCol="0">
            <a:noAutofit/>
          </a:bodyPr>
          <a:lstStyle/>
          <a:p>
            <a:pPr algn="l"/>
            <a:r>
              <a:rPr kumimoji="1" lang="ja-JP" altLang="en-US" sz="1400" dirty="0">
                <a:solidFill>
                  <a:srgbClr val="0070C0"/>
                </a:solidFill>
                <a:latin typeface="メイリオ" panose="020B0604030504040204" pitchFamily="50" charset="-128"/>
                <a:ea typeface="メイリオ" panose="020B0604030504040204" pitchFamily="50" charset="-128"/>
              </a:rPr>
              <a:t>つかみだけで終わると</a:t>
            </a:r>
            <a:r>
              <a:rPr lang="ja-JP" altLang="en-US" sz="1400" dirty="0">
                <a:solidFill>
                  <a:srgbClr val="0070C0"/>
                </a:solidFill>
                <a:latin typeface="メイリオ" panose="020B0604030504040204" pitchFamily="50" charset="-128"/>
                <a:ea typeface="メイリオ" panose="020B0604030504040204" pitchFamily="50" charset="-128"/>
              </a:rPr>
              <a:t>「今のは何だったの？」</a:t>
            </a:r>
            <a:r>
              <a:rPr kumimoji="1" lang="ja-JP" altLang="en-US" sz="1400" dirty="0">
                <a:solidFill>
                  <a:srgbClr val="0070C0"/>
                </a:solidFill>
                <a:latin typeface="メイリオ" panose="020B0604030504040204" pitchFamily="50" charset="-128"/>
                <a:ea typeface="メイリオ" panose="020B0604030504040204" pitchFamily="50" charset="-128"/>
              </a:rPr>
              <a:t>となる。</a:t>
            </a:r>
          </a:p>
        </p:txBody>
      </p:sp>
      <p:graphicFrame>
        <p:nvGraphicFramePr>
          <p:cNvPr id="8" name="表 7">
            <a:extLst>
              <a:ext uri="{FF2B5EF4-FFF2-40B4-BE49-F238E27FC236}">
                <a16:creationId xmlns:a16="http://schemas.microsoft.com/office/drawing/2014/main" id="{CD921743-265A-4685-B214-DEE05623FB05}"/>
              </a:ext>
            </a:extLst>
          </p:cNvPr>
          <p:cNvGraphicFramePr>
            <a:graphicFrameLocks noGrp="1"/>
          </p:cNvGraphicFramePr>
          <p:nvPr>
            <p:extLst>
              <p:ext uri="{D42A27DB-BD31-4B8C-83A1-F6EECF244321}">
                <p14:modId xmlns:p14="http://schemas.microsoft.com/office/powerpoint/2010/main" val="890424075"/>
              </p:ext>
            </p:extLst>
          </p:nvPr>
        </p:nvGraphicFramePr>
        <p:xfrm>
          <a:off x="440425" y="1612102"/>
          <a:ext cx="8294781" cy="1738625"/>
        </p:xfrm>
        <a:graphic>
          <a:graphicData uri="http://schemas.openxmlformats.org/drawingml/2006/table">
            <a:tbl>
              <a:tblPr firstRow="1" bandRow="1">
                <a:tableStyleId>{5940675A-B579-460E-94D1-54222C63F5DA}</a:tableStyleId>
              </a:tblPr>
              <a:tblGrid>
                <a:gridCol w="425763">
                  <a:extLst>
                    <a:ext uri="{9D8B030D-6E8A-4147-A177-3AD203B41FA5}">
                      <a16:colId xmlns:a16="http://schemas.microsoft.com/office/drawing/2014/main" val="1789650754"/>
                    </a:ext>
                  </a:extLst>
                </a:gridCol>
                <a:gridCol w="1048640">
                  <a:extLst>
                    <a:ext uri="{9D8B030D-6E8A-4147-A177-3AD203B41FA5}">
                      <a16:colId xmlns:a16="http://schemas.microsoft.com/office/drawing/2014/main" val="1061750600"/>
                    </a:ext>
                  </a:extLst>
                </a:gridCol>
                <a:gridCol w="3098508">
                  <a:extLst>
                    <a:ext uri="{9D8B030D-6E8A-4147-A177-3AD203B41FA5}">
                      <a16:colId xmlns:a16="http://schemas.microsoft.com/office/drawing/2014/main" val="1962466492"/>
                    </a:ext>
                  </a:extLst>
                </a:gridCol>
                <a:gridCol w="3721870">
                  <a:extLst>
                    <a:ext uri="{9D8B030D-6E8A-4147-A177-3AD203B41FA5}">
                      <a16:colId xmlns:a16="http://schemas.microsoft.com/office/drawing/2014/main" val="498650982"/>
                    </a:ext>
                  </a:extLst>
                </a:gridCol>
              </a:tblGrid>
              <a:tr h="347725">
                <a:tc>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600" dirty="0">
                          <a:latin typeface="メイリオ" panose="020B0604030504040204" pitchFamily="50" charset="-128"/>
                          <a:ea typeface="メイリオ" panose="020B0604030504040204" pitchFamily="50" charset="-128"/>
                        </a:rPr>
                        <a:t>ポイント</a:t>
                      </a: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rPr>
                        <a:t>例</a:t>
                      </a:r>
                    </a:p>
                  </a:txBody>
                  <a:tcPr anchor="ctr"/>
                </a:tc>
                <a:extLst>
                  <a:ext uri="{0D108BD9-81ED-4DB2-BD59-A6C34878D82A}">
                    <a16:rowId xmlns:a16="http://schemas.microsoft.com/office/drawing/2014/main" val="3388969093"/>
                  </a:ext>
                </a:extLst>
              </a:tr>
              <a:tr h="608519">
                <a:tc>
                  <a:txBody>
                    <a:bodyPr/>
                    <a:lstStyle/>
                    <a:p>
                      <a:r>
                        <a:rPr kumimoji="1" lang="ja-JP" altLang="en-US" sz="2000" dirty="0">
                          <a:solidFill>
                            <a:srgbClr val="C00000"/>
                          </a:solidFill>
                          <a:latin typeface="メイリオ" panose="020B0604030504040204" pitchFamily="50" charset="-128"/>
                          <a:ea typeface="メイリオ" panose="020B0604030504040204" pitchFamily="50" charset="-128"/>
                        </a:rPr>
                        <a:t>つ</a:t>
                      </a:r>
                    </a:p>
                  </a:txBody>
                  <a:tcPr/>
                </a:tc>
                <a:tc>
                  <a:txBody>
                    <a:bodyPr/>
                    <a:lstStyle/>
                    <a:p>
                      <a:r>
                        <a:rPr kumimoji="1" lang="ja-JP" altLang="en-US" sz="1600" dirty="0">
                          <a:latin typeface="メイリオ" panose="020B0604030504040204" pitchFamily="50" charset="-128"/>
                          <a:ea typeface="メイリオ" panose="020B0604030504040204" pitchFamily="50" charset="-128"/>
                        </a:rPr>
                        <a:t>つかむ</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対話</a:t>
                      </a:r>
                    </a:p>
                  </a:txBody>
                  <a:tcPr/>
                </a:tc>
                <a:tc>
                  <a:txBody>
                    <a:bodyPr/>
                    <a:lstStyle/>
                    <a:p>
                      <a:r>
                        <a:rPr kumimoji="1" lang="ja-JP" altLang="en-US" sz="1400" dirty="0">
                          <a:latin typeface="メイリオ" panose="020B0604030504040204" pitchFamily="50" charset="-128"/>
                          <a:ea typeface="メイリオ" panose="020B0604030504040204" pitchFamily="50" charset="-128"/>
                        </a:rPr>
                        <a:t>興味をひきつける「</a:t>
                      </a:r>
                      <a:r>
                        <a:rPr kumimoji="1" lang="ja-JP" altLang="en-US" sz="1400" dirty="0">
                          <a:solidFill>
                            <a:srgbClr val="C00000"/>
                          </a:solidFill>
                          <a:latin typeface="メイリオ" panose="020B0604030504040204" pitchFamily="50" charset="-128"/>
                          <a:ea typeface="メイリオ" panose="020B0604030504040204" pitchFamily="50" charset="-128"/>
                        </a:rPr>
                        <a:t>つかみネタ</a:t>
                      </a:r>
                      <a:r>
                        <a:rPr kumimoji="1" lang="ja-JP" altLang="en-US" sz="1400" dirty="0">
                          <a:latin typeface="メイリオ" panose="020B0604030504040204" pitchFamily="50" charset="-128"/>
                          <a:ea typeface="メイリオ" panose="020B0604030504040204" pitchFamily="50" charset="-128"/>
                        </a:rPr>
                        <a:t>」テーマと関係なくてもＯＫ。</a:t>
                      </a:r>
                    </a:p>
                  </a:txBody>
                  <a:tcPr/>
                </a:tc>
                <a:tc>
                  <a:txBody>
                    <a:bodyPr/>
                    <a:lstStyle/>
                    <a:p>
                      <a:r>
                        <a:rPr kumimoji="1" lang="ja-JP" altLang="en-US" sz="1400" dirty="0">
                          <a:latin typeface="メイリオ" panose="020B0604030504040204" pitchFamily="50" charset="-128"/>
                          <a:ea typeface="メイリオ" panose="020B0604030504040204" pitchFamily="50" charset="-128"/>
                        </a:rPr>
                        <a:t>「相続税の評価方法で、税金の支払額が○○万円も変わった事例があります」</a:t>
                      </a:r>
                    </a:p>
                  </a:txBody>
                  <a:tcPr/>
                </a:tc>
                <a:extLst>
                  <a:ext uri="{0D108BD9-81ED-4DB2-BD59-A6C34878D82A}">
                    <a16:rowId xmlns:a16="http://schemas.microsoft.com/office/drawing/2014/main" val="2949941549"/>
                  </a:ext>
                </a:extLst>
              </a:tr>
              <a:tr h="782381">
                <a:tc>
                  <a:txBody>
                    <a:bodyPr/>
                    <a:lstStyle/>
                    <a:p>
                      <a:r>
                        <a:rPr kumimoji="1" lang="ja-JP" altLang="en-US" sz="2000" dirty="0">
                          <a:solidFill>
                            <a:srgbClr val="C00000"/>
                          </a:solidFill>
                          <a:latin typeface="メイリオ" panose="020B0604030504040204" pitchFamily="50" charset="-128"/>
                          <a:ea typeface="メイリオ" panose="020B0604030504040204" pitchFamily="50" charset="-128"/>
                        </a:rPr>
                        <a:t>い</a:t>
                      </a:r>
                    </a:p>
                  </a:txBody>
                  <a:tcPr/>
                </a:tc>
                <a:tc>
                  <a:txBody>
                    <a:bodyPr/>
                    <a:lstStyle/>
                    <a:p>
                      <a:r>
                        <a:rPr kumimoji="1" lang="ja-JP" altLang="en-US" sz="1600" dirty="0">
                          <a:latin typeface="メイリオ" panose="020B0604030504040204" pitchFamily="50" charset="-128"/>
                          <a:ea typeface="メイリオ" panose="020B0604030504040204" pitchFamily="50" charset="-128"/>
                        </a:rPr>
                        <a:t>いかす</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対話</a:t>
                      </a:r>
                    </a:p>
                  </a:txBody>
                  <a:tcPr/>
                </a:tc>
                <a:tc>
                  <a:txBody>
                    <a:bodyPr/>
                    <a:lstStyle/>
                    <a:p>
                      <a:r>
                        <a:rPr kumimoji="1" lang="ja-JP" altLang="en-US" sz="1400" dirty="0">
                          <a:latin typeface="メイリオ" panose="020B0604030504040204" pitchFamily="50" charset="-128"/>
                          <a:ea typeface="メイリオ" panose="020B0604030504040204" pitchFamily="50" charset="-128"/>
                        </a:rPr>
                        <a:t>つかみを今回のテーマにいかす。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solidFill>
                            <a:srgbClr val="C00000"/>
                          </a:solidFill>
                          <a:latin typeface="メイリオ" panose="020B0604030504040204" pitchFamily="50" charset="-128"/>
                          <a:ea typeface="メイリオ" panose="020B0604030504040204" pitchFamily="50" charset="-128"/>
                        </a:rPr>
                        <a:t>本題につなげる</a:t>
                      </a:r>
                      <a:r>
                        <a:rPr kumimoji="1" lang="ja-JP" altLang="en-US" sz="1400" dirty="0">
                          <a:latin typeface="メイリオ" panose="020B0604030504040204" pitchFamily="50" charset="-128"/>
                          <a:ea typeface="メイリオ" panose="020B0604030504040204" pitchFamily="50" charset="-128"/>
                        </a:rPr>
                        <a:t>ための対話。</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solidFill>
                            <a:srgbClr val="C00000"/>
                          </a:solidFill>
                          <a:latin typeface="メイリオ" panose="020B0604030504040204" pitchFamily="50" charset="-128"/>
                          <a:ea typeface="メイリオ" panose="020B0604030504040204" pitchFamily="50" charset="-128"/>
                        </a:rPr>
                        <a:t>　</a:t>
                      </a:r>
                      <a:r>
                        <a:rPr kumimoji="1" lang="ja-JP" altLang="en-US" sz="1400" dirty="0">
                          <a:solidFill>
                            <a:srgbClr val="C00000"/>
                          </a:solidFill>
                          <a:highlight>
                            <a:srgbClr val="FFFFCC"/>
                          </a:highlight>
                          <a:latin typeface="メイリオ" panose="020B0604030504040204" pitchFamily="50" charset="-128"/>
                          <a:ea typeface="メイリオ" panose="020B0604030504040204" pitchFamily="50" charset="-128"/>
                        </a:rPr>
                        <a:t>→テーマにスポットライト</a:t>
                      </a:r>
                    </a:p>
                  </a:txBody>
                  <a:tcPr/>
                </a:tc>
                <a:tc>
                  <a:txBody>
                    <a:bodyPr/>
                    <a:lstStyle/>
                    <a:p>
                      <a:r>
                        <a:rPr kumimoji="1" lang="ja-JP" altLang="en-US" sz="1400" dirty="0">
                          <a:latin typeface="メイリオ" panose="020B0604030504040204" pitchFamily="50" charset="-128"/>
                          <a:ea typeface="メイリオ" panose="020B0604030504040204" pitchFamily="50" charset="-128"/>
                        </a:rPr>
                        <a:t>「○○さんも不動産をお持ちなのでご興味があるのではないかと思って、今回の改訂についてのポイントをまとめてきました」</a:t>
                      </a:r>
                    </a:p>
                  </a:txBody>
                  <a:tcPr/>
                </a:tc>
                <a:extLst>
                  <a:ext uri="{0D108BD9-81ED-4DB2-BD59-A6C34878D82A}">
                    <a16:rowId xmlns:a16="http://schemas.microsoft.com/office/drawing/2014/main" val="2261865963"/>
                  </a:ext>
                </a:extLst>
              </a:tr>
            </a:tbl>
          </a:graphicData>
        </a:graphic>
      </p:graphicFrame>
    </p:spTree>
    <p:extLst>
      <p:ext uri="{BB962C8B-B14F-4D97-AF65-F5344CB8AC3E}">
        <p14:creationId xmlns:p14="http://schemas.microsoft.com/office/powerpoint/2010/main" val="1339857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BB191"/>
        </a:solidFill>
        <a:effectLst/>
      </p:bgPr>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682A6E5-541D-400D-938F-2F240DFA9CB5}"/>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ea typeface="メイリオ" panose="020B0604030504040204" pitchFamily="50" charset="-128"/>
                <a:cs typeface="+mn-cs"/>
              </a:rPr>
              <a:pPr marL="0" marR="0" lvl="0" indent="0" algn="ctr" defTabSz="630131" rtl="0" eaLnBrk="1" fontAlgn="auto" latinLnBrk="0" hangingPunct="1">
                <a:lnSpc>
                  <a:spcPct val="100000"/>
                </a:lnSpc>
                <a:spcBef>
                  <a:spcPts val="0"/>
                </a:spcBef>
                <a:spcAft>
                  <a:spcPts val="0"/>
                </a:spcAft>
                <a:buClrTx/>
                <a:buSzTx/>
                <a:buFontTx/>
                <a:buNone/>
                <a:tabLst/>
                <a:defRPr/>
              </a:pPr>
              <a:t>3</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ea typeface="メイリオ" panose="020B0604030504040204" pitchFamily="50" charset="-128"/>
              <a:cs typeface="+mn-cs"/>
            </a:endParaRPr>
          </a:p>
        </p:txBody>
      </p:sp>
      <p:sp>
        <p:nvSpPr>
          <p:cNvPr id="3" name="タイトル 2">
            <a:extLst>
              <a:ext uri="{FF2B5EF4-FFF2-40B4-BE49-F238E27FC236}">
                <a16:creationId xmlns:a16="http://schemas.microsoft.com/office/drawing/2014/main" id="{EBDCB01A-8022-4112-AD7B-99256547FE87}"/>
              </a:ext>
            </a:extLst>
          </p:cNvPr>
          <p:cNvSpPr>
            <a:spLocks noGrp="1"/>
          </p:cNvSpPr>
          <p:nvPr>
            <p:ph type="title"/>
          </p:nvPr>
        </p:nvSpPr>
        <p:spPr>
          <a:xfrm>
            <a:off x="1" y="1"/>
            <a:ext cx="9144000" cy="1197857"/>
          </a:xfrm>
          <a:solidFill>
            <a:srgbClr val="06604F"/>
          </a:solidFill>
        </p:spPr>
        <p:txBody>
          <a:bodyPr/>
          <a:lstStyle/>
          <a:p>
            <a:pPr algn="ctr"/>
            <a:r>
              <a:rPr kumimoji="1" lang="ja-JP" altLang="en-US" sz="3200" dirty="0"/>
              <a:t>１ リモートワークを活かそう</a:t>
            </a:r>
          </a:p>
        </p:txBody>
      </p:sp>
      <p:sp>
        <p:nvSpPr>
          <p:cNvPr id="4" name="テキスト ボックス 3">
            <a:extLst>
              <a:ext uri="{FF2B5EF4-FFF2-40B4-BE49-F238E27FC236}">
                <a16:creationId xmlns:a16="http://schemas.microsoft.com/office/drawing/2014/main" id="{278B8EA2-551B-4132-B77D-8CB3763357B8}"/>
              </a:ext>
            </a:extLst>
          </p:cNvPr>
          <p:cNvSpPr txBox="1"/>
          <p:nvPr/>
        </p:nvSpPr>
        <p:spPr>
          <a:xfrm>
            <a:off x="301019" y="1490849"/>
            <a:ext cx="8830159" cy="78602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環境変化はチャンス！</a:t>
            </a:r>
            <a:br>
              <a:rPr kumimoji="1" lang="en-US" altLang="ja-JP" sz="24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br>
            <a:r>
              <a:rPr kumimoji="1" lang="ja-JP" altLang="en-US" sz="24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時代の流れをとらえ、効果的なリモートワークを実現しよう。</a:t>
            </a:r>
          </a:p>
        </p:txBody>
      </p:sp>
      <p:grpSp>
        <p:nvGrpSpPr>
          <p:cNvPr id="10" name="グループ化 9">
            <a:extLst>
              <a:ext uri="{FF2B5EF4-FFF2-40B4-BE49-F238E27FC236}">
                <a16:creationId xmlns:a16="http://schemas.microsoft.com/office/drawing/2014/main" id="{7D6CE5A9-DF05-4E9F-8C43-FA2EAFED1A4A}"/>
              </a:ext>
            </a:extLst>
          </p:cNvPr>
          <p:cNvGrpSpPr/>
          <p:nvPr/>
        </p:nvGrpSpPr>
        <p:grpSpPr>
          <a:xfrm>
            <a:off x="251519" y="3336022"/>
            <a:ext cx="5233657" cy="506636"/>
            <a:chOff x="251519" y="3293811"/>
            <a:chExt cx="5233657" cy="506636"/>
          </a:xfrm>
        </p:grpSpPr>
        <p:sp>
          <p:nvSpPr>
            <p:cNvPr id="11" name="正方形/長方形 10">
              <a:extLst>
                <a:ext uri="{FF2B5EF4-FFF2-40B4-BE49-F238E27FC236}">
                  <a16:creationId xmlns:a16="http://schemas.microsoft.com/office/drawing/2014/main" id="{EFA1BD50-4803-436F-944E-CC9A5C5938AA}"/>
                </a:ext>
              </a:extLst>
            </p:cNvPr>
            <p:cNvSpPr/>
            <p:nvPr/>
          </p:nvSpPr>
          <p:spPr bwMode="auto">
            <a:xfrm>
              <a:off x="254109" y="3293811"/>
              <a:ext cx="5231067" cy="506636"/>
            </a:xfrm>
            <a:prstGeom prst="rect">
              <a:avLst/>
            </a:prstGeom>
            <a:solidFill>
              <a:srgbClr val="0ED8B2"/>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15" name="テキスト ボックス 14">
              <a:extLst>
                <a:ext uri="{FF2B5EF4-FFF2-40B4-BE49-F238E27FC236}">
                  <a16:creationId xmlns:a16="http://schemas.microsoft.com/office/drawing/2014/main" id="{A0BC288E-D4CA-4323-A6FC-8534E40946F4}"/>
                </a:ext>
              </a:extLst>
            </p:cNvPr>
            <p:cNvSpPr txBox="1"/>
            <p:nvPr/>
          </p:nvSpPr>
          <p:spPr>
            <a:xfrm>
              <a:off x="251519" y="3388350"/>
              <a:ext cx="5108689" cy="32868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２　ＷＥＢ</a:t>
              </a: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コミュニケーション</a:t>
              </a: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 ７つのポイント</a:t>
              </a:r>
            </a:p>
          </p:txBody>
        </p:sp>
      </p:grpSp>
      <p:grpSp>
        <p:nvGrpSpPr>
          <p:cNvPr id="8" name="グループ化 7">
            <a:extLst>
              <a:ext uri="{FF2B5EF4-FFF2-40B4-BE49-F238E27FC236}">
                <a16:creationId xmlns:a16="http://schemas.microsoft.com/office/drawing/2014/main" id="{305938DC-3D3F-4F53-BDB5-72B6C8BA4231}"/>
              </a:ext>
            </a:extLst>
          </p:cNvPr>
          <p:cNvGrpSpPr/>
          <p:nvPr/>
        </p:nvGrpSpPr>
        <p:grpSpPr>
          <a:xfrm>
            <a:off x="251519" y="4109720"/>
            <a:ext cx="5233656" cy="544705"/>
            <a:chOff x="251519" y="4128664"/>
            <a:chExt cx="5233656" cy="544705"/>
          </a:xfrm>
        </p:grpSpPr>
        <p:sp>
          <p:nvSpPr>
            <p:cNvPr id="20" name="正方形/長方形 19">
              <a:extLst>
                <a:ext uri="{FF2B5EF4-FFF2-40B4-BE49-F238E27FC236}">
                  <a16:creationId xmlns:a16="http://schemas.microsoft.com/office/drawing/2014/main" id="{733E681A-2A6A-4405-8684-AF3559D0B39F}"/>
                </a:ext>
              </a:extLst>
            </p:cNvPr>
            <p:cNvSpPr/>
            <p:nvPr/>
          </p:nvSpPr>
          <p:spPr bwMode="auto">
            <a:xfrm>
              <a:off x="254108" y="4128664"/>
              <a:ext cx="5231067" cy="544705"/>
            </a:xfrm>
            <a:prstGeom prst="rect">
              <a:avLst/>
            </a:prstGeom>
            <a:solidFill>
              <a:srgbClr val="0ED8B2"/>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1" name="テキスト ボックス 20">
              <a:extLst>
                <a:ext uri="{FF2B5EF4-FFF2-40B4-BE49-F238E27FC236}">
                  <a16:creationId xmlns:a16="http://schemas.microsoft.com/office/drawing/2014/main" id="{9D51096A-5FDB-4E9F-AB3A-D00F8724EAE5}"/>
                </a:ext>
              </a:extLst>
            </p:cNvPr>
            <p:cNvSpPr txBox="1"/>
            <p:nvPr/>
          </p:nvSpPr>
          <p:spPr>
            <a:xfrm>
              <a:off x="251519" y="4244369"/>
              <a:ext cx="5108689" cy="35136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３　ＷＥＢ会議　７つのポイント</a:t>
              </a:r>
            </a:p>
          </p:txBody>
        </p:sp>
      </p:grpSp>
      <p:grpSp>
        <p:nvGrpSpPr>
          <p:cNvPr id="6" name="グループ化 5">
            <a:extLst>
              <a:ext uri="{FF2B5EF4-FFF2-40B4-BE49-F238E27FC236}">
                <a16:creationId xmlns:a16="http://schemas.microsoft.com/office/drawing/2014/main" id="{DA2C61CF-B00F-40A4-95BC-0B73FCFD24A1}"/>
              </a:ext>
            </a:extLst>
          </p:cNvPr>
          <p:cNvGrpSpPr/>
          <p:nvPr/>
        </p:nvGrpSpPr>
        <p:grpSpPr>
          <a:xfrm>
            <a:off x="251519" y="4921487"/>
            <a:ext cx="5233656" cy="544705"/>
            <a:chOff x="251519" y="5001586"/>
            <a:chExt cx="5233656" cy="544705"/>
          </a:xfrm>
        </p:grpSpPr>
        <p:sp>
          <p:nvSpPr>
            <p:cNvPr id="23" name="正方形/長方形 22">
              <a:extLst>
                <a:ext uri="{FF2B5EF4-FFF2-40B4-BE49-F238E27FC236}">
                  <a16:creationId xmlns:a16="http://schemas.microsoft.com/office/drawing/2014/main" id="{59CF42A1-9AE2-40DF-828D-CE96E37A1113}"/>
                </a:ext>
              </a:extLst>
            </p:cNvPr>
            <p:cNvSpPr/>
            <p:nvPr/>
          </p:nvSpPr>
          <p:spPr bwMode="auto">
            <a:xfrm>
              <a:off x="254108" y="5001586"/>
              <a:ext cx="5231067" cy="544705"/>
            </a:xfrm>
            <a:prstGeom prst="rect">
              <a:avLst/>
            </a:prstGeom>
            <a:solidFill>
              <a:srgbClr val="0ED8B2"/>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4" name="テキスト ボックス 23">
              <a:extLst>
                <a:ext uri="{FF2B5EF4-FFF2-40B4-BE49-F238E27FC236}">
                  <a16:creationId xmlns:a16="http://schemas.microsoft.com/office/drawing/2014/main" id="{D51C72A3-6A7E-4823-B2FC-FDFADA39B340}"/>
                </a:ext>
              </a:extLst>
            </p:cNvPr>
            <p:cNvSpPr txBox="1"/>
            <p:nvPr/>
          </p:nvSpPr>
          <p:spPr>
            <a:xfrm>
              <a:off x="251519" y="5159402"/>
              <a:ext cx="4176465" cy="28582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４　ＷＥＢセミナー　７つのポイント</a:t>
              </a:r>
            </a:p>
          </p:txBody>
        </p:sp>
      </p:grpSp>
      <p:grpSp>
        <p:nvGrpSpPr>
          <p:cNvPr id="7" name="グループ化 6">
            <a:extLst>
              <a:ext uri="{FF2B5EF4-FFF2-40B4-BE49-F238E27FC236}">
                <a16:creationId xmlns:a16="http://schemas.microsoft.com/office/drawing/2014/main" id="{519E5708-0A6E-46C1-9B02-AC359F56514A}"/>
              </a:ext>
            </a:extLst>
          </p:cNvPr>
          <p:cNvGrpSpPr/>
          <p:nvPr/>
        </p:nvGrpSpPr>
        <p:grpSpPr>
          <a:xfrm>
            <a:off x="251519" y="5733256"/>
            <a:ext cx="5231067" cy="506637"/>
            <a:chOff x="251519" y="5874509"/>
            <a:chExt cx="5231067" cy="506637"/>
          </a:xfrm>
        </p:grpSpPr>
        <p:sp>
          <p:nvSpPr>
            <p:cNvPr id="26" name="正方形/長方形 25">
              <a:extLst>
                <a:ext uri="{FF2B5EF4-FFF2-40B4-BE49-F238E27FC236}">
                  <a16:creationId xmlns:a16="http://schemas.microsoft.com/office/drawing/2014/main" id="{2B1CEF20-B0A3-4E35-A7A3-E85DF3EDF5B7}"/>
                </a:ext>
              </a:extLst>
            </p:cNvPr>
            <p:cNvSpPr/>
            <p:nvPr/>
          </p:nvSpPr>
          <p:spPr bwMode="auto">
            <a:xfrm>
              <a:off x="251519" y="5874509"/>
              <a:ext cx="5231067" cy="506637"/>
            </a:xfrm>
            <a:prstGeom prst="rect">
              <a:avLst/>
            </a:prstGeom>
            <a:solidFill>
              <a:srgbClr val="0ED8B2"/>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7" name="テキスト ボックス 26">
              <a:extLst>
                <a:ext uri="{FF2B5EF4-FFF2-40B4-BE49-F238E27FC236}">
                  <a16:creationId xmlns:a16="http://schemas.microsoft.com/office/drawing/2014/main" id="{7712C7DD-6102-422D-BFCC-0D4FC4B148E8}"/>
                </a:ext>
              </a:extLst>
            </p:cNvPr>
            <p:cNvSpPr txBox="1"/>
            <p:nvPr/>
          </p:nvSpPr>
          <p:spPr>
            <a:xfrm>
              <a:off x="251519" y="5980638"/>
              <a:ext cx="5108689" cy="32868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５　職場の運営　７つのポイント</a:t>
              </a:r>
            </a:p>
          </p:txBody>
        </p:sp>
      </p:grpSp>
      <p:grpSp>
        <p:nvGrpSpPr>
          <p:cNvPr id="12" name="グループ化 11">
            <a:extLst>
              <a:ext uri="{FF2B5EF4-FFF2-40B4-BE49-F238E27FC236}">
                <a16:creationId xmlns:a16="http://schemas.microsoft.com/office/drawing/2014/main" id="{55B4C592-37F3-40ED-AD28-CB503D3892B2}"/>
              </a:ext>
            </a:extLst>
          </p:cNvPr>
          <p:cNvGrpSpPr/>
          <p:nvPr/>
        </p:nvGrpSpPr>
        <p:grpSpPr>
          <a:xfrm>
            <a:off x="251519" y="2562324"/>
            <a:ext cx="5231067" cy="506636"/>
            <a:chOff x="251519" y="2458958"/>
            <a:chExt cx="5231067" cy="506636"/>
          </a:xfrm>
        </p:grpSpPr>
        <p:sp>
          <p:nvSpPr>
            <p:cNvPr id="28" name="正方形/長方形 27">
              <a:extLst>
                <a:ext uri="{FF2B5EF4-FFF2-40B4-BE49-F238E27FC236}">
                  <a16:creationId xmlns:a16="http://schemas.microsoft.com/office/drawing/2014/main" id="{DE6C08C6-E91A-4268-AD7C-C62F95673E15}"/>
                </a:ext>
              </a:extLst>
            </p:cNvPr>
            <p:cNvSpPr/>
            <p:nvPr/>
          </p:nvSpPr>
          <p:spPr bwMode="auto">
            <a:xfrm>
              <a:off x="251519" y="2458958"/>
              <a:ext cx="5231067" cy="506636"/>
            </a:xfrm>
            <a:prstGeom prst="rect">
              <a:avLst/>
            </a:prstGeom>
            <a:solidFill>
              <a:schemeClr val="bg1"/>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9" name="テキスト ボックス 28">
              <a:extLst>
                <a:ext uri="{FF2B5EF4-FFF2-40B4-BE49-F238E27FC236}">
                  <a16:creationId xmlns:a16="http://schemas.microsoft.com/office/drawing/2014/main" id="{7BD341D0-6C62-4792-9EC5-BB6ECE807E11}"/>
                </a:ext>
              </a:extLst>
            </p:cNvPr>
            <p:cNvSpPr txBox="1"/>
            <p:nvPr/>
          </p:nvSpPr>
          <p:spPr>
            <a:xfrm>
              <a:off x="251519" y="2574806"/>
              <a:ext cx="5108689" cy="32591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１　リモートワークを活かそう</a:t>
              </a:r>
            </a:p>
          </p:txBody>
        </p:sp>
      </p:grpSp>
      <p:sp>
        <p:nvSpPr>
          <p:cNvPr id="17" name="正方形/長方形 16">
            <a:extLst>
              <a:ext uri="{FF2B5EF4-FFF2-40B4-BE49-F238E27FC236}">
                <a16:creationId xmlns:a16="http://schemas.microsoft.com/office/drawing/2014/main" id="{83BAC30E-8127-477A-8F7E-609B89333197}"/>
              </a:ext>
            </a:extLst>
          </p:cNvPr>
          <p:cNvSpPr/>
          <p:nvPr/>
        </p:nvSpPr>
        <p:spPr bwMode="auto">
          <a:xfrm>
            <a:off x="5148064" y="2562324"/>
            <a:ext cx="3742424" cy="3674988"/>
          </a:xfrm>
          <a:prstGeom prst="rect">
            <a:avLst/>
          </a:prstGeom>
          <a:solidFill>
            <a:schemeClr val="bg1"/>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indent="0" algn="l" defTabSz="13223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6604F"/>
                </a:solidFill>
                <a:effectLst/>
                <a:latin typeface="メイリオ" panose="020B0604030504040204" pitchFamily="50" charset="-128"/>
                <a:ea typeface="メイリオ" panose="020B0604030504040204" pitchFamily="50" charset="-128"/>
              </a:rPr>
              <a:t>１－１　リモートワークのメリット</a:t>
            </a:r>
            <a:endParaRPr kumimoji="1" lang="en-US" altLang="ja-JP" sz="1600" b="0" i="0" u="none" strike="noStrike" cap="none" normalizeH="0" baseline="0" dirty="0">
              <a:ln>
                <a:noFill/>
              </a:ln>
              <a:solidFill>
                <a:srgbClr val="06604F"/>
              </a:solidFill>
              <a:effectLst/>
              <a:latin typeface="メイリオ" panose="020B0604030504040204" pitchFamily="50" charset="-128"/>
              <a:ea typeface="メイリオ" panose="020B0604030504040204" pitchFamily="50" charset="-128"/>
            </a:endParaRPr>
          </a:p>
          <a:p>
            <a:pPr marL="0" marR="0" indent="0" algn="l" defTabSz="1322388" rtl="0" eaLnBrk="1" fontAlgn="base" latinLnBrk="0" hangingPunct="1">
              <a:lnSpc>
                <a:spcPct val="100000"/>
              </a:lnSpc>
              <a:spcBef>
                <a:spcPct val="0"/>
              </a:spcBef>
              <a:spcAft>
                <a:spcPct val="0"/>
              </a:spcAft>
              <a:buClrTx/>
              <a:buSzTx/>
              <a:buFontTx/>
              <a:buNone/>
              <a:tabLst/>
            </a:pPr>
            <a:endParaRPr lang="en-US" altLang="ja-JP" sz="1600" dirty="0">
              <a:solidFill>
                <a:srgbClr val="06604F"/>
              </a:solidFill>
              <a:latin typeface="メイリオ" panose="020B0604030504040204" pitchFamily="50" charset="-128"/>
              <a:ea typeface="メイリオ" panose="020B0604030504040204" pitchFamily="50" charset="-128"/>
            </a:endParaRPr>
          </a:p>
          <a:p>
            <a:pPr marL="0" marR="0" indent="0" algn="l" defTabSz="13223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6604F"/>
                </a:solidFill>
                <a:effectLst/>
                <a:latin typeface="メイリオ" panose="020B0604030504040204" pitchFamily="50" charset="-128"/>
                <a:ea typeface="メイリオ" panose="020B0604030504040204" pitchFamily="50" charset="-128"/>
              </a:rPr>
              <a:t>１－２　シーン別の可能性</a:t>
            </a:r>
            <a:endParaRPr kumimoji="1" lang="en-US" altLang="ja-JP" sz="1600" b="0" i="0" u="none" strike="noStrike" cap="none" normalizeH="0" baseline="0" dirty="0">
              <a:ln>
                <a:noFill/>
              </a:ln>
              <a:solidFill>
                <a:srgbClr val="06604F"/>
              </a:solidFill>
              <a:effectLst/>
              <a:latin typeface="メイリオ" panose="020B0604030504040204" pitchFamily="50" charset="-128"/>
              <a:ea typeface="メイリオ" panose="020B0604030504040204" pitchFamily="50" charset="-128"/>
            </a:endParaRPr>
          </a:p>
          <a:p>
            <a:pPr marL="0" marR="0" indent="0" algn="l" defTabSz="1322388" rtl="0" eaLnBrk="1" fontAlgn="base" latinLnBrk="0" hangingPunct="1">
              <a:lnSpc>
                <a:spcPct val="100000"/>
              </a:lnSpc>
              <a:spcBef>
                <a:spcPct val="0"/>
              </a:spcBef>
              <a:spcAft>
                <a:spcPct val="0"/>
              </a:spcAft>
              <a:buClrTx/>
              <a:buSzTx/>
              <a:buFontTx/>
              <a:buNone/>
              <a:tabLst/>
            </a:pPr>
            <a:endParaRPr lang="en-US" altLang="ja-JP" sz="1600" dirty="0">
              <a:solidFill>
                <a:srgbClr val="06604F"/>
              </a:solidFill>
              <a:latin typeface="メイリオ" panose="020B0604030504040204" pitchFamily="50" charset="-128"/>
              <a:ea typeface="メイリオ" panose="020B0604030504040204" pitchFamily="50" charset="-128"/>
            </a:endParaRPr>
          </a:p>
          <a:p>
            <a:pPr marL="0" marR="0" indent="0" algn="l" defTabSz="13223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6604F"/>
                </a:solidFill>
                <a:effectLst/>
                <a:latin typeface="メイリオ" panose="020B0604030504040204" pitchFamily="50" charset="-128"/>
                <a:ea typeface="メイリオ" panose="020B0604030504040204" pitchFamily="50" charset="-128"/>
              </a:rPr>
              <a:t>１－３　移行への課題</a:t>
            </a:r>
            <a:endParaRPr kumimoji="1" lang="en-US" altLang="ja-JP" sz="1600" b="0" i="0" u="none" strike="noStrike" cap="none" normalizeH="0" baseline="0" dirty="0">
              <a:ln>
                <a:noFill/>
              </a:ln>
              <a:solidFill>
                <a:srgbClr val="06604F"/>
              </a:solidFill>
              <a:effectLst/>
              <a:latin typeface="メイリオ" panose="020B0604030504040204" pitchFamily="50" charset="-128"/>
              <a:ea typeface="メイリオ" panose="020B0604030504040204" pitchFamily="50" charset="-128"/>
            </a:endParaRPr>
          </a:p>
          <a:p>
            <a:pPr marL="0" marR="0" indent="0" algn="l" defTabSz="1322388" rtl="0" eaLnBrk="1" fontAlgn="base" latinLnBrk="0" hangingPunct="1">
              <a:lnSpc>
                <a:spcPct val="100000"/>
              </a:lnSpc>
              <a:spcBef>
                <a:spcPct val="0"/>
              </a:spcBef>
              <a:spcAft>
                <a:spcPct val="0"/>
              </a:spcAft>
              <a:buClrTx/>
              <a:buSzTx/>
              <a:buFontTx/>
              <a:buNone/>
              <a:tabLst/>
            </a:pPr>
            <a:endParaRPr lang="en-US" altLang="ja-JP" sz="1600" dirty="0">
              <a:solidFill>
                <a:srgbClr val="06604F"/>
              </a:solidFill>
              <a:latin typeface="メイリオ" panose="020B0604030504040204" pitchFamily="50" charset="-128"/>
              <a:ea typeface="メイリオ" panose="020B0604030504040204" pitchFamily="50" charset="-128"/>
            </a:endParaRPr>
          </a:p>
          <a:p>
            <a:pPr marL="0" marR="0" indent="0" algn="l" defTabSz="13223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6604F"/>
                </a:solidFill>
                <a:effectLst/>
                <a:latin typeface="メイリオ" panose="020B0604030504040204" pitchFamily="50" charset="-128"/>
                <a:ea typeface="メイリオ" panose="020B0604030504040204" pitchFamily="50" charset="-128"/>
              </a:rPr>
              <a:t>１－４　代理店・お客様へメリットを</a:t>
            </a:r>
            <a:endParaRPr kumimoji="1" lang="en-US" altLang="ja-JP" sz="1600" b="0" i="0" u="none" strike="noStrike" cap="none" normalizeH="0" baseline="0" dirty="0">
              <a:ln>
                <a:noFill/>
              </a:ln>
              <a:solidFill>
                <a:srgbClr val="06604F"/>
              </a:solidFill>
              <a:effectLst/>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B57F896C-A162-4124-9501-E5643D73A725}"/>
              </a:ext>
            </a:extLst>
          </p:cNvPr>
          <p:cNvSpPr/>
          <p:nvPr/>
        </p:nvSpPr>
        <p:spPr bwMode="auto">
          <a:xfrm>
            <a:off x="-12822" y="1000942"/>
            <a:ext cx="9171476" cy="196916"/>
          </a:xfrm>
          <a:prstGeom prst="rect">
            <a:avLst/>
          </a:prstGeom>
          <a:solidFill>
            <a:srgbClr val="0ED8B2"/>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Tree>
    <p:extLst>
      <p:ext uri="{BB962C8B-B14F-4D97-AF65-F5344CB8AC3E}">
        <p14:creationId xmlns:p14="http://schemas.microsoft.com/office/powerpoint/2010/main" val="1444209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70E71A4-3F61-4654-BA63-81B3427C9049}"/>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630131" rtl="0" eaLnBrk="1" fontAlgn="auto" latinLnBrk="0" hangingPunct="1">
                <a:lnSpc>
                  <a:spcPct val="100000"/>
                </a:lnSpc>
                <a:spcBef>
                  <a:spcPts val="0"/>
                </a:spcBef>
                <a:spcAft>
                  <a:spcPts val="0"/>
                </a:spcAft>
                <a:buClrTx/>
                <a:buSzTx/>
                <a:buFontTx/>
                <a:buNone/>
                <a:tabLst/>
                <a:defRPr/>
              </a:pPr>
              <a:t>30</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cs typeface="+mn-cs"/>
            </a:endParaRPr>
          </a:p>
        </p:txBody>
      </p:sp>
      <p:sp>
        <p:nvSpPr>
          <p:cNvPr id="3" name="タイトル 2">
            <a:extLst>
              <a:ext uri="{FF2B5EF4-FFF2-40B4-BE49-F238E27FC236}">
                <a16:creationId xmlns:a16="http://schemas.microsoft.com/office/drawing/2014/main" id="{AD8EE9A6-DA86-46C1-B585-1655DA57F2E4}"/>
              </a:ext>
            </a:extLst>
          </p:cNvPr>
          <p:cNvSpPr>
            <a:spLocks noGrp="1"/>
          </p:cNvSpPr>
          <p:nvPr>
            <p:ph type="title"/>
          </p:nvPr>
        </p:nvSpPr>
        <p:spPr/>
        <p:txBody>
          <a:bodyPr/>
          <a:lstStyle/>
          <a:p>
            <a:r>
              <a:rPr kumimoji="1" lang="ja-JP" altLang="en-US" dirty="0"/>
              <a:t>かさねる対話・みつける対話</a:t>
            </a:r>
          </a:p>
        </p:txBody>
      </p:sp>
      <p:sp>
        <p:nvSpPr>
          <p:cNvPr id="4" name="タイトル 2">
            <a:extLst>
              <a:ext uri="{FF2B5EF4-FFF2-40B4-BE49-F238E27FC236}">
                <a16:creationId xmlns:a16="http://schemas.microsoft.com/office/drawing/2014/main" id="{A5047EC4-EFC8-411C-9B07-8E50D760BC71}"/>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４－５</a:t>
            </a:r>
          </a:p>
        </p:txBody>
      </p:sp>
      <p:sp>
        <p:nvSpPr>
          <p:cNvPr id="5" name="テキスト ボックス 4">
            <a:extLst>
              <a:ext uri="{FF2B5EF4-FFF2-40B4-BE49-F238E27FC236}">
                <a16:creationId xmlns:a16="http://schemas.microsoft.com/office/drawing/2014/main" id="{96104E28-F05A-4030-BD33-57DCA112DE4A}"/>
              </a:ext>
            </a:extLst>
          </p:cNvPr>
          <p:cNvSpPr txBox="1"/>
          <p:nvPr/>
        </p:nvSpPr>
        <p:spPr>
          <a:xfrm>
            <a:off x="273215" y="995828"/>
            <a:ext cx="8408192" cy="635477"/>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「かさねる対話」は、テーマを、参加者自身の経験と重ねてもらうものです。そして、「みつける対話」で、一緒に問題解決を体験してもらいます。</a:t>
            </a:r>
          </a:p>
        </p:txBody>
      </p:sp>
      <p:sp>
        <p:nvSpPr>
          <p:cNvPr id="16" name="テキスト ボックス 15">
            <a:extLst>
              <a:ext uri="{FF2B5EF4-FFF2-40B4-BE49-F238E27FC236}">
                <a16:creationId xmlns:a16="http://schemas.microsoft.com/office/drawing/2014/main" id="{C00AAC96-C8FB-45FF-8DFF-DF55153A8324}"/>
              </a:ext>
            </a:extLst>
          </p:cNvPr>
          <p:cNvSpPr txBox="1"/>
          <p:nvPr/>
        </p:nvSpPr>
        <p:spPr>
          <a:xfrm>
            <a:off x="343561" y="3791164"/>
            <a:ext cx="4216482" cy="230213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①かさねる対話</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先ほどのクイズの続き</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メイリオ" panose="020B0604030504040204" pitchFamily="50" charset="-128"/>
                <a:ea typeface="メイリオ" panose="020B0604030504040204" pitchFamily="50" charset="-128"/>
              </a:rPr>
              <a:t>「あなた自身は、お客さまのためだと</a:t>
            </a:r>
            <a:endParaRPr lang="en-US" altLang="ja-JP" sz="14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メイリオ" panose="020B0604030504040204" pitchFamily="50" charset="-128"/>
                <a:ea typeface="メイリオ" panose="020B0604030504040204" pitchFamily="50" charset="-128"/>
              </a:rPr>
              <a:t>　思って、結果として、まったく外していた</a:t>
            </a:r>
            <a:endParaRPr lang="en-US" altLang="ja-JP" sz="14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メイリオ" panose="020B0604030504040204" pitchFamily="50" charset="-128"/>
                <a:ea typeface="メイリオ" panose="020B0604030504040204" pitchFamily="50" charset="-128"/>
              </a:rPr>
              <a:t>　という経験はありませんか</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「実は、私は・・・」</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メイリオ" panose="020B0604030504040204" pitchFamily="50" charset="-128"/>
                <a:ea typeface="メイリオ" panose="020B0604030504040204" pitchFamily="50" charset="-128"/>
              </a:rPr>
              <a:t>　相手の方に、ご自身の経験を思</a:t>
            </a:r>
            <a:endParaRPr lang="en-US" altLang="ja-JP" sz="14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メイリオ" panose="020B0604030504040204" pitchFamily="50" charset="-128"/>
                <a:ea typeface="メイリオ" panose="020B0604030504040204" pitchFamily="50" charset="-128"/>
              </a:rPr>
              <a:t>　い出してもらって重ねてもらうに</a:t>
            </a:r>
            <a:endParaRPr lang="en-US" altLang="ja-JP" sz="14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メイリオ" panose="020B0604030504040204" pitchFamily="50" charset="-128"/>
                <a:ea typeface="メイリオ" panose="020B0604030504040204" pitchFamily="50" charset="-128"/>
              </a:rPr>
              <a:t>　は、講師が、まず</a:t>
            </a:r>
            <a:r>
              <a:rPr lang="ja-JP" altLang="en-US" sz="1400" dirty="0">
                <a:solidFill>
                  <a:srgbClr val="C00000"/>
                </a:solidFill>
                <a:latin typeface="メイリオ" panose="020B0604030504040204" pitchFamily="50" charset="-128"/>
                <a:ea typeface="メイリオ" panose="020B0604030504040204" pitchFamily="50" charset="-128"/>
              </a:rPr>
              <a:t>自己開示</a:t>
            </a:r>
            <a:r>
              <a:rPr lang="ja-JP" altLang="en-US" sz="1400" dirty="0">
                <a:solidFill>
                  <a:srgbClr val="000000"/>
                </a:solidFill>
                <a:latin typeface="メイリオ" panose="020B0604030504040204" pitchFamily="50" charset="-128"/>
                <a:ea typeface="メイリオ" panose="020B0604030504040204" pitchFamily="50" charset="-128"/>
              </a:rPr>
              <a:t>して、</a:t>
            </a:r>
            <a:endParaRPr lang="en-US" altLang="ja-JP" sz="14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メイリオ" panose="020B0604030504040204" pitchFamily="50" charset="-128"/>
                <a:ea typeface="メイリオ" panose="020B0604030504040204" pitchFamily="50" charset="-128"/>
              </a:rPr>
              <a:t>　自らの経験を話すとよい。</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0" name="テキスト ボックス 19">
            <a:extLst>
              <a:ext uri="{FF2B5EF4-FFF2-40B4-BE49-F238E27FC236}">
                <a16:creationId xmlns:a16="http://schemas.microsoft.com/office/drawing/2014/main" id="{1ECCE199-D1A4-4863-AC8F-B5243AE3ABE6}"/>
              </a:ext>
            </a:extLst>
          </p:cNvPr>
          <p:cNvSpPr txBox="1"/>
          <p:nvPr/>
        </p:nvSpPr>
        <p:spPr>
          <a:xfrm>
            <a:off x="5112661" y="3749402"/>
            <a:ext cx="3384376" cy="110872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②見つける対話　</a:t>
            </a:r>
            <a:endParaRPr kumimoji="1" lang="en-US" altLang="ja-JP" sz="1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メイリオ" panose="020B0604030504040204" pitchFamily="50" charset="-128"/>
                <a:ea typeface="メイリオ" panose="020B0604030504040204" pitchFamily="50" charset="-128"/>
              </a:rPr>
              <a:t>　「もし、これからも同じようなこと</a:t>
            </a:r>
            <a:br>
              <a:rPr lang="en-US" altLang="ja-JP" sz="1400" dirty="0">
                <a:solidFill>
                  <a:srgbClr val="000000"/>
                </a:solidFill>
                <a:latin typeface="メイリオ" panose="020B0604030504040204" pitchFamily="50" charset="-128"/>
                <a:ea typeface="メイリオ" panose="020B0604030504040204" pitchFamily="50" charset="-128"/>
              </a:rPr>
            </a:br>
            <a:r>
              <a:rPr lang="ja-JP" altLang="en-US" sz="1400" dirty="0">
                <a:solidFill>
                  <a:srgbClr val="000000"/>
                </a:solidFill>
                <a:latin typeface="メイリオ" panose="020B0604030504040204" pitchFamily="50" charset="-128"/>
                <a:ea typeface="メイリオ" panose="020B0604030504040204" pitchFamily="50" charset="-128"/>
              </a:rPr>
              <a:t>　　が起きたらどうされますか・・・」</a:t>
            </a:r>
            <a:endParaRPr lang="en-US" altLang="ja-JP" sz="14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ここは、問題解決の対話なので、</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8" name="吹き出し: 四角形 7">
            <a:extLst>
              <a:ext uri="{FF2B5EF4-FFF2-40B4-BE49-F238E27FC236}">
                <a16:creationId xmlns:a16="http://schemas.microsoft.com/office/drawing/2014/main" id="{9FDB828C-512A-4D54-A2B0-17D7A7D5EF1D}"/>
              </a:ext>
            </a:extLst>
          </p:cNvPr>
          <p:cNvSpPr/>
          <p:nvPr/>
        </p:nvSpPr>
        <p:spPr bwMode="auto">
          <a:xfrm>
            <a:off x="3349521" y="4785271"/>
            <a:ext cx="1763140" cy="576064"/>
          </a:xfrm>
          <a:prstGeom prst="wedgeRectCallout">
            <a:avLst>
              <a:gd name="adj1" fmla="val -51733"/>
              <a:gd name="adj2" fmla="val 97799"/>
            </a:avLst>
          </a:prstGeom>
          <a:solidFill>
            <a:schemeClr val="bg1"/>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3223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自分の失敗談</a:t>
            </a:r>
            <a:endParaRPr kumimoji="1" lang="en-US" altLang="ja-JP" sz="1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indent="0" algn="l" defTabSz="13223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第３者の失敗談</a:t>
            </a:r>
          </a:p>
        </p:txBody>
      </p:sp>
      <p:sp>
        <p:nvSpPr>
          <p:cNvPr id="21" name="テキスト ボックス 20">
            <a:extLst>
              <a:ext uri="{FF2B5EF4-FFF2-40B4-BE49-F238E27FC236}">
                <a16:creationId xmlns:a16="http://schemas.microsoft.com/office/drawing/2014/main" id="{1BCFCC65-933C-488E-981F-9F575278DBE0}"/>
              </a:ext>
            </a:extLst>
          </p:cNvPr>
          <p:cNvSpPr txBox="1"/>
          <p:nvPr/>
        </p:nvSpPr>
        <p:spPr>
          <a:xfrm>
            <a:off x="7229434" y="4770584"/>
            <a:ext cx="1451974" cy="110872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メイリオ" panose="020B0604030504040204" pitchFamily="50" charset="-128"/>
                <a:ea typeface="メイリオ" panose="020B0604030504040204" pitchFamily="50" charset="-128"/>
              </a:rPr>
              <a:t>３－５「</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質問で会議を動かそう」の</a:t>
            </a:r>
            <a:r>
              <a:rPr lang="ja-JP" altLang="en-US" sz="1400" dirty="0">
                <a:solidFill>
                  <a:srgbClr val="000000"/>
                </a:solidFill>
                <a:latin typeface="メイリオ" panose="020B0604030504040204" pitchFamily="50" charset="-128"/>
                <a:ea typeface="メイリオ" panose="020B0604030504040204" pitchFamily="50" charset="-128"/>
              </a:rPr>
              <a:t>質問でリードできます。</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6" name="表 5">
            <a:extLst>
              <a:ext uri="{FF2B5EF4-FFF2-40B4-BE49-F238E27FC236}">
                <a16:creationId xmlns:a16="http://schemas.microsoft.com/office/drawing/2014/main" id="{3E957EFF-6ED7-4A4C-A994-FAA9DEF325F2}"/>
              </a:ext>
            </a:extLst>
          </p:cNvPr>
          <p:cNvGraphicFramePr>
            <a:graphicFrameLocks noGrp="1"/>
          </p:cNvGraphicFramePr>
          <p:nvPr>
            <p:extLst>
              <p:ext uri="{D42A27DB-BD31-4B8C-83A1-F6EECF244321}">
                <p14:modId xmlns:p14="http://schemas.microsoft.com/office/powerpoint/2010/main" val="2834892605"/>
              </p:ext>
            </p:extLst>
          </p:nvPr>
        </p:nvGraphicFramePr>
        <p:xfrm>
          <a:off x="451344" y="1834391"/>
          <a:ext cx="8294781" cy="1738625"/>
        </p:xfrm>
        <a:graphic>
          <a:graphicData uri="http://schemas.openxmlformats.org/drawingml/2006/table">
            <a:tbl>
              <a:tblPr firstRow="1" bandRow="1">
                <a:tableStyleId>{5940675A-B579-460E-94D1-54222C63F5DA}</a:tableStyleId>
              </a:tblPr>
              <a:tblGrid>
                <a:gridCol w="425763">
                  <a:extLst>
                    <a:ext uri="{9D8B030D-6E8A-4147-A177-3AD203B41FA5}">
                      <a16:colId xmlns:a16="http://schemas.microsoft.com/office/drawing/2014/main" val="652857630"/>
                    </a:ext>
                  </a:extLst>
                </a:gridCol>
                <a:gridCol w="1048640">
                  <a:extLst>
                    <a:ext uri="{9D8B030D-6E8A-4147-A177-3AD203B41FA5}">
                      <a16:colId xmlns:a16="http://schemas.microsoft.com/office/drawing/2014/main" val="1831460771"/>
                    </a:ext>
                  </a:extLst>
                </a:gridCol>
                <a:gridCol w="3098508">
                  <a:extLst>
                    <a:ext uri="{9D8B030D-6E8A-4147-A177-3AD203B41FA5}">
                      <a16:colId xmlns:a16="http://schemas.microsoft.com/office/drawing/2014/main" val="1282902111"/>
                    </a:ext>
                  </a:extLst>
                </a:gridCol>
                <a:gridCol w="3721870">
                  <a:extLst>
                    <a:ext uri="{9D8B030D-6E8A-4147-A177-3AD203B41FA5}">
                      <a16:colId xmlns:a16="http://schemas.microsoft.com/office/drawing/2014/main" val="201758605"/>
                    </a:ext>
                  </a:extLst>
                </a:gridCol>
              </a:tblGrid>
              <a:tr h="347725">
                <a:tc>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600" dirty="0">
                          <a:latin typeface="メイリオ" panose="020B0604030504040204" pitchFamily="50" charset="-128"/>
                          <a:ea typeface="メイリオ" panose="020B0604030504040204" pitchFamily="50" charset="-128"/>
                        </a:rPr>
                        <a:t>ポイント</a:t>
                      </a: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rPr>
                        <a:t>例</a:t>
                      </a:r>
                    </a:p>
                  </a:txBody>
                  <a:tcPr anchor="ctr"/>
                </a:tc>
                <a:extLst>
                  <a:ext uri="{0D108BD9-81ED-4DB2-BD59-A6C34878D82A}">
                    <a16:rowId xmlns:a16="http://schemas.microsoft.com/office/drawing/2014/main" val="64278852"/>
                  </a:ext>
                </a:extLst>
              </a:tr>
              <a:tr h="608519">
                <a:tc>
                  <a:txBody>
                    <a:bodyPr/>
                    <a:lstStyle/>
                    <a:p>
                      <a:r>
                        <a:rPr kumimoji="1" lang="ja-JP" altLang="en-US" sz="2000" dirty="0">
                          <a:solidFill>
                            <a:srgbClr val="C00000"/>
                          </a:solidFill>
                          <a:latin typeface="メイリオ" panose="020B0604030504040204" pitchFamily="50" charset="-128"/>
                          <a:ea typeface="メイリオ" panose="020B0604030504040204" pitchFamily="50" charset="-128"/>
                        </a:rPr>
                        <a:t>か</a:t>
                      </a:r>
                    </a:p>
                  </a:txBody>
                  <a:tcPr/>
                </a:tc>
                <a:tc>
                  <a:txBody>
                    <a:bodyPr/>
                    <a:lstStyle/>
                    <a:p>
                      <a:r>
                        <a:rPr kumimoji="1" lang="ja-JP" altLang="en-US" sz="1600" dirty="0">
                          <a:latin typeface="メイリオ" panose="020B0604030504040204" pitchFamily="50" charset="-128"/>
                          <a:ea typeface="メイリオ" panose="020B0604030504040204" pitchFamily="50" charset="-128"/>
                        </a:rPr>
                        <a:t>かさねる</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対話</a:t>
                      </a:r>
                    </a:p>
                  </a:txBody>
                  <a:tcPr/>
                </a:tc>
                <a:tc>
                  <a:txBody>
                    <a:bodyPr/>
                    <a:lstStyle/>
                    <a:p>
                      <a:r>
                        <a:rPr kumimoji="1" lang="ja-JP" altLang="en-US" sz="1400" dirty="0">
                          <a:latin typeface="メイリオ" panose="020B0604030504040204" pitchFamily="50" charset="-128"/>
                          <a:ea typeface="メイリオ" panose="020B0604030504040204" pitchFamily="50" charset="-128"/>
                        </a:rPr>
                        <a:t>テーマを、参加者の</a:t>
                      </a:r>
                      <a:r>
                        <a:rPr kumimoji="1" lang="ja-JP" altLang="en-US" sz="1400" dirty="0">
                          <a:solidFill>
                            <a:srgbClr val="C00000"/>
                          </a:solidFill>
                          <a:latin typeface="メイリオ" panose="020B0604030504040204" pitchFamily="50" charset="-128"/>
                          <a:ea typeface="メイリオ" panose="020B0604030504040204" pitchFamily="50" charset="-128"/>
                        </a:rPr>
                        <a:t>経験に重ね、自分事</a:t>
                      </a:r>
                      <a:r>
                        <a:rPr kumimoji="1" lang="ja-JP" altLang="en-US" sz="1400" dirty="0">
                          <a:latin typeface="メイリオ" panose="020B0604030504040204" pitchFamily="50" charset="-128"/>
                          <a:ea typeface="メイリオ" panose="020B0604030504040204" pitchFamily="50" charset="-128"/>
                        </a:rPr>
                        <a:t>にしてもらう。</a:t>
                      </a:r>
                    </a:p>
                  </a:txBody>
                  <a:tcPr/>
                </a:tc>
                <a:tc>
                  <a:txBody>
                    <a:bodyPr/>
                    <a:lstStyle/>
                    <a:p>
                      <a:r>
                        <a:rPr kumimoji="1" lang="ja-JP" altLang="en-US" sz="1400" dirty="0">
                          <a:latin typeface="メイリオ" panose="020B0604030504040204" pitchFamily="50" charset="-128"/>
                          <a:ea typeface="メイリオ" panose="020B0604030504040204" pitchFamily="50" charset="-128"/>
                        </a:rPr>
                        <a:t>「お持ちの不動産に、もし○○のタイプがありましたら。。。」</a:t>
                      </a:r>
                    </a:p>
                  </a:txBody>
                  <a:tcPr/>
                </a:tc>
                <a:extLst>
                  <a:ext uri="{0D108BD9-81ED-4DB2-BD59-A6C34878D82A}">
                    <a16:rowId xmlns:a16="http://schemas.microsoft.com/office/drawing/2014/main" val="3341362459"/>
                  </a:ext>
                </a:extLst>
              </a:tr>
              <a:tr h="782381">
                <a:tc>
                  <a:txBody>
                    <a:bodyPr/>
                    <a:lstStyle/>
                    <a:p>
                      <a:r>
                        <a:rPr kumimoji="1" lang="ja-JP" altLang="en-US" sz="2000" dirty="0">
                          <a:solidFill>
                            <a:srgbClr val="C00000"/>
                          </a:solidFill>
                          <a:latin typeface="メイリオ" panose="020B0604030504040204" pitchFamily="50" charset="-128"/>
                          <a:ea typeface="メイリオ" panose="020B0604030504040204" pitchFamily="50" charset="-128"/>
                        </a:rPr>
                        <a:t>み</a:t>
                      </a:r>
                    </a:p>
                  </a:txBody>
                  <a:tcPr/>
                </a:tc>
                <a:tc>
                  <a:txBody>
                    <a:bodyPr/>
                    <a:lstStyle/>
                    <a:p>
                      <a:r>
                        <a:rPr kumimoji="1" lang="ja-JP" altLang="en-US" sz="1600" dirty="0">
                          <a:latin typeface="メイリオ" panose="020B0604030504040204" pitchFamily="50" charset="-128"/>
                          <a:ea typeface="メイリオ" panose="020B0604030504040204" pitchFamily="50" charset="-128"/>
                        </a:rPr>
                        <a:t>みつける</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対話</a:t>
                      </a:r>
                    </a:p>
                  </a:txBody>
                  <a:tcPr/>
                </a:tc>
                <a:tc>
                  <a:txBody>
                    <a:bodyPr/>
                    <a:lstStyle/>
                    <a:p>
                      <a:r>
                        <a:rPr kumimoji="1" lang="ja-JP" altLang="en-US" sz="1400" dirty="0">
                          <a:latin typeface="メイリオ" panose="020B0604030504040204" pitchFamily="50" charset="-128"/>
                          <a:ea typeface="メイリオ" panose="020B0604030504040204" pitchFamily="50" charset="-128"/>
                        </a:rPr>
                        <a:t>参加者自身に、あるいは、参加者と一緒に</a:t>
                      </a:r>
                      <a:r>
                        <a:rPr kumimoji="1" lang="ja-JP" altLang="en-US" sz="1400" dirty="0">
                          <a:solidFill>
                            <a:srgbClr val="C00000"/>
                          </a:solidFill>
                          <a:latin typeface="メイリオ" panose="020B0604030504040204" pitchFamily="50" charset="-128"/>
                          <a:ea typeface="メイリオ" panose="020B0604030504040204" pitchFamily="50" charset="-128"/>
                        </a:rPr>
                        <a:t>問題解決</a:t>
                      </a:r>
                      <a:r>
                        <a:rPr kumimoji="1" lang="ja-JP" altLang="en-US" sz="1400" dirty="0">
                          <a:latin typeface="メイリオ" panose="020B0604030504040204" pitchFamily="50" charset="-128"/>
                          <a:ea typeface="メイリオ" panose="020B0604030504040204" pitchFamily="50" charset="-128"/>
                        </a:rPr>
                        <a:t>をしていく。</a:t>
                      </a:r>
                    </a:p>
                  </a:txBody>
                  <a:tcPr/>
                </a:tc>
                <a:tc>
                  <a:txBody>
                    <a:bodyPr/>
                    <a:lstStyle/>
                    <a:p>
                      <a:r>
                        <a:rPr kumimoji="1" lang="ja-JP" altLang="en-US" sz="1400" dirty="0">
                          <a:latin typeface="メイリオ" panose="020B0604030504040204" pitchFamily="50" charset="-128"/>
                          <a:ea typeface="メイリオ" panose="020B0604030504040204" pitchFamily="50" charset="-128"/>
                        </a:rPr>
                        <a:t>「Ａさんの場合、概算でよいので情報をいただけると、一緒にシミュレーションできます」　→こんな結果が出ました。</a:t>
                      </a:r>
                    </a:p>
                  </a:txBody>
                  <a:tcPr/>
                </a:tc>
                <a:extLst>
                  <a:ext uri="{0D108BD9-81ED-4DB2-BD59-A6C34878D82A}">
                    <a16:rowId xmlns:a16="http://schemas.microsoft.com/office/drawing/2014/main" val="2990688308"/>
                  </a:ext>
                </a:extLst>
              </a:tr>
            </a:tbl>
          </a:graphicData>
        </a:graphic>
      </p:graphicFrame>
      <p:pic>
        <p:nvPicPr>
          <p:cNvPr id="7" name="図 6"/>
          <p:cNvPicPr>
            <a:picLocks noChangeAspect="1"/>
          </p:cNvPicPr>
          <p:nvPr/>
        </p:nvPicPr>
        <p:blipFill>
          <a:blip r:embed="rId2"/>
          <a:stretch>
            <a:fillRect/>
          </a:stretch>
        </p:blipFill>
        <p:spPr>
          <a:xfrm>
            <a:off x="5436097" y="4726268"/>
            <a:ext cx="1793338" cy="1772508"/>
          </a:xfrm>
          <a:prstGeom prst="rect">
            <a:avLst/>
          </a:prstGeom>
        </p:spPr>
      </p:pic>
    </p:spTree>
    <p:extLst>
      <p:ext uri="{BB962C8B-B14F-4D97-AF65-F5344CB8AC3E}">
        <p14:creationId xmlns:p14="http://schemas.microsoft.com/office/powerpoint/2010/main" val="3863815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70E71A4-3F61-4654-BA63-81B3427C9049}"/>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630131" rtl="0" eaLnBrk="1" fontAlgn="auto" latinLnBrk="0" hangingPunct="1">
                <a:lnSpc>
                  <a:spcPct val="100000"/>
                </a:lnSpc>
                <a:spcBef>
                  <a:spcPts val="0"/>
                </a:spcBef>
                <a:spcAft>
                  <a:spcPts val="0"/>
                </a:spcAft>
                <a:buClrTx/>
                <a:buSzTx/>
                <a:buFontTx/>
                <a:buNone/>
                <a:tabLst/>
                <a:defRPr/>
              </a:pPr>
              <a:t>31</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cs typeface="+mn-cs"/>
            </a:endParaRPr>
          </a:p>
        </p:txBody>
      </p:sp>
      <p:sp>
        <p:nvSpPr>
          <p:cNvPr id="3" name="タイトル 2">
            <a:extLst>
              <a:ext uri="{FF2B5EF4-FFF2-40B4-BE49-F238E27FC236}">
                <a16:creationId xmlns:a16="http://schemas.microsoft.com/office/drawing/2014/main" id="{AD8EE9A6-DA86-46C1-B585-1655DA57F2E4}"/>
              </a:ext>
            </a:extLst>
          </p:cNvPr>
          <p:cNvSpPr>
            <a:spLocks noGrp="1"/>
          </p:cNvSpPr>
          <p:nvPr>
            <p:ph type="title"/>
          </p:nvPr>
        </p:nvSpPr>
        <p:spPr/>
        <p:txBody>
          <a:bodyPr/>
          <a:lstStyle/>
          <a:p>
            <a:r>
              <a:rPr kumimoji="1" lang="ja-JP" altLang="en-US" dirty="0"/>
              <a:t>のせる対話</a:t>
            </a:r>
          </a:p>
        </p:txBody>
      </p:sp>
      <p:sp>
        <p:nvSpPr>
          <p:cNvPr id="4" name="タイトル 2">
            <a:extLst>
              <a:ext uri="{FF2B5EF4-FFF2-40B4-BE49-F238E27FC236}">
                <a16:creationId xmlns:a16="http://schemas.microsoft.com/office/drawing/2014/main" id="{A5047EC4-EFC8-411C-9B07-8E50D760BC71}"/>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４－６</a:t>
            </a:r>
          </a:p>
        </p:txBody>
      </p:sp>
      <p:sp>
        <p:nvSpPr>
          <p:cNvPr id="5" name="テキスト ボックス 4">
            <a:extLst>
              <a:ext uri="{FF2B5EF4-FFF2-40B4-BE49-F238E27FC236}">
                <a16:creationId xmlns:a16="http://schemas.microsoft.com/office/drawing/2014/main" id="{96104E28-F05A-4030-BD33-57DCA112DE4A}"/>
              </a:ext>
            </a:extLst>
          </p:cNvPr>
          <p:cNvSpPr txBox="1"/>
          <p:nvPr/>
        </p:nvSpPr>
        <p:spPr>
          <a:xfrm>
            <a:off x="267892" y="1026195"/>
            <a:ext cx="8622597" cy="635477"/>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「のせる対話」は、「みつける対話」で問題を解決した参加者を称賛することで、行動をうながす対話です。</a:t>
            </a:r>
            <a:r>
              <a:rPr kumimoji="1" lang="ja-JP" altLang="en-US"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参加者自身にスポットライト</a:t>
            </a: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を当てるのです。</a:t>
            </a:r>
          </a:p>
        </p:txBody>
      </p:sp>
      <p:pic>
        <p:nvPicPr>
          <p:cNvPr id="6" name="図 5">
            <a:extLst>
              <a:ext uri="{FF2B5EF4-FFF2-40B4-BE49-F238E27FC236}">
                <a16:creationId xmlns:a16="http://schemas.microsoft.com/office/drawing/2014/main" id="{9AE40F7C-A898-4265-A226-E6F9A6AEF8E3}"/>
              </a:ext>
            </a:extLst>
          </p:cNvPr>
          <p:cNvPicPr>
            <a:picLocks noChangeAspect="1"/>
          </p:cNvPicPr>
          <p:nvPr/>
        </p:nvPicPr>
        <p:blipFill>
          <a:blip r:embed="rId2"/>
          <a:stretch>
            <a:fillRect/>
          </a:stretch>
        </p:blipFill>
        <p:spPr>
          <a:xfrm>
            <a:off x="443849" y="3566525"/>
            <a:ext cx="2961071" cy="1874549"/>
          </a:xfrm>
          <a:prstGeom prst="rect">
            <a:avLst/>
          </a:prstGeom>
        </p:spPr>
      </p:pic>
      <p:sp>
        <p:nvSpPr>
          <p:cNvPr id="14" name="テキスト ボックス 13">
            <a:extLst>
              <a:ext uri="{FF2B5EF4-FFF2-40B4-BE49-F238E27FC236}">
                <a16:creationId xmlns:a16="http://schemas.microsoft.com/office/drawing/2014/main" id="{A23CB3AA-6A9B-4245-B600-65887221399B}"/>
              </a:ext>
            </a:extLst>
          </p:cNvPr>
          <p:cNvSpPr txBox="1"/>
          <p:nvPr/>
        </p:nvSpPr>
        <p:spPr>
          <a:xfrm>
            <a:off x="4048553" y="3566525"/>
            <a:ext cx="4724130" cy="103901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●自ら問題解決した参加者が、自らその</a:t>
            </a:r>
            <a:r>
              <a:rPr kumimoji="1" lang="ja-JP" altLang="en-US" sz="1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成果を自</a:t>
            </a:r>
            <a:br>
              <a:rPr kumimoji="1" lang="en-US" altLang="ja-JP" sz="1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　らの言葉で語る場面</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をつくり、それを称賛しま</a:t>
            </a:r>
            <a:br>
              <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す。参加者自身は、満足し、うれしい気持ちに</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メイリオ" panose="020B0604030504040204" pitchFamily="50" charset="-128"/>
                <a:ea typeface="メイリオ" panose="020B0604030504040204" pitchFamily="50" charset="-128"/>
              </a:rPr>
              <a:t>　</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なるでしょう。</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9" name="表 6">
            <a:extLst>
              <a:ext uri="{FF2B5EF4-FFF2-40B4-BE49-F238E27FC236}">
                <a16:creationId xmlns:a16="http://schemas.microsoft.com/office/drawing/2014/main" id="{EC11EDD8-E914-4079-9C3F-301FBE967E0D}"/>
              </a:ext>
            </a:extLst>
          </p:cNvPr>
          <p:cNvGraphicFramePr>
            <a:graphicFrameLocks noGrp="1"/>
          </p:cNvGraphicFramePr>
          <p:nvPr>
            <p:extLst>
              <p:ext uri="{D42A27DB-BD31-4B8C-83A1-F6EECF244321}">
                <p14:modId xmlns:p14="http://schemas.microsoft.com/office/powerpoint/2010/main" val="2080171757"/>
              </p:ext>
            </p:extLst>
          </p:nvPr>
        </p:nvGraphicFramePr>
        <p:xfrm>
          <a:off x="424609" y="1964515"/>
          <a:ext cx="8294781" cy="1299167"/>
        </p:xfrm>
        <a:graphic>
          <a:graphicData uri="http://schemas.openxmlformats.org/drawingml/2006/table">
            <a:tbl>
              <a:tblPr firstRow="1" bandRow="1">
                <a:tableStyleId>{5940675A-B579-460E-94D1-54222C63F5DA}</a:tableStyleId>
              </a:tblPr>
              <a:tblGrid>
                <a:gridCol w="425763">
                  <a:extLst>
                    <a:ext uri="{9D8B030D-6E8A-4147-A177-3AD203B41FA5}">
                      <a16:colId xmlns:a16="http://schemas.microsoft.com/office/drawing/2014/main" val="4283006581"/>
                    </a:ext>
                  </a:extLst>
                </a:gridCol>
                <a:gridCol w="1048640">
                  <a:extLst>
                    <a:ext uri="{9D8B030D-6E8A-4147-A177-3AD203B41FA5}">
                      <a16:colId xmlns:a16="http://schemas.microsoft.com/office/drawing/2014/main" val="1761718018"/>
                    </a:ext>
                  </a:extLst>
                </a:gridCol>
                <a:gridCol w="3098508">
                  <a:extLst>
                    <a:ext uri="{9D8B030D-6E8A-4147-A177-3AD203B41FA5}">
                      <a16:colId xmlns:a16="http://schemas.microsoft.com/office/drawing/2014/main" val="1232686516"/>
                    </a:ext>
                  </a:extLst>
                </a:gridCol>
                <a:gridCol w="3721870">
                  <a:extLst>
                    <a:ext uri="{9D8B030D-6E8A-4147-A177-3AD203B41FA5}">
                      <a16:colId xmlns:a16="http://schemas.microsoft.com/office/drawing/2014/main" val="2094744425"/>
                    </a:ext>
                  </a:extLst>
                </a:gridCol>
              </a:tblGrid>
              <a:tr h="347725">
                <a:tc>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600" dirty="0">
                          <a:latin typeface="メイリオ" panose="020B0604030504040204" pitchFamily="50" charset="-128"/>
                          <a:ea typeface="メイリオ" panose="020B0604030504040204" pitchFamily="50" charset="-128"/>
                        </a:rPr>
                        <a:t>ポイント</a:t>
                      </a: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rPr>
                        <a:t>例</a:t>
                      </a:r>
                    </a:p>
                  </a:txBody>
                  <a:tcPr anchor="ctr"/>
                </a:tc>
                <a:extLst>
                  <a:ext uri="{0D108BD9-81ED-4DB2-BD59-A6C34878D82A}">
                    <a16:rowId xmlns:a16="http://schemas.microsoft.com/office/drawing/2014/main" val="4173893454"/>
                  </a:ext>
                </a:extLst>
              </a:tr>
              <a:tr h="951442">
                <a:tc>
                  <a:txBody>
                    <a:bodyPr/>
                    <a:lstStyle/>
                    <a:p>
                      <a:r>
                        <a:rPr kumimoji="1" lang="ja-JP" altLang="en-US" sz="2000" dirty="0">
                          <a:solidFill>
                            <a:srgbClr val="C00000"/>
                          </a:solidFill>
                          <a:latin typeface="メイリオ" panose="020B0604030504040204" pitchFamily="50" charset="-128"/>
                          <a:ea typeface="メイリオ" panose="020B0604030504040204" pitchFamily="50" charset="-128"/>
                        </a:rPr>
                        <a:t>の</a:t>
                      </a:r>
                    </a:p>
                  </a:txBody>
                  <a:tcPr/>
                </a:tc>
                <a:tc>
                  <a:txBody>
                    <a:bodyPr/>
                    <a:lstStyle/>
                    <a:p>
                      <a:r>
                        <a:rPr kumimoji="1" lang="ja-JP" altLang="en-US" sz="1600" dirty="0">
                          <a:latin typeface="メイリオ" panose="020B0604030504040204" pitchFamily="50" charset="-128"/>
                          <a:ea typeface="メイリオ" panose="020B0604030504040204" pitchFamily="50" charset="-128"/>
                        </a:rPr>
                        <a:t>のせる</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対話</a:t>
                      </a:r>
                    </a:p>
                  </a:txBody>
                  <a:tcPr/>
                </a:tc>
                <a:tc>
                  <a:txBody>
                    <a:bodyPr/>
                    <a:lstStyle/>
                    <a:p>
                      <a:r>
                        <a:rPr kumimoji="1" lang="ja-JP" altLang="en-US" sz="1400" dirty="0">
                          <a:latin typeface="メイリオ" panose="020B0604030504040204" pitchFamily="50" charset="-128"/>
                          <a:ea typeface="メイリオ" panose="020B0604030504040204" pitchFamily="50" charset="-128"/>
                        </a:rPr>
                        <a:t>参加者を称賛する。アイデアや行動、協力がすばらしい。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solidFill>
                            <a:srgbClr val="C00000"/>
                          </a:solidFill>
                          <a:latin typeface="メイリオ" panose="020B0604030504040204" pitchFamily="50" charset="-128"/>
                          <a:ea typeface="メイリオ" panose="020B0604030504040204" pitchFamily="50" charset="-128"/>
                        </a:rPr>
                        <a:t>  </a:t>
                      </a:r>
                      <a:r>
                        <a:rPr kumimoji="1" lang="ja-JP" altLang="en-US" sz="1400" dirty="0">
                          <a:solidFill>
                            <a:srgbClr val="C00000"/>
                          </a:solidFill>
                          <a:highlight>
                            <a:srgbClr val="FFFFCC"/>
                          </a:highlight>
                          <a:latin typeface="メイリオ" panose="020B0604030504040204" pitchFamily="50" charset="-128"/>
                          <a:ea typeface="メイリオ" panose="020B0604030504040204" pitchFamily="50" charset="-128"/>
                        </a:rPr>
                        <a:t>→参加者自身にスポットライト</a:t>
                      </a:r>
                      <a:endParaRPr kumimoji="1" lang="en-US" altLang="ja-JP" sz="1400" dirty="0">
                        <a:solidFill>
                          <a:srgbClr val="C00000"/>
                        </a:solidFill>
                        <a:highlight>
                          <a:srgbClr val="FFFFCC"/>
                        </a:highlight>
                        <a:latin typeface="メイリオ" panose="020B0604030504040204" pitchFamily="50" charset="-128"/>
                        <a:ea typeface="メイリオ" panose="020B0604030504040204" pitchFamily="50" charset="-128"/>
                      </a:endParaRPr>
                    </a:p>
                    <a:p>
                      <a:endParaRPr kumimoji="1" lang="ja-JP" altLang="en-US" sz="1400" dirty="0">
                        <a:solidFill>
                          <a:srgbClr val="C00000"/>
                        </a:solidFill>
                        <a:latin typeface="メイリオ" panose="020B0604030504040204" pitchFamily="50" charset="-128"/>
                        <a:ea typeface="メイリオ" panose="020B0604030504040204" pitchFamily="50" charset="-128"/>
                      </a:endParaRPr>
                    </a:p>
                  </a:txBody>
                  <a:tcPr/>
                </a:tc>
                <a:tc>
                  <a:txBody>
                    <a:bodyPr/>
                    <a:lstStyle/>
                    <a:p>
                      <a:r>
                        <a:rPr kumimoji="1" lang="ja-JP" altLang="en-US" sz="1400" dirty="0">
                          <a:latin typeface="メイリオ" panose="020B0604030504040204" pitchFamily="50" charset="-128"/>
                          <a:ea typeface="メイリオ" panose="020B0604030504040204" pitchFamily="50" charset="-128"/>
                        </a:rPr>
                        <a:t>「ご協力いただきありがとうございます。ここまで情報開示いただけたので、こちらとしても方向性を確認できました。ありがとうございます。次回は・・・」</a:t>
                      </a:r>
                    </a:p>
                  </a:txBody>
                  <a:tcPr/>
                </a:tc>
                <a:extLst>
                  <a:ext uri="{0D108BD9-81ED-4DB2-BD59-A6C34878D82A}">
                    <a16:rowId xmlns:a16="http://schemas.microsoft.com/office/drawing/2014/main" val="4197936235"/>
                  </a:ext>
                </a:extLst>
              </a:tr>
            </a:tbl>
          </a:graphicData>
        </a:graphic>
      </p:graphicFrame>
      <p:sp>
        <p:nvSpPr>
          <p:cNvPr id="10" name="テキスト ボックス 9">
            <a:extLst>
              <a:ext uri="{FF2B5EF4-FFF2-40B4-BE49-F238E27FC236}">
                <a16:creationId xmlns:a16="http://schemas.microsoft.com/office/drawing/2014/main" id="{28928D32-6808-4740-8B0D-3F8DF45162FF}"/>
              </a:ext>
            </a:extLst>
          </p:cNvPr>
          <p:cNvSpPr txBox="1"/>
          <p:nvPr/>
        </p:nvSpPr>
        <p:spPr>
          <a:xfrm>
            <a:off x="4162203" y="4804985"/>
            <a:ext cx="4631923" cy="150845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●他の参加者の前で話してもらう（</a:t>
            </a:r>
            <a:r>
              <a:rPr kumimoji="1" lang="ja-JP" altLang="en-US" sz="1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全体シェア　</a:t>
            </a:r>
            <a:endParaRPr kumimoji="1" lang="en-US" altLang="ja-JP" sz="1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メイリオ" panose="020B0604030504040204" pitchFamily="50" charset="-128"/>
                <a:ea typeface="メイリオ" panose="020B0604030504040204" pitchFamily="50" charset="-128"/>
              </a:rPr>
              <a:t>　</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をとる）ことも有効です。</a:t>
            </a:r>
            <a:br>
              <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・発表している参加者には、満足感とともに、</a:t>
            </a:r>
            <a:br>
              <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場全体への</a:t>
            </a:r>
            <a:r>
              <a:rPr kumimoji="1" lang="ja-JP" altLang="en-US" sz="1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貢献感</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も感じてもらえます。</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メイリオ" panose="020B0604030504040204" pitchFamily="50" charset="-128"/>
                <a:ea typeface="メイリオ" panose="020B0604030504040204" pitchFamily="50" charset="-128"/>
              </a:rPr>
              <a:t>・それを聞いている参加者も、自分も</a:t>
            </a:r>
            <a:r>
              <a:rPr lang="ja-JP" altLang="en-US" sz="1600" dirty="0">
                <a:solidFill>
                  <a:srgbClr val="C00000"/>
                </a:solidFill>
                <a:latin typeface="メイリオ" panose="020B0604030504040204" pitchFamily="50" charset="-128"/>
                <a:ea typeface="メイリオ" panose="020B0604030504040204" pitchFamily="50" charset="-128"/>
              </a:rPr>
              <a:t>解決し</a:t>
            </a:r>
            <a:br>
              <a:rPr lang="en-US" altLang="ja-JP" sz="1600" dirty="0">
                <a:solidFill>
                  <a:srgbClr val="C00000"/>
                </a:solidFill>
                <a:latin typeface="メイリオ" panose="020B0604030504040204" pitchFamily="50" charset="-128"/>
                <a:ea typeface="メイリオ" panose="020B0604030504040204" pitchFamily="50" charset="-128"/>
              </a:rPr>
            </a:br>
            <a:r>
              <a:rPr lang="ja-JP" altLang="en-US" sz="1600" dirty="0">
                <a:solidFill>
                  <a:srgbClr val="C00000"/>
                </a:solidFill>
                <a:latin typeface="メイリオ" panose="020B0604030504040204" pitchFamily="50" charset="-128"/>
                <a:ea typeface="メイリオ" panose="020B0604030504040204" pitchFamily="50" charset="-128"/>
              </a:rPr>
              <a:t>　たい</a:t>
            </a:r>
            <a:r>
              <a:rPr lang="ja-JP" altLang="en-US" sz="1600" dirty="0">
                <a:latin typeface="メイリオ" panose="020B0604030504040204" pitchFamily="50" charset="-128"/>
                <a:ea typeface="メイリオ" panose="020B0604030504040204" pitchFamily="50" charset="-128"/>
              </a:rPr>
              <a:t>と</a:t>
            </a:r>
            <a:r>
              <a:rPr lang="ja-JP" altLang="en-US" sz="1600" dirty="0">
                <a:solidFill>
                  <a:srgbClr val="000000"/>
                </a:solidFill>
                <a:latin typeface="メイリオ" panose="020B0604030504040204" pitchFamily="50" charset="-128"/>
                <a:ea typeface="メイリオ" panose="020B0604030504040204" pitchFamily="50" charset="-128"/>
              </a:rPr>
              <a:t>いう</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意志が強くなります。</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1026" name="Picture 2" descr="拍手している手（音）1の無料(フリー)イラスト | てがきっず - 可愛い手描きイラスト / 保育園・小学校・PTA向けのフリー素材">
            <a:extLst>
              <a:ext uri="{FF2B5EF4-FFF2-40B4-BE49-F238E27FC236}">
                <a16:creationId xmlns:a16="http://schemas.microsoft.com/office/drawing/2014/main" id="{B80DD597-C3E8-4B18-A605-11D8CDCDFC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950" y="5517366"/>
            <a:ext cx="908706" cy="9087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拍手している手（音）1の無料(フリー)イラスト | てがきっず - 可愛い手描きイラスト / 保育園・小学校・PTA向けのフリー素材">
            <a:extLst>
              <a:ext uri="{FF2B5EF4-FFF2-40B4-BE49-F238E27FC236}">
                <a16:creationId xmlns:a16="http://schemas.microsoft.com/office/drawing/2014/main" id="{2DB89B4B-1A97-42EC-885B-EF31627757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687904" y="5456924"/>
            <a:ext cx="747572" cy="9087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拍手している手（音）1の無料(フリー)イラスト | てがきっず - 可愛い手描きイラスト / 保育園・小学校・PTA向けのフリー素材">
            <a:extLst>
              <a:ext uri="{FF2B5EF4-FFF2-40B4-BE49-F238E27FC236}">
                <a16:creationId xmlns:a16="http://schemas.microsoft.com/office/drawing/2014/main" id="{0ECE4842-64E6-40AF-A456-5312AEBB1A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34827" flipH="1">
            <a:off x="1677247" y="5433665"/>
            <a:ext cx="747572" cy="90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524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70E71A4-3F61-4654-BA63-81B3427C9049}"/>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630131" rtl="0" eaLnBrk="1" fontAlgn="auto" latinLnBrk="0" hangingPunct="1">
                <a:lnSpc>
                  <a:spcPct val="100000"/>
                </a:lnSpc>
                <a:spcBef>
                  <a:spcPts val="0"/>
                </a:spcBef>
                <a:spcAft>
                  <a:spcPts val="0"/>
                </a:spcAft>
                <a:buClrTx/>
                <a:buSzTx/>
                <a:buFontTx/>
                <a:buNone/>
                <a:tabLst/>
                <a:defRPr/>
              </a:pPr>
              <a:t>32</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cs typeface="+mn-cs"/>
            </a:endParaRPr>
          </a:p>
        </p:txBody>
      </p:sp>
      <p:sp>
        <p:nvSpPr>
          <p:cNvPr id="3" name="タイトル 2">
            <a:extLst>
              <a:ext uri="{FF2B5EF4-FFF2-40B4-BE49-F238E27FC236}">
                <a16:creationId xmlns:a16="http://schemas.microsoft.com/office/drawing/2014/main" id="{AD8EE9A6-DA86-46C1-B585-1655DA57F2E4}"/>
              </a:ext>
            </a:extLst>
          </p:cNvPr>
          <p:cNvSpPr>
            <a:spLocks noGrp="1"/>
          </p:cNvSpPr>
          <p:nvPr>
            <p:ph type="title"/>
          </p:nvPr>
        </p:nvSpPr>
        <p:spPr/>
        <p:txBody>
          <a:bodyPr/>
          <a:lstStyle/>
          <a:p>
            <a:r>
              <a:rPr kumimoji="1" lang="ja-JP" altLang="en-US" dirty="0"/>
              <a:t>行動誘引型セミナーのポイント</a:t>
            </a:r>
          </a:p>
        </p:txBody>
      </p:sp>
      <p:sp>
        <p:nvSpPr>
          <p:cNvPr id="4" name="タイトル 2">
            <a:extLst>
              <a:ext uri="{FF2B5EF4-FFF2-40B4-BE49-F238E27FC236}">
                <a16:creationId xmlns:a16="http://schemas.microsoft.com/office/drawing/2014/main" id="{A5047EC4-EFC8-411C-9B07-8E50D760BC71}"/>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４－７</a:t>
            </a:r>
          </a:p>
        </p:txBody>
      </p:sp>
      <p:sp>
        <p:nvSpPr>
          <p:cNvPr id="5" name="テキスト ボックス 4">
            <a:extLst>
              <a:ext uri="{FF2B5EF4-FFF2-40B4-BE49-F238E27FC236}">
                <a16:creationId xmlns:a16="http://schemas.microsoft.com/office/drawing/2014/main" id="{96104E28-F05A-4030-BD33-57DCA112DE4A}"/>
              </a:ext>
            </a:extLst>
          </p:cNvPr>
          <p:cNvSpPr txBox="1"/>
          <p:nvPr/>
        </p:nvSpPr>
        <p:spPr>
          <a:xfrm>
            <a:off x="268410" y="886285"/>
            <a:ext cx="8622597" cy="842637"/>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行動誘引型のセミナーは、リアルでもＷＥＢでも、「無理強いするような売り込み臭」をなくし、誠実に参加者にベネフィットを提供したいという気持ちから</a:t>
            </a:r>
            <a:br>
              <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はじめないと、結果がついてきません。</a:t>
            </a:r>
          </a:p>
        </p:txBody>
      </p:sp>
      <p:sp>
        <p:nvSpPr>
          <p:cNvPr id="7" name="テキスト ボックス 6">
            <a:extLst>
              <a:ext uri="{FF2B5EF4-FFF2-40B4-BE49-F238E27FC236}">
                <a16:creationId xmlns:a16="http://schemas.microsoft.com/office/drawing/2014/main" id="{05EE50F4-9CD5-4AFC-BA61-0DA0CF448818}"/>
              </a:ext>
            </a:extLst>
          </p:cNvPr>
          <p:cNvSpPr txBox="1"/>
          <p:nvPr/>
        </p:nvSpPr>
        <p:spPr>
          <a:xfrm>
            <a:off x="225341" y="2221926"/>
            <a:ext cx="5066739" cy="1074138"/>
          </a:xfrm>
          <a:prstGeom prst="rect">
            <a:avLst/>
          </a:prstGeom>
          <a:noFill/>
        </p:spPr>
        <p:txBody>
          <a:bodyPr wrap="square" rtlCol="0">
            <a:noAutofit/>
          </a:bodyPr>
          <a:lstStyle/>
          <a:p>
            <a:pPr algn="l"/>
            <a:r>
              <a:rPr kumimoji="1" lang="ja-JP" altLang="en-US" sz="1600" dirty="0">
                <a:latin typeface="メイリオ" panose="020B0604030504040204" pitchFamily="50" charset="-128"/>
                <a:ea typeface="メイリオ" panose="020B0604030504040204" pitchFamily="50" charset="-128"/>
              </a:rPr>
              <a:t>①　新商品の案内や、契約の説明をする場合、</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その時間があることを、</a:t>
            </a:r>
            <a:r>
              <a:rPr kumimoji="1" lang="ja-JP" altLang="en-US" sz="1600" dirty="0">
                <a:solidFill>
                  <a:srgbClr val="C00000"/>
                </a:solidFill>
                <a:latin typeface="メイリオ" panose="020B0604030504040204" pitchFamily="50" charset="-128"/>
                <a:ea typeface="メイリオ" panose="020B0604030504040204" pitchFamily="50" charset="-128"/>
              </a:rPr>
              <a:t>事前の段階から明確</a:t>
            </a:r>
            <a:br>
              <a:rPr kumimoji="1" lang="en-US" altLang="ja-JP" sz="1600" dirty="0">
                <a:solidFill>
                  <a:srgbClr val="C00000"/>
                </a:solidFill>
                <a:latin typeface="メイリオ" panose="020B0604030504040204" pitchFamily="50" charset="-128"/>
                <a:ea typeface="メイリオ" panose="020B0604030504040204" pitchFamily="50" charset="-128"/>
              </a:rPr>
            </a:br>
            <a:r>
              <a:rPr kumimoji="1" lang="ja-JP" altLang="en-US" sz="1600" dirty="0">
                <a:solidFill>
                  <a:srgbClr val="C00000"/>
                </a:solidFill>
                <a:latin typeface="メイリオ" panose="020B0604030504040204" pitchFamily="50" charset="-128"/>
                <a:ea typeface="メイリオ" panose="020B0604030504040204" pitchFamily="50" charset="-128"/>
              </a:rPr>
              <a:t>　　に伝えておく</a:t>
            </a:r>
            <a:r>
              <a:rPr kumimoji="1" lang="ja-JP" altLang="en-US" sz="1600" dirty="0">
                <a:latin typeface="メイリオ" panose="020B0604030504040204" pitchFamily="50" charset="-128"/>
                <a:ea typeface="メイリオ" panose="020B0604030504040204" pitchFamily="50" charset="-128"/>
              </a:rPr>
              <a:t>（伝えないで、後からだまし討ち</a:t>
            </a:r>
            <a:endParaRPr kumimoji="1"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　　の形式は最悪である）。</a:t>
            </a:r>
            <a:endParaRPr lang="en-US" altLang="ja-JP" sz="16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EC6CE01E-6F59-4B73-AB77-018C56CE55AA}"/>
              </a:ext>
            </a:extLst>
          </p:cNvPr>
          <p:cNvSpPr txBox="1"/>
          <p:nvPr/>
        </p:nvSpPr>
        <p:spPr>
          <a:xfrm>
            <a:off x="175574" y="3386621"/>
            <a:ext cx="5116506" cy="1326778"/>
          </a:xfrm>
          <a:prstGeom prst="rect">
            <a:avLst/>
          </a:prstGeom>
          <a:noFill/>
        </p:spPr>
        <p:txBody>
          <a:bodyPr wrap="square" rtlCol="0">
            <a:noAutofit/>
          </a:bodyPr>
          <a:lstStyle/>
          <a:p>
            <a:pPr algn="l"/>
            <a:r>
              <a:rPr kumimoji="1" lang="ja-JP" altLang="en-US" sz="1600" dirty="0">
                <a:latin typeface="メイリオ" panose="020B0604030504040204" pitchFamily="50" charset="-128"/>
                <a:ea typeface="メイリオ" panose="020B0604030504040204" pitchFamily="50" charset="-128"/>
              </a:rPr>
              <a:t>②　商品やサービスを登場させ、そのスペックやベ</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ネフィットを説明する</a:t>
            </a:r>
            <a:r>
              <a:rPr kumimoji="1" lang="ja-JP" altLang="en-US" sz="1600" dirty="0">
                <a:solidFill>
                  <a:srgbClr val="C00000"/>
                </a:solidFill>
                <a:latin typeface="メイリオ" panose="020B0604030504040204" pitchFamily="50" charset="-128"/>
                <a:ea typeface="メイリオ" panose="020B0604030504040204" pitchFamily="50" charset="-128"/>
              </a:rPr>
              <a:t>前に</a:t>
            </a:r>
            <a:r>
              <a:rPr kumimoji="1" lang="ja-JP" altLang="en-US" sz="1600" dirty="0">
                <a:latin typeface="メイリオ" panose="020B0604030504040204" pitchFamily="50" charset="-128"/>
                <a:ea typeface="メイリオ" panose="020B0604030504040204" pitchFamily="50" charset="-128"/>
              </a:rPr>
              <a:t>、まず、参加者自身</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が抱えている</a:t>
            </a:r>
            <a:r>
              <a:rPr kumimoji="1" lang="ja-JP" altLang="en-US" sz="1600" dirty="0">
                <a:solidFill>
                  <a:srgbClr val="C00000"/>
                </a:solidFill>
                <a:latin typeface="メイリオ" panose="020B0604030504040204" pitchFamily="50" charset="-128"/>
                <a:ea typeface="メイリオ" panose="020B0604030504040204" pitchFamily="50" charset="-128"/>
              </a:rPr>
              <a:t>問題や悩み、その解決方法</a:t>
            </a:r>
            <a:r>
              <a:rPr kumimoji="1" lang="ja-JP" altLang="en-US" sz="1600" dirty="0">
                <a:latin typeface="メイリオ" panose="020B0604030504040204" pitchFamily="50" charset="-128"/>
                <a:ea typeface="メイリオ" panose="020B0604030504040204" pitchFamily="50" charset="-128"/>
              </a:rPr>
              <a:t>につ</a:t>
            </a:r>
            <a:endParaRPr kumimoji="1"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　　いてレクチャーする（商品・サービスは、あく</a:t>
            </a:r>
            <a:endParaRPr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　　まで解決のための手段）。</a:t>
            </a:r>
            <a:endParaRPr kumimoji="1" lang="ja-JP" altLang="en-US" sz="16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AFB99808-9EF7-4AD0-B50D-E2BCC18A5EB4}"/>
              </a:ext>
            </a:extLst>
          </p:cNvPr>
          <p:cNvSpPr txBox="1"/>
          <p:nvPr/>
        </p:nvSpPr>
        <p:spPr>
          <a:xfrm>
            <a:off x="208068" y="4817088"/>
            <a:ext cx="5084012" cy="664434"/>
          </a:xfrm>
          <a:prstGeom prst="rect">
            <a:avLst/>
          </a:prstGeom>
          <a:noFill/>
        </p:spPr>
        <p:txBody>
          <a:bodyPr wrap="square" rtlCol="0">
            <a:noAutofit/>
          </a:bodyPr>
          <a:lstStyle/>
          <a:p>
            <a:pPr algn="l"/>
            <a:r>
              <a:rPr kumimoji="1" lang="ja-JP" altLang="en-US" sz="1600" dirty="0">
                <a:latin typeface="メイリオ" panose="020B0604030504040204" pitchFamily="50" charset="-128"/>
                <a:ea typeface="メイリオ" panose="020B0604030504040204" pitchFamily="50" charset="-128"/>
              </a:rPr>
              <a:t>③　クロージングの際は、いくつかの</a:t>
            </a:r>
            <a:r>
              <a:rPr kumimoji="1" lang="ja-JP" altLang="en-US" sz="1600" dirty="0">
                <a:solidFill>
                  <a:srgbClr val="C00000"/>
                </a:solidFill>
                <a:latin typeface="メイリオ" panose="020B0604030504040204" pitchFamily="50" charset="-128"/>
                <a:ea typeface="メイリオ" panose="020B0604030504040204" pitchFamily="50" charset="-128"/>
              </a:rPr>
              <a:t>選択肢を用意</a:t>
            </a:r>
            <a:endParaRPr kumimoji="1" lang="en-US" altLang="ja-JP" sz="1600" dirty="0">
              <a:solidFill>
                <a:srgbClr val="C00000"/>
              </a:solidFill>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　　</a:t>
            </a:r>
            <a:r>
              <a:rPr kumimoji="1" lang="ja-JP" altLang="en-US" sz="1600" dirty="0">
                <a:latin typeface="メイリオ" panose="020B0604030504040204" pitchFamily="50" charset="-128"/>
                <a:ea typeface="メイリオ" panose="020B0604030504040204" pitchFamily="50" charset="-128"/>
              </a:rPr>
              <a:t>して、選んでいただけるようにするとよい。　</a:t>
            </a:r>
          </a:p>
        </p:txBody>
      </p:sp>
      <p:sp>
        <p:nvSpPr>
          <p:cNvPr id="15" name="テキスト ボックス 14">
            <a:extLst>
              <a:ext uri="{FF2B5EF4-FFF2-40B4-BE49-F238E27FC236}">
                <a16:creationId xmlns:a16="http://schemas.microsoft.com/office/drawing/2014/main" id="{4C742305-1C7F-4917-B8EE-F91B72DCF1AE}"/>
              </a:ext>
            </a:extLst>
          </p:cNvPr>
          <p:cNvSpPr txBox="1"/>
          <p:nvPr/>
        </p:nvSpPr>
        <p:spPr>
          <a:xfrm>
            <a:off x="736200" y="5426843"/>
            <a:ext cx="8170685" cy="544872"/>
          </a:xfrm>
          <a:prstGeom prst="rect">
            <a:avLst/>
          </a:prstGeom>
          <a:noFill/>
        </p:spPr>
        <p:txBody>
          <a:bodyPr wrap="square" rtlCol="0">
            <a:noAutofit/>
          </a:bodyPr>
          <a:lstStyle/>
          <a:p>
            <a:pPr algn="l"/>
            <a:r>
              <a:rPr kumimoji="1" lang="ja-JP" altLang="en-US" sz="1600" dirty="0">
                <a:latin typeface="メイリオ" panose="020B0604030504040204" pitchFamily="50" charset="-128"/>
                <a:ea typeface="メイリオ" panose="020B0604030504040204" pitchFamily="50" charset="-128"/>
              </a:rPr>
              <a:t>ＷＥＢの方が、リアルと比べて離脱率が高くなります。そのためセミナー全体のストーリーラインは、</a:t>
            </a:r>
            <a:r>
              <a:rPr kumimoji="1" lang="ja-JP" altLang="en-US" sz="1600" dirty="0">
                <a:solidFill>
                  <a:srgbClr val="C00000"/>
                </a:solidFill>
                <a:latin typeface="メイリオ" panose="020B0604030504040204" pitchFamily="50" charset="-128"/>
                <a:ea typeface="メイリオ" panose="020B0604030504040204" pitchFamily="50" charset="-128"/>
              </a:rPr>
              <a:t>興味深く次が知りたくなるように</a:t>
            </a:r>
            <a:r>
              <a:rPr kumimoji="1" lang="ja-JP" altLang="en-US" sz="1600" dirty="0">
                <a:latin typeface="メイリオ" panose="020B0604030504040204" pitchFamily="50" charset="-128"/>
                <a:ea typeface="メイリオ" panose="020B0604030504040204" pitchFamily="50" charset="-128"/>
              </a:rPr>
              <a:t>、流れを</a:t>
            </a:r>
            <a:r>
              <a:rPr lang="ja-JP" altLang="en-US" sz="1600" dirty="0">
                <a:latin typeface="メイリオ" panose="020B0604030504040204" pitchFamily="50" charset="-128"/>
                <a:ea typeface="メイリオ" panose="020B0604030504040204" pitchFamily="50" charset="-128"/>
              </a:rPr>
              <a:t>設計することが重要です。</a:t>
            </a:r>
            <a:endParaRPr kumimoji="1" lang="ja-JP" altLang="en-US" sz="16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8CA03CF3-EF8C-43D4-A3A9-13420EC003C5}"/>
              </a:ext>
            </a:extLst>
          </p:cNvPr>
          <p:cNvSpPr txBox="1"/>
          <p:nvPr/>
        </p:nvSpPr>
        <p:spPr>
          <a:xfrm>
            <a:off x="656326" y="6071826"/>
            <a:ext cx="7791242" cy="463525"/>
          </a:xfrm>
          <a:prstGeom prst="rect">
            <a:avLst/>
          </a:prstGeom>
          <a:noFill/>
        </p:spPr>
        <p:txBody>
          <a:bodyPr wrap="square" rtlCol="0">
            <a:noAutofit/>
          </a:bodyPr>
          <a:lstStyle/>
          <a:p>
            <a:pPr algn="l"/>
            <a:r>
              <a:rPr kumimoji="1" lang="ja-JP" altLang="en-US" sz="1600" dirty="0">
                <a:latin typeface="メイリオ" panose="020B0604030504040204" pitchFamily="50" charset="-128"/>
                <a:ea typeface="メイリオ" panose="020B0604030504040204" pitchFamily="50" charset="-128"/>
              </a:rPr>
              <a:t>「</a:t>
            </a:r>
            <a:r>
              <a:rPr kumimoji="1" lang="ja-JP" altLang="en-US" sz="1600" dirty="0">
                <a:solidFill>
                  <a:srgbClr val="C00000"/>
                </a:solidFill>
                <a:latin typeface="メイリオ" panose="020B0604030504040204" pitchFamily="50" charset="-128"/>
                <a:ea typeface="メイリオ" panose="020B0604030504040204" pitchFamily="50" charset="-128"/>
              </a:rPr>
              <a:t>リモート活用虎の巻 リモート社外研修・セミナー編</a:t>
            </a:r>
            <a:r>
              <a:rPr kumimoji="1" lang="ja-JP" altLang="en-US" sz="1600" dirty="0">
                <a:latin typeface="メイリオ" panose="020B0604030504040204" pitchFamily="50" charset="-128"/>
                <a:ea typeface="メイリオ" panose="020B0604030504040204" pitchFamily="50" charset="-128"/>
              </a:rPr>
              <a:t>」をご参照ください。</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4145" y="2445101"/>
            <a:ext cx="3584358" cy="2391438"/>
          </a:xfrm>
          <a:prstGeom prst="rect">
            <a:avLst/>
          </a:prstGeom>
        </p:spPr>
      </p:pic>
    </p:spTree>
    <p:extLst>
      <p:ext uri="{BB962C8B-B14F-4D97-AF65-F5344CB8AC3E}">
        <p14:creationId xmlns:p14="http://schemas.microsoft.com/office/powerpoint/2010/main" val="892213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BB191"/>
        </a:solidFill>
        <a:effectLst/>
      </p:bgPr>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682A6E5-541D-400D-938F-2F240DFA9CB5}"/>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ea typeface="メイリオ" panose="020B0604030504040204" pitchFamily="50" charset="-128"/>
                <a:cs typeface="+mn-cs"/>
              </a:rPr>
              <a:pPr marL="0" marR="0" lvl="0" indent="0" algn="ctr" defTabSz="630131" rtl="0" eaLnBrk="1" fontAlgn="auto" latinLnBrk="0" hangingPunct="1">
                <a:lnSpc>
                  <a:spcPct val="100000"/>
                </a:lnSpc>
                <a:spcBef>
                  <a:spcPts val="0"/>
                </a:spcBef>
                <a:spcAft>
                  <a:spcPts val="0"/>
                </a:spcAft>
                <a:buClrTx/>
                <a:buSzTx/>
                <a:buFontTx/>
                <a:buNone/>
                <a:tabLst/>
                <a:defRPr/>
              </a:pPr>
              <a:t>33</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ea typeface="メイリオ" panose="020B0604030504040204" pitchFamily="50" charset="-128"/>
              <a:cs typeface="+mn-cs"/>
            </a:endParaRPr>
          </a:p>
        </p:txBody>
      </p:sp>
      <p:sp>
        <p:nvSpPr>
          <p:cNvPr id="3" name="タイトル 2">
            <a:extLst>
              <a:ext uri="{FF2B5EF4-FFF2-40B4-BE49-F238E27FC236}">
                <a16:creationId xmlns:a16="http://schemas.microsoft.com/office/drawing/2014/main" id="{EBDCB01A-8022-4112-AD7B-99256547FE87}"/>
              </a:ext>
            </a:extLst>
          </p:cNvPr>
          <p:cNvSpPr>
            <a:spLocks noGrp="1"/>
          </p:cNvSpPr>
          <p:nvPr>
            <p:ph type="title"/>
          </p:nvPr>
        </p:nvSpPr>
        <p:spPr>
          <a:xfrm>
            <a:off x="1" y="1"/>
            <a:ext cx="9144000" cy="1197857"/>
          </a:xfrm>
          <a:solidFill>
            <a:srgbClr val="06604F"/>
          </a:solidFill>
        </p:spPr>
        <p:txBody>
          <a:bodyPr/>
          <a:lstStyle/>
          <a:p>
            <a:pPr algn="ctr"/>
            <a:r>
              <a:rPr lang="ja-JP" altLang="en-US" sz="3200" dirty="0"/>
              <a:t>５</a:t>
            </a:r>
            <a:r>
              <a:rPr kumimoji="1" lang="ja-JP" altLang="en-US" sz="3200" dirty="0"/>
              <a:t>　職場の運営 ７つのポイント</a:t>
            </a:r>
          </a:p>
        </p:txBody>
      </p:sp>
      <p:sp>
        <p:nvSpPr>
          <p:cNvPr id="4" name="テキスト ボックス 3">
            <a:extLst>
              <a:ext uri="{FF2B5EF4-FFF2-40B4-BE49-F238E27FC236}">
                <a16:creationId xmlns:a16="http://schemas.microsoft.com/office/drawing/2014/main" id="{278B8EA2-551B-4132-B77D-8CB3763357B8}"/>
              </a:ext>
            </a:extLst>
          </p:cNvPr>
          <p:cNvSpPr txBox="1"/>
          <p:nvPr/>
        </p:nvSpPr>
        <p:spPr>
          <a:xfrm>
            <a:off x="195572" y="1556610"/>
            <a:ext cx="8830159" cy="78602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ＷＥＢだからといって、マネジメントの本質が変わるわけではありませんが、より自発性に基づいたマネジメントが必要です。</a:t>
            </a:r>
          </a:p>
        </p:txBody>
      </p:sp>
      <p:grpSp>
        <p:nvGrpSpPr>
          <p:cNvPr id="10" name="グループ化 9">
            <a:extLst>
              <a:ext uri="{FF2B5EF4-FFF2-40B4-BE49-F238E27FC236}">
                <a16:creationId xmlns:a16="http://schemas.microsoft.com/office/drawing/2014/main" id="{7D6CE5A9-DF05-4E9F-8C43-FA2EAFED1A4A}"/>
              </a:ext>
            </a:extLst>
          </p:cNvPr>
          <p:cNvGrpSpPr/>
          <p:nvPr/>
        </p:nvGrpSpPr>
        <p:grpSpPr>
          <a:xfrm>
            <a:off x="251519" y="3336022"/>
            <a:ext cx="5233657" cy="506636"/>
            <a:chOff x="251519" y="3293811"/>
            <a:chExt cx="5233657" cy="506636"/>
          </a:xfrm>
        </p:grpSpPr>
        <p:sp>
          <p:nvSpPr>
            <p:cNvPr id="11" name="正方形/長方形 10">
              <a:extLst>
                <a:ext uri="{FF2B5EF4-FFF2-40B4-BE49-F238E27FC236}">
                  <a16:creationId xmlns:a16="http://schemas.microsoft.com/office/drawing/2014/main" id="{EFA1BD50-4803-436F-944E-CC9A5C5938AA}"/>
                </a:ext>
              </a:extLst>
            </p:cNvPr>
            <p:cNvSpPr/>
            <p:nvPr/>
          </p:nvSpPr>
          <p:spPr bwMode="auto">
            <a:xfrm>
              <a:off x="254109" y="3293811"/>
              <a:ext cx="5231067" cy="506636"/>
            </a:xfrm>
            <a:prstGeom prst="rect">
              <a:avLst/>
            </a:prstGeom>
            <a:solidFill>
              <a:srgbClr val="0ED8B2"/>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15" name="テキスト ボックス 14">
              <a:extLst>
                <a:ext uri="{FF2B5EF4-FFF2-40B4-BE49-F238E27FC236}">
                  <a16:creationId xmlns:a16="http://schemas.microsoft.com/office/drawing/2014/main" id="{A0BC288E-D4CA-4323-A6FC-8534E40946F4}"/>
                </a:ext>
              </a:extLst>
            </p:cNvPr>
            <p:cNvSpPr txBox="1"/>
            <p:nvPr/>
          </p:nvSpPr>
          <p:spPr>
            <a:xfrm>
              <a:off x="251519" y="3388350"/>
              <a:ext cx="5108689" cy="32868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２　ＷＥＢ</a:t>
              </a: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コミュニケーション</a:t>
              </a: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 ７つのポイント</a:t>
              </a:r>
            </a:p>
          </p:txBody>
        </p:sp>
      </p:grpSp>
      <p:grpSp>
        <p:nvGrpSpPr>
          <p:cNvPr id="8" name="グループ化 7">
            <a:extLst>
              <a:ext uri="{FF2B5EF4-FFF2-40B4-BE49-F238E27FC236}">
                <a16:creationId xmlns:a16="http://schemas.microsoft.com/office/drawing/2014/main" id="{305938DC-3D3F-4F53-BDB5-72B6C8BA4231}"/>
              </a:ext>
            </a:extLst>
          </p:cNvPr>
          <p:cNvGrpSpPr/>
          <p:nvPr/>
        </p:nvGrpSpPr>
        <p:grpSpPr>
          <a:xfrm>
            <a:off x="251519" y="4109720"/>
            <a:ext cx="5233656" cy="544705"/>
            <a:chOff x="251519" y="4128664"/>
            <a:chExt cx="5233656" cy="544705"/>
          </a:xfrm>
        </p:grpSpPr>
        <p:sp>
          <p:nvSpPr>
            <p:cNvPr id="20" name="正方形/長方形 19">
              <a:extLst>
                <a:ext uri="{FF2B5EF4-FFF2-40B4-BE49-F238E27FC236}">
                  <a16:creationId xmlns:a16="http://schemas.microsoft.com/office/drawing/2014/main" id="{733E681A-2A6A-4405-8684-AF3559D0B39F}"/>
                </a:ext>
              </a:extLst>
            </p:cNvPr>
            <p:cNvSpPr/>
            <p:nvPr/>
          </p:nvSpPr>
          <p:spPr bwMode="auto">
            <a:xfrm>
              <a:off x="254108" y="4128664"/>
              <a:ext cx="5231067" cy="544705"/>
            </a:xfrm>
            <a:prstGeom prst="rect">
              <a:avLst/>
            </a:prstGeom>
            <a:solidFill>
              <a:srgbClr val="0ED8B2"/>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1" name="テキスト ボックス 20">
              <a:extLst>
                <a:ext uri="{FF2B5EF4-FFF2-40B4-BE49-F238E27FC236}">
                  <a16:creationId xmlns:a16="http://schemas.microsoft.com/office/drawing/2014/main" id="{9D51096A-5FDB-4E9F-AB3A-D00F8724EAE5}"/>
                </a:ext>
              </a:extLst>
            </p:cNvPr>
            <p:cNvSpPr txBox="1"/>
            <p:nvPr/>
          </p:nvSpPr>
          <p:spPr>
            <a:xfrm>
              <a:off x="251519" y="4244369"/>
              <a:ext cx="5108689" cy="35136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３　ＷＥＢ会議　７つのポイント</a:t>
              </a:r>
            </a:p>
          </p:txBody>
        </p:sp>
      </p:grpSp>
      <p:grpSp>
        <p:nvGrpSpPr>
          <p:cNvPr id="6" name="グループ化 5">
            <a:extLst>
              <a:ext uri="{FF2B5EF4-FFF2-40B4-BE49-F238E27FC236}">
                <a16:creationId xmlns:a16="http://schemas.microsoft.com/office/drawing/2014/main" id="{DA2C61CF-B00F-40A4-95BC-0B73FCFD24A1}"/>
              </a:ext>
            </a:extLst>
          </p:cNvPr>
          <p:cNvGrpSpPr/>
          <p:nvPr/>
        </p:nvGrpSpPr>
        <p:grpSpPr>
          <a:xfrm>
            <a:off x="251519" y="4921487"/>
            <a:ext cx="5233656" cy="544705"/>
            <a:chOff x="251519" y="5001586"/>
            <a:chExt cx="5233656" cy="544705"/>
          </a:xfrm>
        </p:grpSpPr>
        <p:sp>
          <p:nvSpPr>
            <p:cNvPr id="23" name="正方形/長方形 22">
              <a:extLst>
                <a:ext uri="{FF2B5EF4-FFF2-40B4-BE49-F238E27FC236}">
                  <a16:creationId xmlns:a16="http://schemas.microsoft.com/office/drawing/2014/main" id="{59CF42A1-9AE2-40DF-828D-CE96E37A1113}"/>
                </a:ext>
              </a:extLst>
            </p:cNvPr>
            <p:cNvSpPr/>
            <p:nvPr/>
          </p:nvSpPr>
          <p:spPr bwMode="auto">
            <a:xfrm>
              <a:off x="254108" y="5001586"/>
              <a:ext cx="5231067" cy="544705"/>
            </a:xfrm>
            <a:prstGeom prst="rect">
              <a:avLst/>
            </a:prstGeom>
            <a:solidFill>
              <a:srgbClr val="0ED8B2"/>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4" name="テキスト ボックス 23">
              <a:extLst>
                <a:ext uri="{FF2B5EF4-FFF2-40B4-BE49-F238E27FC236}">
                  <a16:creationId xmlns:a16="http://schemas.microsoft.com/office/drawing/2014/main" id="{D51C72A3-6A7E-4823-B2FC-FDFADA39B340}"/>
                </a:ext>
              </a:extLst>
            </p:cNvPr>
            <p:cNvSpPr txBox="1"/>
            <p:nvPr/>
          </p:nvSpPr>
          <p:spPr>
            <a:xfrm>
              <a:off x="251519" y="5159402"/>
              <a:ext cx="4176465" cy="28582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４　ＷＥＢセミナー　７つのポイント</a:t>
              </a:r>
            </a:p>
          </p:txBody>
        </p:sp>
      </p:grpSp>
      <p:grpSp>
        <p:nvGrpSpPr>
          <p:cNvPr id="7" name="グループ化 6">
            <a:extLst>
              <a:ext uri="{FF2B5EF4-FFF2-40B4-BE49-F238E27FC236}">
                <a16:creationId xmlns:a16="http://schemas.microsoft.com/office/drawing/2014/main" id="{519E5708-0A6E-46C1-9B02-AC359F56514A}"/>
              </a:ext>
            </a:extLst>
          </p:cNvPr>
          <p:cNvGrpSpPr/>
          <p:nvPr/>
        </p:nvGrpSpPr>
        <p:grpSpPr>
          <a:xfrm>
            <a:off x="251519" y="5733256"/>
            <a:ext cx="5231067" cy="506637"/>
            <a:chOff x="251519" y="5874509"/>
            <a:chExt cx="5231067" cy="506637"/>
          </a:xfrm>
        </p:grpSpPr>
        <p:sp>
          <p:nvSpPr>
            <p:cNvPr id="26" name="正方形/長方形 25">
              <a:extLst>
                <a:ext uri="{FF2B5EF4-FFF2-40B4-BE49-F238E27FC236}">
                  <a16:creationId xmlns:a16="http://schemas.microsoft.com/office/drawing/2014/main" id="{2B1CEF20-B0A3-4E35-A7A3-E85DF3EDF5B7}"/>
                </a:ext>
              </a:extLst>
            </p:cNvPr>
            <p:cNvSpPr/>
            <p:nvPr/>
          </p:nvSpPr>
          <p:spPr bwMode="auto">
            <a:xfrm>
              <a:off x="251519" y="5874509"/>
              <a:ext cx="5231067" cy="506637"/>
            </a:xfrm>
            <a:prstGeom prst="rect">
              <a:avLst/>
            </a:prstGeom>
            <a:solidFill>
              <a:schemeClr val="bg1"/>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7" name="テキスト ボックス 26">
              <a:extLst>
                <a:ext uri="{FF2B5EF4-FFF2-40B4-BE49-F238E27FC236}">
                  <a16:creationId xmlns:a16="http://schemas.microsoft.com/office/drawing/2014/main" id="{7712C7DD-6102-422D-BFCC-0D4FC4B148E8}"/>
                </a:ext>
              </a:extLst>
            </p:cNvPr>
            <p:cNvSpPr txBox="1"/>
            <p:nvPr/>
          </p:nvSpPr>
          <p:spPr>
            <a:xfrm>
              <a:off x="251519" y="5980638"/>
              <a:ext cx="5108689" cy="32868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５　職場の運営　７つのポイント</a:t>
              </a:r>
            </a:p>
          </p:txBody>
        </p:sp>
      </p:grpSp>
      <p:grpSp>
        <p:nvGrpSpPr>
          <p:cNvPr id="12" name="グループ化 11">
            <a:extLst>
              <a:ext uri="{FF2B5EF4-FFF2-40B4-BE49-F238E27FC236}">
                <a16:creationId xmlns:a16="http://schemas.microsoft.com/office/drawing/2014/main" id="{55B4C592-37F3-40ED-AD28-CB503D3892B2}"/>
              </a:ext>
            </a:extLst>
          </p:cNvPr>
          <p:cNvGrpSpPr/>
          <p:nvPr/>
        </p:nvGrpSpPr>
        <p:grpSpPr>
          <a:xfrm>
            <a:off x="251519" y="2562324"/>
            <a:ext cx="5231067" cy="506636"/>
            <a:chOff x="251519" y="2458958"/>
            <a:chExt cx="5231067" cy="506636"/>
          </a:xfrm>
        </p:grpSpPr>
        <p:sp>
          <p:nvSpPr>
            <p:cNvPr id="28" name="正方形/長方形 27">
              <a:extLst>
                <a:ext uri="{FF2B5EF4-FFF2-40B4-BE49-F238E27FC236}">
                  <a16:creationId xmlns:a16="http://schemas.microsoft.com/office/drawing/2014/main" id="{DE6C08C6-E91A-4268-AD7C-C62F95673E15}"/>
                </a:ext>
              </a:extLst>
            </p:cNvPr>
            <p:cNvSpPr/>
            <p:nvPr/>
          </p:nvSpPr>
          <p:spPr bwMode="auto">
            <a:xfrm>
              <a:off x="251519" y="2458958"/>
              <a:ext cx="5231067" cy="506636"/>
            </a:xfrm>
            <a:prstGeom prst="rect">
              <a:avLst/>
            </a:prstGeom>
            <a:solidFill>
              <a:srgbClr val="0ED8B2"/>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9" name="テキスト ボックス 28">
              <a:extLst>
                <a:ext uri="{FF2B5EF4-FFF2-40B4-BE49-F238E27FC236}">
                  <a16:creationId xmlns:a16="http://schemas.microsoft.com/office/drawing/2014/main" id="{7BD341D0-6C62-4792-9EC5-BB6ECE807E11}"/>
                </a:ext>
              </a:extLst>
            </p:cNvPr>
            <p:cNvSpPr txBox="1"/>
            <p:nvPr/>
          </p:nvSpPr>
          <p:spPr>
            <a:xfrm>
              <a:off x="251519" y="2574806"/>
              <a:ext cx="5108689" cy="32591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１　リモートワークを活かそう</a:t>
              </a:r>
            </a:p>
          </p:txBody>
        </p:sp>
      </p:grpSp>
      <p:sp>
        <p:nvSpPr>
          <p:cNvPr id="17" name="正方形/長方形 16">
            <a:extLst>
              <a:ext uri="{FF2B5EF4-FFF2-40B4-BE49-F238E27FC236}">
                <a16:creationId xmlns:a16="http://schemas.microsoft.com/office/drawing/2014/main" id="{83BAC30E-8127-477A-8F7E-609B89333197}"/>
              </a:ext>
            </a:extLst>
          </p:cNvPr>
          <p:cNvSpPr/>
          <p:nvPr/>
        </p:nvSpPr>
        <p:spPr bwMode="auto">
          <a:xfrm>
            <a:off x="5148064" y="2562324"/>
            <a:ext cx="3742424" cy="3674988"/>
          </a:xfrm>
          <a:prstGeom prst="rect">
            <a:avLst/>
          </a:prstGeom>
          <a:solidFill>
            <a:schemeClr val="bg1"/>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lang="en-US" altLang="ja-JP" sz="1600" dirty="0">
              <a:solidFill>
                <a:srgbClr val="06604F"/>
              </a:solidFill>
              <a:latin typeface="メイリオ" panose="020B0604030504040204" pitchFamily="50" charset="-128"/>
              <a:ea typeface="メイリオ" panose="020B0604030504040204" pitchFamily="50" charset="-128"/>
            </a:endParaRPr>
          </a:p>
          <a:p>
            <a:pPr defTabSz="1322388" fontAlgn="base">
              <a:spcBef>
                <a:spcPct val="0"/>
              </a:spcBef>
              <a:spcAft>
                <a:spcPct val="0"/>
              </a:spcAf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５－１　机を並べている感覚をもとう</a:t>
            </a:r>
          </a:p>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５－２　ゴールを握って逆算しよう</a:t>
            </a:r>
            <a:endParaRPr kumimoji="1" lang="en-US" altLang="ja-JP"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endParaRPr lang="en-US" altLang="ja-JP" sz="1600" dirty="0">
              <a:solidFill>
                <a:srgbClr val="06604F"/>
              </a:solidFill>
              <a:latin typeface="メイリオ" panose="020B0604030504040204" pitchFamily="50" charset="-128"/>
              <a:ea typeface="メイリオ" panose="020B0604030504040204" pitchFamily="50" charset="-128"/>
            </a:endParaRPr>
          </a:p>
          <a:p>
            <a:pPr defTabSz="1322388" fontAlgn="base">
              <a:spcBef>
                <a:spcPct val="0"/>
              </a:spcBef>
              <a:spcAft>
                <a:spcPct val="0"/>
              </a:spcAf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５－３　</a:t>
            </a:r>
            <a:r>
              <a:rPr kumimoji="1" lang="ja-JP" altLang="en-US" sz="14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時間の使い方を見える化しよう 　　</a:t>
            </a:r>
          </a:p>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５－４　お互いを信頼しよう</a:t>
            </a:r>
          </a:p>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５－５　やる気に小さな火をつけよう</a:t>
            </a:r>
            <a:endParaRPr kumimoji="1" lang="en-US" altLang="ja-JP"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endParaRPr lang="en-US" altLang="ja-JP" sz="1600" dirty="0">
              <a:solidFill>
                <a:srgbClr val="06604F"/>
              </a:solidFill>
              <a:latin typeface="メイリオ" panose="020B0604030504040204" pitchFamily="50" charset="-128"/>
              <a:ea typeface="メイリオ" panose="020B0604030504040204" pitchFamily="50" charset="-128"/>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５－６　しっかり話を聴こう</a:t>
            </a:r>
            <a:endParaRPr kumimoji="1" lang="en-US" altLang="ja-JP"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endParaRPr lang="en-US" altLang="ja-JP" sz="1600" dirty="0">
              <a:solidFill>
                <a:srgbClr val="06604F"/>
              </a:solidFill>
              <a:latin typeface="メイリオ" panose="020B0604030504040204" pitchFamily="50" charset="-128"/>
              <a:ea typeface="メイリオ" panose="020B0604030504040204" pitchFamily="50" charset="-128"/>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５－７　価値観を承認しよう</a:t>
            </a:r>
          </a:p>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p:txBody>
      </p:sp>
      <p:sp>
        <p:nvSpPr>
          <p:cNvPr id="13" name="正方形/長方形 12">
            <a:extLst>
              <a:ext uri="{FF2B5EF4-FFF2-40B4-BE49-F238E27FC236}">
                <a16:creationId xmlns:a16="http://schemas.microsoft.com/office/drawing/2014/main" id="{B57F896C-A162-4124-9501-E5643D73A725}"/>
              </a:ext>
            </a:extLst>
          </p:cNvPr>
          <p:cNvSpPr/>
          <p:nvPr/>
        </p:nvSpPr>
        <p:spPr bwMode="auto">
          <a:xfrm>
            <a:off x="-12822" y="1000942"/>
            <a:ext cx="9171476" cy="196916"/>
          </a:xfrm>
          <a:prstGeom prst="rect">
            <a:avLst/>
          </a:prstGeom>
          <a:solidFill>
            <a:srgbClr val="0ED8B2"/>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Tree>
    <p:extLst>
      <p:ext uri="{BB962C8B-B14F-4D97-AF65-F5344CB8AC3E}">
        <p14:creationId xmlns:p14="http://schemas.microsoft.com/office/powerpoint/2010/main" val="3732253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70E71A4-3F61-4654-BA63-81B3427C9049}"/>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ea typeface="メイリオ" panose="020B0604030504040204" pitchFamily="50" charset="-128"/>
                <a:cs typeface="+mn-cs"/>
              </a:rPr>
              <a:pPr marL="0" marR="0" lvl="0" indent="0" algn="ctr" defTabSz="630131" rtl="0" eaLnBrk="1" fontAlgn="auto" latinLnBrk="0" hangingPunct="1">
                <a:lnSpc>
                  <a:spcPct val="100000"/>
                </a:lnSpc>
                <a:spcBef>
                  <a:spcPts val="0"/>
                </a:spcBef>
                <a:spcAft>
                  <a:spcPts val="0"/>
                </a:spcAft>
                <a:buClrTx/>
                <a:buSzTx/>
                <a:buFontTx/>
                <a:buNone/>
                <a:tabLst/>
                <a:defRPr/>
              </a:pPr>
              <a:t>34</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ea typeface="メイリオ" panose="020B0604030504040204" pitchFamily="50" charset="-128"/>
              <a:cs typeface="+mn-cs"/>
            </a:endParaRPr>
          </a:p>
        </p:txBody>
      </p:sp>
      <p:sp>
        <p:nvSpPr>
          <p:cNvPr id="3" name="タイトル 2">
            <a:extLst>
              <a:ext uri="{FF2B5EF4-FFF2-40B4-BE49-F238E27FC236}">
                <a16:creationId xmlns:a16="http://schemas.microsoft.com/office/drawing/2014/main" id="{AD8EE9A6-DA86-46C1-B585-1655DA57F2E4}"/>
              </a:ext>
            </a:extLst>
          </p:cNvPr>
          <p:cNvSpPr>
            <a:spLocks noGrp="1"/>
          </p:cNvSpPr>
          <p:nvPr>
            <p:ph type="title"/>
          </p:nvPr>
        </p:nvSpPr>
        <p:spPr/>
        <p:txBody>
          <a:bodyPr/>
          <a:lstStyle/>
          <a:p>
            <a:r>
              <a:rPr kumimoji="1" lang="ja-JP" altLang="en-US" dirty="0"/>
              <a:t>机を並べている感覚をもとう</a:t>
            </a:r>
          </a:p>
        </p:txBody>
      </p:sp>
      <p:sp>
        <p:nvSpPr>
          <p:cNvPr id="4" name="タイトル 2">
            <a:extLst>
              <a:ext uri="{FF2B5EF4-FFF2-40B4-BE49-F238E27FC236}">
                <a16:creationId xmlns:a16="http://schemas.microsoft.com/office/drawing/2014/main" id="{A5047EC4-EFC8-411C-9B07-8E50D760BC71}"/>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５－１</a:t>
            </a:r>
          </a:p>
        </p:txBody>
      </p:sp>
      <p:sp>
        <p:nvSpPr>
          <p:cNvPr id="5" name="テキスト ボックス 4">
            <a:extLst>
              <a:ext uri="{FF2B5EF4-FFF2-40B4-BE49-F238E27FC236}">
                <a16:creationId xmlns:a16="http://schemas.microsoft.com/office/drawing/2014/main" id="{96104E28-F05A-4030-BD33-57DCA112DE4A}"/>
              </a:ext>
            </a:extLst>
          </p:cNvPr>
          <p:cNvSpPr txBox="1"/>
          <p:nvPr/>
        </p:nvSpPr>
        <p:spPr>
          <a:xfrm>
            <a:off x="267891" y="1111188"/>
            <a:ext cx="8622597" cy="665272"/>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リモートワークは、個人の生産性向上にはつながりますが、お互いのつながりが薄くなりがちなので、こまめな情報のやり取りをしましょう。</a:t>
            </a:r>
          </a:p>
        </p:txBody>
      </p:sp>
      <p:sp>
        <p:nvSpPr>
          <p:cNvPr id="12" name="テキスト ボックス 11">
            <a:extLst>
              <a:ext uri="{FF2B5EF4-FFF2-40B4-BE49-F238E27FC236}">
                <a16:creationId xmlns:a16="http://schemas.microsoft.com/office/drawing/2014/main" id="{0041A651-C72F-4C1E-B00B-305E5D527426}"/>
              </a:ext>
            </a:extLst>
          </p:cNvPr>
          <p:cNvSpPr txBox="1"/>
          <p:nvPr/>
        </p:nvSpPr>
        <p:spPr>
          <a:xfrm>
            <a:off x="267891" y="2128730"/>
            <a:ext cx="8622597" cy="432460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●一緒に仕事をしている感覚を保ちましょう</a:t>
            </a:r>
            <a:endParaRPr kumimoji="1" lang="en-US" altLang="ja-JP" sz="18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①ビジネスＬＩＮＥのステイタスを共有する</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②定期的な会合を持つ</a:t>
            </a:r>
            <a:br>
              <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（オンライン朝礼など）</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③雑談チャットタイム</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④ＺＯＯＭランチ会</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●ホウレンソウ（報告・連絡・相談）は、デジタルで見える化しましょう</a:t>
            </a: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a:t>
            </a:r>
            <a:endParaRPr kumimoji="1" lang="en-US" altLang="ja-JP"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①ビジネスＬＩＮＥによって、テキストやマークで伝える。</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②ＬＩＮＥのチームトークルームを使って、共有を図る。</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●デジタル化した情報をＭＳ１で共有しましょう。</a:t>
            </a:r>
            <a:endParaRPr kumimoji="1" lang="en-US" altLang="ja-JP" sz="18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5" name="テキスト ボックス 14">
            <a:extLst>
              <a:ext uri="{FF2B5EF4-FFF2-40B4-BE49-F238E27FC236}">
                <a16:creationId xmlns:a16="http://schemas.microsoft.com/office/drawing/2014/main" id="{9CE9DCD7-A81B-46B9-8B32-6550F99E04CA}"/>
              </a:ext>
            </a:extLst>
          </p:cNvPr>
          <p:cNvSpPr txBox="1"/>
          <p:nvPr/>
        </p:nvSpPr>
        <p:spPr>
          <a:xfrm>
            <a:off x="5523089" y="5197990"/>
            <a:ext cx="3106781" cy="1200758"/>
          </a:xfrm>
          <a:prstGeom prst="rect">
            <a:avLst/>
          </a:prstGeom>
          <a:gradFill flip="none" rotWithShape="1">
            <a:gsLst>
              <a:gs pos="0">
                <a:schemeClr val="bg1"/>
              </a:gs>
              <a:gs pos="100000">
                <a:srgbClr val="FF99FF"/>
              </a:gs>
            </a:gsLst>
            <a:path path="circle">
              <a:fillToRect l="50000" t="50000" r="50000" b="50000"/>
            </a:path>
            <a:tileRect/>
          </a:gra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ＭＳ１などの仕組み</a:t>
            </a:r>
            <a:endPar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や図版</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916832"/>
            <a:ext cx="2793327" cy="1863673"/>
          </a:xfrm>
          <a:prstGeom prst="rect">
            <a:avLst/>
          </a:prstGeom>
        </p:spPr>
      </p:pic>
    </p:spTree>
    <p:extLst>
      <p:ext uri="{BB962C8B-B14F-4D97-AF65-F5344CB8AC3E}">
        <p14:creationId xmlns:p14="http://schemas.microsoft.com/office/powerpoint/2010/main" val="2647816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70E71A4-3F61-4654-BA63-81B3427C9049}"/>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ea typeface="メイリオ" panose="020B0604030504040204" pitchFamily="50" charset="-128"/>
                <a:cs typeface="+mn-cs"/>
              </a:rPr>
              <a:pPr marL="0" marR="0" lvl="0" indent="0" algn="ctr" defTabSz="630131" rtl="0" eaLnBrk="1" fontAlgn="auto" latinLnBrk="0" hangingPunct="1">
                <a:lnSpc>
                  <a:spcPct val="100000"/>
                </a:lnSpc>
                <a:spcBef>
                  <a:spcPts val="0"/>
                </a:spcBef>
                <a:spcAft>
                  <a:spcPts val="0"/>
                </a:spcAft>
                <a:buClrTx/>
                <a:buSzTx/>
                <a:buFontTx/>
                <a:buNone/>
                <a:tabLst/>
                <a:defRPr/>
              </a:pPr>
              <a:t>35</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ea typeface="メイリオ" panose="020B0604030504040204" pitchFamily="50" charset="-128"/>
              <a:cs typeface="+mn-cs"/>
            </a:endParaRPr>
          </a:p>
        </p:txBody>
      </p:sp>
      <p:sp>
        <p:nvSpPr>
          <p:cNvPr id="3" name="タイトル 2">
            <a:extLst>
              <a:ext uri="{FF2B5EF4-FFF2-40B4-BE49-F238E27FC236}">
                <a16:creationId xmlns:a16="http://schemas.microsoft.com/office/drawing/2014/main" id="{AD8EE9A6-DA86-46C1-B585-1655DA57F2E4}"/>
              </a:ext>
            </a:extLst>
          </p:cNvPr>
          <p:cNvSpPr>
            <a:spLocks noGrp="1"/>
          </p:cNvSpPr>
          <p:nvPr>
            <p:ph type="title"/>
          </p:nvPr>
        </p:nvSpPr>
        <p:spPr/>
        <p:txBody>
          <a:bodyPr/>
          <a:lstStyle/>
          <a:p>
            <a:r>
              <a:rPr kumimoji="1" lang="ja-JP" altLang="en-US" dirty="0"/>
              <a:t>ゴールを握って逆算しよう</a:t>
            </a:r>
          </a:p>
        </p:txBody>
      </p:sp>
      <p:sp>
        <p:nvSpPr>
          <p:cNvPr id="4" name="タイトル 2">
            <a:extLst>
              <a:ext uri="{FF2B5EF4-FFF2-40B4-BE49-F238E27FC236}">
                <a16:creationId xmlns:a16="http://schemas.microsoft.com/office/drawing/2014/main" id="{A5047EC4-EFC8-411C-9B07-8E50D760BC71}"/>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５－２</a:t>
            </a:r>
          </a:p>
        </p:txBody>
      </p:sp>
      <p:sp>
        <p:nvSpPr>
          <p:cNvPr id="5" name="テキスト ボックス 4">
            <a:extLst>
              <a:ext uri="{FF2B5EF4-FFF2-40B4-BE49-F238E27FC236}">
                <a16:creationId xmlns:a16="http://schemas.microsoft.com/office/drawing/2014/main" id="{96104E28-F05A-4030-BD33-57DCA112DE4A}"/>
              </a:ext>
            </a:extLst>
          </p:cNvPr>
          <p:cNvSpPr txBox="1"/>
          <p:nvPr/>
        </p:nvSpPr>
        <p:spPr>
          <a:xfrm>
            <a:off x="267892" y="924957"/>
            <a:ext cx="8622597" cy="631835"/>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リモートワークでは、目指すべきゴールを明確に共有して、逆算して仕事のスケジュールをたてることが、とくに重要です。</a:t>
            </a:r>
            <a:endPar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9719E145-E6E7-402D-B271-D8FFC3EF0342}"/>
              </a:ext>
            </a:extLst>
          </p:cNvPr>
          <p:cNvSpPr txBox="1"/>
          <p:nvPr/>
        </p:nvSpPr>
        <p:spPr>
          <a:xfrm>
            <a:off x="467255" y="1772816"/>
            <a:ext cx="8209201" cy="12241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①ゴールイメージ</a:t>
            </a:r>
            <a:r>
              <a:rPr kumimoji="1" lang="en-US" altLang="ja-JP" sz="16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a:t>
            </a:r>
            <a:r>
              <a:rPr kumimoji="1" lang="ja-JP" altLang="en-US" sz="16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成果品）を、しっかり共有する</a:t>
            </a:r>
            <a:endParaRPr kumimoji="1" lang="en-US" altLang="ja-JP" sz="16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メイリオ" panose="020B0604030504040204" pitchFamily="50" charset="-128"/>
                <a:ea typeface="メイリオ" panose="020B0604030504040204" pitchFamily="50" charset="-128"/>
              </a:rPr>
              <a:t>　リモートワークでコミュニケーションが薄くなったとき、とくに、気をつけることは、</a:t>
            </a:r>
            <a:endParaRPr lang="en-US" altLang="ja-JP" sz="16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上司と部下、顧客と自社といった間での、</a:t>
            </a:r>
            <a:r>
              <a:rPr kumimoji="1" lang="ja-JP" altLang="en-US" sz="1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ゴール（成果品）イメージの共有</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です。</a:t>
            </a:r>
            <a:br>
              <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できあがってから「思っていたのとは違う」という間違いを起こさないために、もっ</a:t>
            </a:r>
            <a:br>
              <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とも重要なことです。</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54AA1555-798A-4326-B686-3E424EC73692}"/>
              </a:ext>
            </a:extLst>
          </p:cNvPr>
          <p:cNvSpPr txBox="1"/>
          <p:nvPr/>
        </p:nvSpPr>
        <p:spPr>
          <a:xfrm>
            <a:off x="467254" y="3210768"/>
            <a:ext cx="8209201" cy="173657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②仕事のスケジュールは、ゴールから逆算して見積もる</a:t>
            </a:r>
            <a:endParaRPr kumimoji="1" lang="en-US" altLang="ja-JP" sz="16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メイリオ" panose="020B0604030504040204" pitchFamily="50" charset="-128"/>
                <a:ea typeface="メイリオ" panose="020B0604030504040204" pitchFamily="50" charset="-128"/>
              </a:rPr>
              <a:t>　リモートワークにしてから、自身の時間管理が難しい。上司にとっては、部下の様子</a:t>
            </a:r>
            <a:br>
              <a:rPr lang="en-US" altLang="ja-JP" sz="1600" dirty="0">
                <a:solidFill>
                  <a:srgbClr val="000000"/>
                </a:solidFill>
                <a:latin typeface="メイリオ" panose="020B0604030504040204" pitchFamily="50" charset="-128"/>
                <a:ea typeface="メイリオ" panose="020B0604030504040204" pitchFamily="50" charset="-128"/>
              </a:rPr>
            </a:br>
            <a:r>
              <a:rPr lang="ja-JP" altLang="en-US" sz="1600" dirty="0">
                <a:solidFill>
                  <a:srgbClr val="000000"/>
                </a:solidFill>
                <a:latin typeface="メイリオ" panose="020B0604030504040204" pitchFamily="50" charset="-128"/>
                <a:ea typeface="メイリオ" panose="020B0604030504040204" pitchFamily="50" charset="-128"/>
              </a:rPr>
              <a:t>　が見えないため、仕事の進捗が心配という方もいらっしゃるでしょう。</a:t>
            </a:r>
            <a:br>
              <a:rPr lang="en-US" altLang="ja-JP" sz="1600" dirty="0">
                <a:solidFill>
                  <a:srgbClr val="000000"/>
                </a:solidFill>
                <a:latin typeface="メイリオ" panose="020B0604030504040204" pitchFamily="50" charset="-128"/>
                <a:ea typeface="メイリオ" panose="020B0604030504040204" pitchFamily="50" charset="-128"/>
              </a:rPr>
            </a:br>
            <a:r>
              <a:rPr lang="ja-JP" altLang="en-US" sz="1600" dirty="0">
                <a:solidFill>
                  <a:srgbClr val="000000"/>
                </a:solidFill>
                <a:latin typeface="メイリオ" panose="020B0604030504040204" pitchFamily="50" charset="-128"/>
                <a:ea typeface="メイリオ" panose="020B0604030504040204" pitchFamily="50" charset="-128"/>
              </a:rPr>
              <a:t>　そんなときに行うことは、</a:t>
            </a:r>
            <a:endParaRPr lang="en-US" altLang="ja-JP" sz="16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・どの仕事をいつまでに終えればよいのか、</a:t>
            </a:r>
            <a:br>
              <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1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ゴールの期日</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を洗い出し一覧にする。</a:t>
            </a:r>
            <a:br>
              <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・それぞれの仕事に</a:t>
            </a:r>
            <a:r>
              <a:rPr kumimoji="1" lang="ja-JP" altLang="en-US" sz="1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必要な時間</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を見積もる。</a:t>
            </a:r>
            <a:br>
              <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・それを達成するために必要な、</a:t>
            </a:r>
            <a:r>
              <a:rPr kumimoji="1" lang="ja-JP" altLang="en-US" sz="1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開始時間を決める。</a:t>
            </a:r>
            <a:endParaRPr kumimoji="1" lang="en-US" altLang="ja-JP" sz="1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6" name="図 5">
            <a:extLst>
              <a:ext uri="{FF2B5EF4-FFF2-40B4-BE49-F238E27FC236}">
                <a16:creationId xmlns:a16="http://schemas.microsoft.com/office/drawing/2014/main" id="{3259AFB1-EF5F-4DC1-8A91-8C6174ADF704}"/>
              </a:ext>
            </a:extLst>
          </p:cNvPr>
          <p:cNvPicPr>
            <a:picLocks noChangeAspect="1"/>
          </p:cNvPicPr>
          <p:nvPr/>
        </p:nvPicPr>
        <p:blipFill>
          <a:blip r:embed="rId2"/>
          <a:stretch>
            <a:fillRect/>
          </a:stretch>
        </p:blipFill>
        <p:spPr>
          <a:xfrm>
            <a:off x="6837322" y="4077072"/>
            <a:ext cx="2130053" cy="1662087"/>
          </a:xfrm>
          <a:prstGeom prst="rect">
            <a:avLst/>
          </a:prstGeom>
        </p:spPr>
      </p:pic>
      <p:sp>
        <p:nvSpPr>
          <p:cNvPr id="12" name="テキスト ボックス 11">
            <a:extLst>
              <a:ext uri="{FF2B5EF4-FFF2-40B4-BE49-F238E27FC236}">
                <a16:creationId xmlns:a16="http://schemas.microsoft.com/office/drawing/2014/main" id="{CD2DEDE7-622F-4E0F-8300-DE4E0C4B77AC}"/>
              </a:ext>
            </a:extLst>
          </p:cNvPr>
          <p:cNvSpPr txBox="1"/>
          <p:nvPr/>
        </p:nvSpPr>
        <p:spPr>
          <a:xfrm>
            <a:off x="512996" y="5318937"/>
            <a:ext cx="4464786" cy="100701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③一人で抱え込むのはやめよう</a:t>
            </a:r>
            <a:endParaRPr kumimoji="1" lang="en-US" altLang="ja-JP" sz="16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rPr>
              <a:t>　</a:t>
            </a:r>
            <a:r>
              <a:rPr kumimoji="1" lang="ja-JP" altLang="en-US" sz="16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問題は、対応が早ければ早いほど、影響が少</a:t>
            </a:r>
            <a:br>
              <a:rPr kumimoji="1" lang="en-US" altLang="ja-JP" sz="16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br>
            <a:r>
              <a:rPr kumimoji="1" lang="ja-JP" altLang="en-US" sz="16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ない。抱え込まず気軽に相談できる関係をつ</a:t>
            </a:r>
            <a:br>
              <a:rPr kumimoji="1" lang="en-US" altLang="ja-JP" sz="16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br>
            <a:r>
              <a:rPr kumimoji="1" lang="ja-JP" altLang="en-US" sz="16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くろう。</a:t>
            </a:r>
            <a:endParaRPr kumimoji="1" lang="en-US" altLang="ja-JP" sz="16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5019240"/>
            <a:ext cx="2178221" cy="1453282"/>
          </a:xfrm>
          <a:prstGeom prst="rect">
            <a:avLst/>
          </a:prstGeom>
        </p:spPr>
      </p:pic>
    </p:spTree>
    <p:extLst>
      <p:ext uri="{BB962C8B-B14F-4D97-AF65-F5344CB8AC3E}">
        <p14:creationId xmlns:p14="http://schemas.microsoft.com/office/powerpoint/2010/main" val="3262093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70E71A4-3F61-4654-BA63-81B3427C9049}"/>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ea typeface="メイリオ" panose="020B0604030504040204" pitchFamily="50" charset="-128"/>
                <a:cs typeface="+mn-cs"/>
              </a:rPr>
              <a:pPr marL="0" marR="0" lvl="0" indent="0" algn="ctr" defTabSz="630131" rtl="0" eaLnBrk="1" fontAlgn="auto" latinLnBrk="0" hangingPunct="1">
                <a:lnSpc>
                  <a:spcPct val="100000"/>
                </a:lnSpc>
                <a:spcBef>
                  <a:spcPts val="0"/>
                </a:spcBef>
                <a:spcAft>
                  <a:spcPts val="0"/>
                </a:spcAft>
                <a:buClrTx/>
                <a:buSzTx/>
                <a:buFontTx/>
                <a:buNone/>
                <a:tabLst/>
                <a:defRPr/>
              </a:pPr>
              <a:t>36</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ea typeface="メイリオ" panose="020B0604030504040204" pitchFamily="50" charset="-128"/>
              <a:cs typeface="+mn-cs"/>
            </a:endParaRPr>
          </a:p>
        </p:txBody>
      </p:sp>
      <p:sp>
        <p:nvSpPr>
          <p:cNvPr id="3" name="タイトル 2">
            <a:extLst>
              <a:ext uri="{FF2B5EF4-FFF2-40B4-BE49-F238E27FC236}">
                <a16:creationId xmlns:a16="http://schemas.microsoft.com/office/drawing/2014/main" id="{AD8EE9A6-DA86-46C1-B585-1655DA57F2E4}"/>
              </a:ext>
            </a:extLst>
          </p:cNvPr>
          <p:cNvSpPr>
            <a:spLocks noGrp="1"/>
          </p:cNvSpPr>
          <p:nvPr>
            <p:ph type="title"/>
          </p:nvPr>
        </p:nvSpPr>
        <p:spPr/>
        <p:txBody>
          <a:bodyPr/>
          <a:lstStyle/>
          <a:p>
            <a:r>
              <a:rPr kumimoji="1" lang="ja-JP" altLang="en-US" dirty="0"/>
              <a:t>時間の使い方を見える化しよう</a:t>
            </a:r>
          </a:p>
        </p:txBody>
      </p:sp>
      <p:sp>
        <p:nvSpPr>
          <p:cNvPr id="4" name="タイトル 2">
            <a:extLst>
              <a:ext uri="{FF2B5EF4-FFF2-40B4-BE49-F238E27FC236}">
                <a16:creationId xmlns:a16="http://schemas.microsoft.com/office/drawing/2014/main" id="{A5047EC4-EFC8-411C-9B07-8E50D760BC71}"/>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５－３</a:t>
            </a:r>
          </a:p>
        </p:txBody>
      </p:sp>
      <p:sp>
        <p:nvSpPr>
          <p:cNvPr id="5" name="テキスト ボックス 4">
            <a:extLst>
              <a:ext uri="{FF2B5EF4-FFF2-40B4-BE49-F238E27FC236}">
                <a16:creationId xmlns:a16="http://schemas.microsoft.com/office/drawing/2014/main" id="{96104E28-F05A-4030-BD33-57DCA112DE4A}"/>
              </a:ext>
            </a:extLst>
          </p:cNvPr>
          <p:cNvSpPr txBox="1"/>
          <p:nvPr/>
        </p:nvSpPr>
        <p:spPr>
          <a:xfrm>
            <a:off x="267892" y="924957"/>
            <a:ext cx="8622597" cy="991875"/>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自分の</a:t>
            </a: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とった行動を振り返る</a:t>
            </a:r>
            <a:r>
              <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ことが重要です。そのためには、時間の使い方を見える化し、その結果から改善案を考えることが重要です。</a:t>
            </a:r>
            <a:br>
              <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～「タイムサポーターみえるくん」を活用しよう～　</a:t>
            </a:r>
            <a:endPar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DC4831CB-258A-4800-A972-FE4FF7059FF9}"/>
              </a:ext>
            </a:extLst>
          </p:cNvPr>
          <p:cNvSpPr txBox="1"/>
          <p:nvPr/>
        </p:nvSpPr>
        <p:spPr>
          <a:xfrm>
            <a:off x="467255" y="2024844"/>
            <a:ext cx="8209201" cy="108012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①仕事の内容を区分する</a:t>
            </a:r>
            <a:endParaRPr kumimoji="1" lang="en-US" altLang="ja-JP" sz="16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メイリオ" panose="020B0604030504040204" pitchFamily="50" charset="-128"/>
                <a:ea typeface="メイリオ" panose="020B0604030504040204" pitchFamily="50" charset="-128"/>
              </a:rPr>
              <a:t>　はじめに、対象となるチームの仕事を</a:t>
            </a:r>
            <a:r>
              <a:rPr lang="ja-JP" altLang="en-US" sz="1600" dirty="0">
                <a:solidFill>
                  <a:srgbClr val="C00000"/>
                </a:solidFill>
                <a:latin typeface="メイリオ" panose="020B0604030504040204" pitchFamily="50" charset="-128"/>
                <a:ea typeface="メイリオ" panose="020B0604030504040204" pitchFamily="50" charset="-128"/>
              </a:rPr>
              <a:t>区分</a:t>
            </a:r>
            <a:r>
              <a:rPr lang="ja-JP" altLang="en-US" sz="1600" dirty="0">
                <a:solidFill>
                  <a:srgbClr val="000000"/>
                </a:solidFill>
                <a:latin typeface="メイリオ" panose="020B0604030504040204" pitchFamily="50" charset="-128"/>
                <a:ea typeface="メイリオ" panose="020B0604030504040204" pitchFamily="50" charset="-128"/>
              </a:rPr>
              <a:t>します。</a:t>
            </a:r>
            <a:endParaRPr lang="en-US" altLang="ja-JP" sz="16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メイリオ" panose="020B0604030504040204" pitchFamily="50" charset="-128"/>
                <a:ea typeface="メイリオ" panose="020B0604030504040204" pitchFamily="50" charset="-128"/>
              </a:rPr>
              <a:t>　</a:t>
            </a:r>
            <a:r>
              <a:rPr lang="en-US" altLang="ja-JP" sz="1600" dirty="0">
                <a:solidFill>
                  <a:srgbClr val="000000"/>
                </a:solidFill>
                <a:latin typeface="メイリオ" panose="020B0604030504040204" pitchFamily="50" charset="-128"/>
                <a:ea typeface="メイリオ" panose="020B0604030504040204" pitchFamily="50" charset="-128"/>
              </a:rPr>
              <a:t>(</a:t>
            </a:r>
            <a:r>
              <a:rPr lang="ja-JP" altLang="en-US" sz="1600" dirty="0">
                <a:solidFill>
                  <a:srgbClr val="000000"/>
                </a:solidFill>
                <a:latin typeface="メイリオ" panose="020B0604030504040204" pitchFamily="50" charset="-128"/>
                <a:ea typeface="メイリオ" panose="020B0604030504040204" pitchFamily="50" charset="-128"/>
              </a:rPr>
              <a:t>例）「既存代理店」「新設」「社員活動（新規）」「生保協働」「移動時間」</a:t>
            </a:r>
            <a:endParaRPr lang="en-US" altLang="ja-JP" sz="16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メイリオ" panose="020B0604030504040204" pitchFamily="50" charset="-128"/>
                <a:ea typeface="メイリオ" panose="020B0604030504040204" pitchFamily="50" charset="-128"/>
              </a:rPr>
              <a:t>　　　 「社内ワーク」「会議研修」「業務外」・・・それぞれ何時間要していたか。</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CE4AC617-8BE2-453B-8CC2-9C0E25F983F9}"/>
              </a:ext>
            </a:extLst>
          </p:cNvPr>
          <p:cNvSpPr txBox="1"/>
          <p:nvPr/>
        </p:nvSpPr>
        <p:spPr>
          <a:xfrm>
            <a:off x="480256" y="3248699"/>
            <a:ext cx="8209201" cy="158417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②その内容から改善の方向性を定める</a:t>
            </a:r>
            <a:endParaRPr kumimoji="1" lang="en-US" altLang="ja-JP" sz="16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メイリオ" panose="020B0604030504040204" pitchFamily="50" charset="-128"/>
                <a:ea typeface="メイリオ" panose="020B0604030504040204" pitchFamily="50" charset="-128"/>
              </a:rPr>
              <a:t>　１か月の実績をとり、それぞれのかけていた時間を評価し、改善の方向性を定める。</a:t>
            </a:r>
            <a:endParaRPr lang="en-US" altLang="ja-JP" sz="16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メイリオ" panose="020B0604030504040204" pitchFamily="50" charset="-128"/>
                <a:ea typeface="メイリオ" panose="020B0604030504040204" pitchFamily="50" charset="-128"/>
              </a:rPr>
              <a:t>　その際、</a:t>
            </a:r>
            <a:r>
              <a:rPr lang="ja-JP" altLang="en-US" sz="1600" dirty="0">
                <a:solidFill>
                  <a:srgbClr val="C00000"/>
                </a:solidFill>
                <a:latin typeface="メイリオ" panose="020B0604030504040204" pitchFamily="50" charset="-128"/>
                <a:ea typeface="メイリオ" panose="020B0604030504040204" pitchFamily="50" charset="-128"/>
              </a:rPr>
              <a:t>本来注力すべき「重要業務」に時間をかけていたか？</a:t>
            </a:r>
            <a:r>
              <a:rPr lang="ja-JP" altLang="en-US" sz="1600" dirty="0">
                <a:solidFill>
                  <a:srgbClr val="000000"/>
                </a:solidFill>
                <a:latin typeface="メイリオ" panose="020B0604030504040204" pitchFamily="50" charset="-128"/>
                <a:ea typeface="メイリオ" panose="020B0604030504040204" pitchFamily="50" charset="-128"/>
              </a:rPr>
              <a:t>という視点から分析</a:t>
            </a:r>
            <a:br>
              <a:rPr lang="en-US" altLang="ja-JP" sz="1600" dirty="0">
                <a:solidFill>
                  <a:srgbClr val="000000"/>
                </a:solidFill>
                <a:latin typeface="メイリオ" panose="020B0604030504040204" pitchFamily="50" charset="-128"/>
                <a:ea typeface="メイリオ" panose="020B0604030504040204" pitchFamily="50" charset="-128"/>
              </a:rPr>
            </a:br>
            <a:r>
              <a:rPr lang="ja-JP" altLang="en-US" sz="1600" dirty="0">
                <a:solidFill>
                  <a:srgbClr val="000000"/>
                </a:solidFill>
                <a:latin typeface="メイリオ" panose="020B0604030504040204" pitchFamily="50" charset="-128"/>
                <a:ea typeface="メイリオ" panose="020B0604030504040204" pitchFamily="50" charset="-128"/>
              </a:rPr>
              <a:t>　するとよい。その時間を生み出すために、他の時間の無駄を削るというアプローチ。</a:t>
            </a:r>
            <a:endParaRPr lang="en-US" altLang="ja-JP" sz="16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メイリオ" panose="020B0604030504040204" pitchFamily="50" charset="-128"/>
                <a:ea typeface="メイリオ" panose="020B0604030504040204" pitchFamily="50" charset="-128"/>
              </a:rPr>
              <a:t>　</a:t>
            </a:r>
            <a:r>
              <a:rPr lang="en-US" altLang="ja-JP" sz="1600" dirty="0">
                <a:solidFill>
                  <a:srgbClr val="000000"/>
                </a:solidFill>
                <a:latin typeface="メイリオ" panose="020B0604030504040204" pitchFamily="50" charset="-128"/>
                <a:ea typeface="メイリオ" panose="020B0604030504040204" pitchFamily="50" charset="-128"/>
              </a:rPr>
              <a:t>(</a:t>
            </a:r>
            <a:r>
              <a:rPr lang="ja-JP" altLang="en-US" sz="1600" dirty="0">
                <a:solidFill>
                  <a:srgbClr val="000000"/>
                </a:solidFill>
                <a:latin typeface="メイリオ" panose="020B0604030504040204" pitchFamily="50" charset="-128"/>
                <a:ea typeface="メイリオ" panose="020B0604030504040204" pitchFamily="50" charset="-128"/>
              </a:rPr>
              <a:t>例）「新設」「社員活動（新規）」の割合が非常に少ない。「社内ワーク」や「移動</a:t>
            </a:r>
            <a:br>
              <a:rPr lang="en-US" altLang="ja-JP" sz="1600" dirty="0">
                <a:solidFill>
                  <a:srgbClr val="000000"/>
                </a:solidFill>
                <a:latin typeface="メイリオ" panose="020B0604030504040204" pitchFamily="50" charset="-128"/>
                <a:ea typeface="メイリオ" panose="020B0604030504040204" pitchFamily="50" charset="-128"/>
              </a:rPr>
            </a:br>
            <a:r>
              <a:rPr lang="ja-JP" altLang="en-US" sz="1600" dirty="0">
                <a:solidFill>
                  <a:srgbClr val="000000"/>
                </a:solidFill>
                <a:latin typeface="メイリオ" panose="020B0604030504040204" pitchFamily="50" charset="-128"/>
                <a:ea typeface="メイリオ" panose="020B0604030504040204" pitchFamily="50" charset="-128"/>
              </a:rPr>
              <a:t>　　　　時間」をどう減らせるかを議論し、改善の方向性を定める。</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8B349A6E-FF35-4915-8F77-7B5CA059594D}"/>
              </a:ext>
            </a:extLst>
          </p:cNvPr>
          <p:cNvSpPr txBox="1"/>
          <p:nvPr/>
        </p:nvSpPr>
        <p:spPr>
          <a:xfrm>
            <a:off x="1043608" y="5087598"/>
            <a:ext cx="7344816" cy="1074882"/>
          </a:xfrm>
          <a:prstGeom prst="rect">
            <a:avLst/>
          </a:prstGeom>
          <a:gradFill flip="none" rotWithShape="1">
            <a:gsLst>
              <a:gs pos="0">
                <a:schemeClr val="bg1"/>
              </a:gs>
              <a:gs pos="100000">
                <a:srgbClr val="FF99FF"/>
              </a:gs>
            </a:gsLst>
            <a:path path="circle">
              <a:fillToRect l="50000" t="50000" r="50000" b="50000"/>
            </a:path>
            <a:tileRect/>
          </a:gradFill>
        </p:spPr>
        <p:txBody>
          <a:bodyPr wrap="square" rtlCol="0">
            <a:noAutofit/>
          </a:bodyPr>
          <a:lstStyle/>
          <a:p>
            <a:pPr algn="l"/>
            <a:endParaRPr kumimoji="1" lang="en-US" altLang="ja-JP" sz="2000" dirty="0">
              <a:latin typeface="メイリオ" panose="020B0604030504040204" pitchFamily="50" charset="-128"/>
              <a:ea typeface="メイリオ" panose="020B0604030504040204" pitchFamily="50" charset="-128"/>
            </a:endParaRPr>
          </a:p>
          <a:p>
            <a:pPr algn="ctr"/>
            <a:r>
              <a:rPr kumimoji="1" lang="ja-JP" altLang="en-US" sz="2000" dirty="0">
                <a:latin typeface="メイリオ" panose="020B0604030504040204" pitchFamily="50" charset="-128"/>
                <a:ea typeface="メイリオ" panose="020B0604030504040204" pitchFamily="50" charset="-128"/>
              </a:rPr>
              <a:t>みえるくん</a:t>
            </a:r>
          </a:p>
        </p:txBody>
      </p:sp>
    </p:spTree>
    <p:extLst>
      <p:ext uri="{BB962C8B-B14F-4D97-AF65-F5344CB8AC3E}">
        <p14:creationId xmlns:p14="http://schemas.microsoft.com/office/powerpoint/2010/main" val="2294734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70E71A4-3F61-4654-BA63-81B3427C9049}"/>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ea typeface="メイリオ" panose="020B0604030504040204" pitchFamily="50" charset="-128"/>
                <a:cs typeface="+mn-cs"/>
              </a:rPr>
              <a:pPr marL="0" marR="0" lvl="0" indent="0" algn="ctr" defTabSz="630131" rtl="0" eaLnBrk="1" fontAlgn="auto" latinLnBrk="0" hangingPunct="1">
                <a:lnSpc>
                  <a:spcPct val="100000"/>
                </a:lnSpc>
                <a:spcBef>
                  <a:spcPts val="0"/>
                </a:spcBef>
                <a:spcAft>
                  <a:spcPts val="0"/>
                </a:spcAft>
                <a:buClrTx/>
                <a:buSzTx/>
                <a:buFontTx/>
                <a:buNone/>
                <a:tabLst/>
                <a:defRPr/>
              </a:pPr>
              <a:t>37</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ea typeface="メイリオ" panose="020B0604030504040204" pitchFamily="50" charset="-128"/>
              <a:cs typeface="+mn-cs"/>
            </a:endParaRPr>
          </a:p>
        </p:txBody>
      </p:sp>
      <p:sp>
        <p:nvSpPr>
          <p:cNvPr id="3" name="タイトル 2">
            <a:extLst>
              <a:ext uri="{FF2B5EF4-FFF2-40B4-BE49-F238E27FC236}">
                <a16:creationId xmlns:a16="http://schemas.microsoft.com/office/drawing/2014/main" id="{AD8EE9A6-DA86-46C1-B585-1655DA57F2E4}"/>
              </a:ext>
            </a:extLst>
          </p:cNvPr>
          <p:cNvSpPr>
            <a:spLocks noGrp="1"/>
          </p:cNvSpPr>
          <p:nvPr>
            <p:ph type="title"/>
          </p:nvPr>
        </p:nvSpPr>
        <p:spPr/>
        <p:txBody>
          <a:bodyPr/>
          <a:lstStyle/>
          <a:p>
            <a:r>
              <a:rPr kumimoji="1" lang="ja-JP" altLang="en-US" sz="2800" b="0" i="0" u="none" strike="noStrike" kern="1200" cap="none" spc="0" normalizeH="0" baseline="0" noProof="0" dirty="0">
                <a:ln>
                  <a:noFill/>
                </a:ln>
                <a:effectLst/>
                <a:uLnTx/>
                <a:uFillTx/>
                <a:cs typeface="+mn-cs"/>
              </a:rPr>
              <a:t>お互いを信頼しよう</a:t>
            </a:r>
            <a:endParaRPr kumimoji="1" lang="ja-JP" altLang="en-US" dirty="0"/>
          </a:p>
        </p:txBody>
      </p:sp>
      <p:sp>
        <p:nvSpPr>
          <p:cNvPr id="4" name="タイトル 2">
            <a:extLst>
              <a:ext uri="{FF2B5EF4-FFF2-40B4-BE49-F238E27FC236}">
                <a16:creationId xmlns:a16="http://schemas.microsoft.com/office/drawing/2014/main" id="{A5047EC4-EFC8-411C-9B07-8E50D760BC71}"/>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５－４</a:t>
            </a:r>
          </a:p>
        </p:txBody>
      </p:sp>
      <p:sp>
        <p:nvSpPr>
          <p:cNvPr id="5" name="テキスト ボックス 4">
            <a:extLst>
              <a:ext uri="{FF2B5EF4-FFF2-40B4-BE49-F238E27FC236}">
                <a16:creationId xmlns:a16="http://schemas.microsoft.com/office/drawing/2014/main" id="{96104E28-F05A-4030-BD33-57DCA112DE4A}"/>
              </a:ext>
            </a:extLst>
          </p:cNvPr>
          <p:cNvSpPr txBox="1"/>
          <p:nvPr/>
        </p:nvSpPr>
        <p:spPr>
          <a:xfrm>
            <a:off x="267891" y="940792"/>
            <a:ext cx="8622597" cy="559827"/>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上司は部下を信頼しましょう。そばにいない部下に対して 「監視していないと、仕事をサボルような人は、滅多にいない」、まずはそう思えるかどうかです。</a:t>
            </a:r>
          </a:p>
        </p:txBody>
      </p:sp>
      <p:sp>
        <p:nvSpPr>
          <p:cNvPr id="12" name="テキスト ボックス 11">
            <a:extLst>
              <a:ext uri="{FF2B5EF4-FFF2-40B4-BE49-F238E27FC236}">
                <a16:creationId xmlns:a16="http://schemas.microsoft.com/office/drawing/2014/main" id="{0041A651-C72F-4C1E-B00B-305E5D527426}"/>
              </a:ext>
            </a:extLst>
          </p:cNvPr>
          <p:cNvSpPr txBox="1"/>
          <p:nvPr/>
        </p:nvSpPr>
        <p:spPr>
          <a:xfrm>
            <a:off x="425922" y="1713536"/>
            <a:ext cx="7688484" cy="64193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「プラス要素発見シート」（岡本文宏氏作成）を活用してみよう。</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書きだしてみることで、一人ひとりの部下について振り返ることができます。</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4BFBF888-4944-4B00-9E09-67D237F55995}"/>
              </a:ext>
            </a:extLst>
          </p:cNvPr>
          <p:cNvSpPr txBox="1"/>
          <p:nvPr/>
        </p:nvSpPr>
        <p:spPr>
          <a:xfrm>
            <a:off x="1260577" y="2355467"/>
            <a:ext cx="6818560" cy="2808240"/>
          </a:xfrm>
          <a:prstGeom prst="rect">
            <a:avLst/>
          </a:prstGeom>
          <a:blipFill>
            <a:blip r:embed="rId2"/>
            <a:tile tx="0" ty="0" sx="100000" sy="100000" flip="none" algn="tl"/>
          </a:blipFill>
          <a:ln w="31750">
            <a:solidFill>
              <a:schemeClr val="tx1">
                <a:lumMod val="50000"/>
                <a:lumOff val="50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　（プラス要素発見シート）</a:t>
            </a:r>
            <a:endParaRPr kumimoji="1" lang="en-US" altLang="ja-JP" sz="16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彼ら、彼女らの「プラスの行動や言動」を、１０ コ以上思い出します。</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　　　　　」さんが、この１年で・・・</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①成果をあげたこと</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（例）新規獲得件数が、部内で２位だった。</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②協力的だったこと</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（例）新入社員のメンターとして手を挙げてくれた。</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③がんばっているなと思えたこと</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（例）苦手な○○業務克服のために、勉強を続けていた。</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④成長したなと思えたこと</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（例）会議で自分の意見を言えるようになった。</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5" name="テキスト ボックス 14">
            <a:extLst>
              <a:ext uri="{FF2B5EF4-FFF2-40B4-BE49-F238E27FC236}">
                <a16:creationId xmlns:a16="http://schemas.microsoft.com/office/drawing/2014/main" id="{7675CC4A-E7FB-4B67-A9E5-D72CCD988B0C}"/>
              </a:ext>
            </a:extLst>
          </p:cNvPr>
          <p:cNvSpPr txBox="1"/>
          <p:nvPr/>
        </p:nvSpPr>
        <p:spPr>
          <a:xfrm>
            <a:off x="425922" y="5570124"/>
            <a:ext cx="8622597" cy="76010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●上司の方へ</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マイクロマネジメント（部下の行動を逐一管理し、詳細まで干渉する方法）は厳禁です。</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部下は「</a:t>
            </a:r>
            <a:r>
              <a:rPr kumimoji="1" lang="ja-JP" altLang="en-US" sz="1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信頼されていない</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」と感じ、「</a:t>
            </a:r>
            <a:r>
              <a:rPr kumimoji="1" lang="ja-JP" altLang="en-US" sz="1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仕事に集中できない</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」状況を生み出します。</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0B34C4BE-D7FA-48E8-8A9C-1AB73E7F208F}"/>
              </a:ext>
            </a:extLst>
          </p:cNvPr>
          <p:cNvSpPr txBox="1"/>
          <p:nvPr/>
        </p:nvSpPr>
        <p:spPr>
          <a:xfrm>
            <a:off x="825615" y="5228188"/>
            <a:ext cx="7688484" cy="32063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このシートは、上司用ですが、上司部下の関係以外でも活用してみましょう。</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586803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70E71A4-3F61-4654-BA63-81B3427C9049}"/>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ea typeface="メイリオ" panose="020B0604030504040204" pitchFamily="50" charset="-128"/>
                <a:cs typeface="+mn-cs"/>
              </a:rPr>
              <a:pPr marL="0" marR="0" lvl="0" indent="0" algn="ctr" defTabSz="630131" rtl="0" eaLnBrk="1" fontAlgn="auto" latinLnBrk="0" hangingPunct="1">
                <a:lnSpc>
                  <a:spcPct val="100000"/>
                </a:lnSpc>
                <a:spcBef>
                  <a:spcPts val="0"/>
                </a:spcBef>
                <a:spcAft>
                  <a:spcPts val="0"/>
                </a:spcAft>
                <a:buClrTx/>
                <a:buSzTx/>
                <a:buFontTx/>
                <a:buNone/>
                <a:tabLst/>
                <a:defRPr/>
              </a:pPr>
              <a:t>38</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ea typeface="メイリオ" panose="020B0604030504040204" pitchFamily="50" charset="-128"/>
              <a:cs typeface="+mn-cs"/>
            </a:endParaRPr>
          </a:p>
        </p:txBody>
      </p:sp>
      <p:sp>
        <p:nvSpPr>
          <p:cNvPr id="3" name="タイトル 2">
            <a:extLst>
              <a:ext uri="{FF2B5EF4-FFF2-40B4-BE49-F238E27FC236}">
                <a16:creationId xmlns:a16="http://schemas.microsoft.com/office/drawing/2014/main" id="{AD8EE9A6-DA86-46C1-B585-1655DA57F2E4}"/>
              </a:ext>
            </a:extLst>
          </p:cNvPr>
          <p:cNvSpPr>
            <a:spLocks noGrp="1"/>
          </p:cNvSpPr>
          <p:nvPr>
            <p:ph type="title"/>
          </p:nvPr>
        </p:nvSpPr>
        <p:spPr/>
        <p:txBody>
          <a:bodyPr/>
          <a:lstStyle/>
          <a:p>
            <a:r>
              <a:rPr kumimoji="1" lang="ja-JP" altLang="en-US" sz="2800" b="0" i="0" u="none" strike="noStrike" kern="1200" cap="none" spc="0" normalizeH="0" baseline="0" noProof="0" dirty="0">
                <a:ln>
                  <a:noFill/>
                </a:ln>
                <a:effectLst/>
                <a:uLnTx/>
                <a:uFillTx/>
                <a:cs typeface="+mn-cs"/>
              </a:rPr>
              <a:t>やる気に小さな火をつけよう</a:t>
            </a:r>
            <a:endParaRPr kumimoji="1" lang="ja-JP" altLang="en-US" dirty="0"/>
          </a:p>
        </p:txBody>
      </p:sp>
      <p:sp>
        <p:nvSpPr>
          <p:cNvPr id="4" name="タイトル 2">
            <a:extLst>
              <a:ext uri="{FF2B5EF4-FFF2-40B4-BE49-F238E27FC236}">
                <a16:creationId xmlns:a16="http://schemas.microsoft.com/office/drawing/2014/main" id="{A5047EC4-EFC8-411C-9B07-8E50D760BC71}"/>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５－５</a:t>
            </a:r>
          </a:p>
        </p:txBody>
      </p:sp>
      <p:sp>
        <p:nvSpPr>
          <p:cNvPr id="5" name="テキスト ボックス 4">
            <a:extLst>
              <a:ext uri="{FF2B5EF4-FFF2-40B4-BE49-F238E27FC236}">
                <a16:creationId xmlns:a16="http://schemas.microsoft.com/office/drawing/2014/main" id="{96104E28-F05A-4030-BD33-57DCA112DE4A}"/>
              </a:ext>
            </a:extLst>
          </p:cNvPr>
          <p:cNvSpPr txBox="1"/>
          <p:nvPr/>
        </p:nvSpPr>
        <p:spPr>
          <a:xfrm>
            <a:off x="267892" y="924957"/>
            <a:ext cx="8622597" cy="559827"/>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自分自身のやる気に火をつけましょう。そして、上司は部下の、仲間同士はお互いの心に火をつけられるようにふるまいましょう。小さくてよいので。</a:t>
            </a:r>
          </a:p>
        </p:txBody>
      </p:sp>
      <p:sp>
        <p:nvSpPr>
          <p:cNvPr id="7" name="テキスト ボックス 6">
            <a:extLst>
              <a:ext uri="{FF2B5EF4-FFF2-40B4-BE49-F238E27FC236}">
                <a16:creationId xmlns:a16="http://schemas.microsoft.com/office/drawing/2014/main" id="{9661BE92-E497-4769-8928-0EA5DFF51C3B}"/>
              </a:ext>
            </a:extLst>
          </p:cNvPr>
          <p:cNvSpPr txBox="1"/>
          <p:nvPr/>
        </p:nvSpPr>
        <p:spPr>
          <a:xfrm>
            <a:off x="615721" y="1604711"/>
            <a:ext cx="8209489" cy="64807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①やる気の要素は、３つから構成されています。</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（小林嘉男氏～アドラー心理学）</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000000"/>
                </a:solidFill>
                <a:latin typeface="メイリオ" panose="020B0604030504040204" pitchFamily="50" charset="-128"/>
                <a:ea typeface="メイリオ" panose="020B0604030504040204" pitchFamily="50" charset="-128"/>
              </a:rPr>
              <a:t>　さっそく、１０点満点でつけてみましょう。</a:t>
            </a:r>
            <a:endPar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8" name="表 8">
            <a:extLst>
              <a:ext uri="{FF2B5EF4-FFF2-40B4-BE49-F238E27FC236}">
                <a16:creationId xmlns:a16="http://schemas.microsoft.com/office/drawing/2014/main" id="{C2C68CCC-761E-4802-B443-18B1B0701911}"/>
              </a:ext>
            </a:extLst>
          </p:cNvPr>
          <p:cNvGraphicFramePr>
            <a:graphicFrameLocks noGrp="1"/>
          </p:cNvGraphicFramePr>
          <p:nvPr>
            <p:extLst>
              <p:ext uri="{D42A27DB-BD31-4B8C-83A1-F6EECF244321}">
                <p14:modId xmlns:p14="http://schemas.microsoft.com/office/powerpoint/2010/main" val="3395970811"/>
              </p:ext>
            </p:extLst>
          </p:nvPr>
        </p:nvGraphicFramePr>
        <p:xfrm>
          <a:off x="715540" y="2200924"/>
          <a:ext cx="8095348" cy="2286000"/>
        </p:xfrm>
        <a:graphic>
          <a:graphicData uri="http://schemas.openxmlformats.org/drawingml/2006/table">
            <a:tbl>
              <a:tblPr firstRow="1" bandRow="1">
                <a:tableStyleId>{5940675A-B579-460E-94D1-54222C63F5DA}</a:tableStyleId>
              </a:tblPr>
              <a:tblGrid>
                <a:gridCol w="3312368">
                  <a:extLst>
                    <a:ext uri="{9D8B030D-6E8A-4147-A177-3AD203B41FA5}">
                      <a16:colId xmlns:a16="http://schemas.microsoft.com/office/drawing/2014/main" val="2015722452"/>
                    </a:ext>
                  </a:extLst>
                </a:gridCol>
                <a:gridCol w="478298">
                  <a:extLst>
                    <a:ext uri="{9D8B030D-6E8A-4147-A177-3AD203B41FA5}">
                      <a16:colId xmlns:a16="http://schemas.microsoft.com/office/drawing/2014/main" val="2137944093"/>
                    </a:ext>
                  </a:extLst>
                </a:gridCol>
                <a:gridCol w="478298">
                  <a:extLst>
                    <a:ext uri="{9D8B030D-6E8A-4147-A177-3AD203B41FA5}">
                      <a16:colId xmlns:a16="http://schemas.microsoft.com/office/drawing/2014/main" val="1483476773"/>
                    </a:ext>
                  </a:extLst>
                </a:gridCol>
                <a:gridCol w="478298">
                  <a:extLst>
                    <a:ext uri="{9D8B030D-6E8A-4147-A177-3AD203B41FA5}">
                      <a16:colId xmlns:a16="http://schemas.microsoft.com/office/drawing/2014/main" val="2516982902"/>
                    </a:ext>
                  </a:extLst>
                </a:gridCol>
                <a:gridCol w="478298">
                  <a:extLst>
                    <a:ext uri="{9D8B030D-6E8A-4147-A177-3AD203B41FA5}">
                      <a16:colId xmlns:a16="http://schemas.microsoft.com/office/drawing/2014/main" val="2607219668"/>
                    </a:ext>
                  </a:extLst>
                </a:gridCol>
                <a:gridCol w="478298">
                  <a:extLst>
                    <a:ext uri="{9D8B030D-6E8A-4147-A177-3AD203B41FA5}">
                      <a16:colId xmlns:a16="http://schemas.microsoft.com/office/drawing/2014/main" val="1141398568"/>
                    </a:ext>
                  </a:extLst>
                </a:gridCol>
                <a:gridCol w="478298">
                  <a:extLst>
                    <a:ext uri="{9D8B030D-6E8A-4147-A177-3AD203B41FA5}">
                      <a16:colId xmlns:a16="http://schemas.microsoft.com/office/drawing/2014/main" val="54824944"/>
                    </a:ext>
                  </a:extLst>
                </a:gridCol>
                <a:gridCol w="478298">
                  <a:extLst>
                    <a:ext uri="{9D8B030D-6E8A-4147-A177-3AD203B41FA5}">
                      <a16:colId xmlns:a16="http://schemas.microsoft.com/office/drawing/2014/main" val="560172344"/>
                    </a:ext>
                  </a:extLst>
                </a:gridCol>
                <a:gridCol w="478298">
                  <a:extLst>
                    <a:ext uri="{9D8B030D-6E8A-4147-A177-3AD203B41FA5}">
                      <a16:colId xmlns:a16="http://schemas.microsoft.com/office/drawing/2014/main" val="2921030960"/>
                    </a:ext>
                  </a:extLst>
                </a:gridCol>
                <a:gridCol w="478298">
                  <a:extLst>
                    <a:ext uri="{9D8B030D-6E8A-4147-A177-3AD203B41FA5}">
                      <a16:colId xmlns:a16="http://schemas.microsoft.com/office/drawing/2014/main" val="2729128035"/>
                    </a:ext>
                  </a:extLst>
                </a:gridCol>
                <a:gridCol w="478298">
                  <a:extLst>
                    <a:ext uri="{9D8B030D-6E8A-4147-A177-3AD203B41FA5}">
                      <a16:colId xmlns:a16="http://schemas.microsoft.com/office/drawing/2014/main" val="2744488188"/>
                    </a:ext>
                  </a:extLst>
                </a:gridCol>
              </a:tblGrid>
              <a:tr h="324036">
                <a:tc>
                  <a:txBody>
                    <a:bodyPr/>
                    <a:lstStyle/>
                    <a:p>
                      <a:pPr algn="r"/>
                      <a:r>
                        <a:rPr kumimoji="1" lang="ja-JP" altLang="en-US" sz="1800" dirty="0">
                          <a:latin typeface="メイリオ" panose="020B0604030504040204" pitchFamily="50" charset="-128"/>
                          <a:ea typeface="メイリオ" panose="020B0604030504040204" pitchFamily="50" charset="-128"/>
                        </a:rPr>
                        <a:t>点</a:t>
                      </a:r>
                    </a:p>
                  </a:txBody>
                  <a:tcPr>
                    <a:lnTlToBr w="12700" cap="flat" cmpd="sng" algn="ctr">
                      <a:solidFill>
                        <a:schemeClr val="tx1"/>
                      </a:solidFill>
                      <a:prstDash val="solid"/>
                      <a:round/>
                      <a:headEnd type="none" w="med" len="med"/>
                      <a:tailEnd type="none" w="med" len="med"/>
                    </a:lnTlToBr>
                  </a:tcPr>
                </a:tc>
                <a:tc>
                  <a:txBody>
                    <a:bodyPr/>
                    <a:lstStyle/>
                    <a:p>
                      <a:pPr algn="ctr"/>
                      <a:r>
                        <a:rPr kumimoji="1" lang="en-US" altLang="ja-JP" sz="1800" dirty="0">
                          <a:latin typeface="メイリオ" panose="020B0604030504040204" pitchFamily="50" charset="-128"/>
                          <a:ea typeface="メイリオ" panose="020B0604030504040204" pitchFamily="50" charset="-128"/>
                        </a:rPr>
                        <a:t>1</a:t>
                      </a:r>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1800" dirty="0">
                          <a:latin typeface="メイリオ" panose="020B0604030504040204" pitchFamily="50" charset="-128"/>
                          <a:ea typeface="メイリオ" panose="020B0604030504040204" pitchFamily="50" charset="-128"/>
                        </a:rPr>
                        <a:t>2</a:t>
                      </a:r>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1800" dirty="0">
                          <a:latin typeface="メイリオ" panose="020B0604030504040204" pitchFamily="50" charset="-128"/>
                          <a:ea typeface="メイリオ" panose="020B0604030504040204" pitchFamily="50" charset="-128"/>
                        </a:rPr>
                        <a:t>3</a:t>
                      </a:r>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1800" dirty="0">
                          <a:latin typeface="メイリオ" panose="020B0604030504040204" pitchFamily="50" charset="-128"/>
                          <a:ea typeface="メイリオ" panose="020B0604030504040204" pitchFamily="50" charset="-128"/>
                        </a:rPr>
                        <a:t>4</a:t>
                      </a:r>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1800" dirty="0">
                          <a:latin typeface="メイリオ" panose="020B0604030504040204" pitchFamily="50" charset="-128"/>
                          <a:ea typeface="メイリオ" panose="020B0604030504040204" pitchFamily="50" charset="-128"/>
                        </a:rPr>
                        <a:t>5</a:t>
                      </a:r>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1800" dirty="0">
                          <a:latin typeface="メイリオ" panose="020B0604030504040204" pitchFamily="50" charset="-128"/>
                          <a:ea typeface="メイリオ" panose="020B0604030504040204" pitchFamily="50" charset="-128"/>
                        </a:rPr>
                        <a:t>6</a:t>
                      </a:r>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1800" dirty="0">
                          <a:latin typeface="メイリオ" panose="020B0604030504040204" pitchFamily="50" charset="-128"/>
                          <a:ea typeface="メイリオ" panose="020B0604030504040204" pitchFamily="50" charset="-128"/>
                        </a:rPr>
                        <a:t>7</a:t>
                      </a:r>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1800" dirty="0">
                          <a:latin typeface="メイリオ" panose="020B0604030504040204" pitchFamily="50" charset="-128"/>
                          <a:ea typeface="メイリオ" panose="020B0604030504040204" pitchFamily="50" charset="-128"/>
                        </a:rPr>
                        <a:t>8</a:t>
                      </a:r>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1800" dirty="0">
                          <a:latin typeface="メイリオ" panose="020B0604030504040204" pitchFamily="50" charset="-128"/>
                          <a:ea typeface="メイリオ" panose="020B0604030504040204" pitchFamily="50" charset="-128"/>
                        </a:rPr>
                        <a:t>9</a:t>
                      </a:r>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1800" dirty="0">
                          <a:latin typeface="メイリオ" panose="020B0604030504040204" pitchFamily="50" charset="-128"/>
                          <a:ea typeface="メイリオ" panose="020B0604030504040204" pitchFamily="50" charset="-128"/>
                        </a:rPr>
                        <a:t>10</a:t>
                      </a:r>
                      <a:endParaRPr kumimoji="1" lang="ja-JP" altLang="en-US" sz="18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529703875"/>
                  </a:ext>
                </a:extLst>
              </a:tr>
              <a:tr h="0">
                <a:tc>
                  <a:txBody>
                    <a:bodyPr/>
                    <a:lstStyle/>
                    <a:p>
                      <a:r>
                        <a:rPr kumimoji="1" lang="ja-JP" altLang="en-US" sz="1800" dirty="0">
                          <a:latin typeface="メイリオ" panose="020B0604030504040204" pitchFamily="50" charset="-128"/>
                          <a:ea typeface="メイリオ" panose="020B0604030504040204" pitchFamily="50" charset="-128"/>
                        </a:rPr>
                        <a:t>１　職場にいる自分は、貢献</a:t>
                      </a:r>
                      <a:endParaRPr kumimoji="1" lang="en-US" altLang="ja-JP" sz="1800" dirty="0">
                        <a:latin typeface="メイリオ" panose="020B0604030504040204" pitchFamily="50" charset="-128"/>
                        <a:ea typeface="メイリオ" panose="020B0604030504040204" pitchFamily="50" charset="-128"/>
                      </a:endParaRPr>
                    </a:p>
                    <a:p>
                      <a:r>
                        <a:rPr kumimoji="1" lang="ja-JP" altLang="en-US" sz="1800" dirty="0">
                          <a:latin typeface="メイリオ" panose="020B0604030504040204" pitchFamily="50" charset="-128"/>
                          <a:ea typeface="メイリオ" panose="020B0604030504040204" pitchFamily="50" charset="-128"/>
                        </a:rPr>
                        <a:t>　　できているか？</a:t>
                      </a: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918541389"/>
                  </a:ext>
                </a:extLst>
              </a:tr>
              <a:tr h="324036">
                <a:tc>
                  <a:txBody>
                    <a:bodyPr/>
                    <a:lstStyle/>
                    <a:p>
                      <a:r>
                        <a:rPr kumimoji="1" lang="ja-JP" altLang="en-US" sz="1800" dirty="0">
                          <a:latin typeface="メイリオ" panose="020B0604030504040204" pitchFamily="50" charset="-128"/>
                          <a:ea typeface="メイリオ" panose="020B0604030504040204" pitchFamily="50" charset="-128"/>
                        </a:rPr>
                        <a:t>２　職場にいる周りの人は</a:t>
                      </a:r>
                      <a:endParaRPr kumimoji="1" lang="en-US" altLang="ja-JP" sz="1800" dirty="0">
                        <a:latin typeface="メイリオ" panose="020B0604030504040204" pitchFamily="50" charset="-128"/>
                        <a:ea typeface="メイリオ" panose="020B0604030504040204" pitchFamily="50" charset="-128"/>
                      </a:endParaRPr>
                    </a:p>
                    <a:p>
                      <a:r>
                        <a:rPr kumimoji="1" lang="ja-JP" altLang="en-US" sz="1800" dirty="0">
                          <a:latin typeface="メイリオ" panose="020B0604030504040204" pitchFamily="50" charset="-128"/>
                          <a:ea typeface="メイリオ" panose="020B0604030504040204" pitchFamily="50" charset="-128"/>
                        </a:rPr>
                        <a:t>　　信頼できるか？</a:t>
                      </a: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068159349"/>
                  </a:ext>
                </a:extLst>
              </a:tr>
              <a:tr h="324036">
                <a:tc>
                  <a:txBody>
                    <a:bodyPr/>
                    <a:lstStyle/>
                    <a:p>
                      <a:r>
                        <a:rPr kumimoji="1" lang="ja-JP" altLang="en-US" sz="1800" dirty="0">
                          <a:latin typeface="メイリオ" panose="020B0604030504040204" pitchFamily="50" charset="-128"/>
                          <a:ea typeface="メイリオ" panose="020B0604030504040204" pitchFamily="50" charset="-128"/>
                        </a:rPr>
                        <a:t>３　職場にいる自分の事が</a:t>
                      </a:r>
                      <a:endParaRPr kumimoji="1" lang="en-US" altLang="ja-JP" sz="1800" dirty="0">
                        <a:latin typeface="メイリオ" panose="020B0604030504040204" pitchFamily="50" charset="-128"/>
                        <a:ea typeface="メイリオ" panose="020B0604030504040204" pitchFamily="50" charset="-128"/>
                      </a:endParaRPr>
                    </a:p>
                    <a:p>
                      <a:r>
                        <a:rPr kumimoji="1" lang="ja-JP" altLang="en-US" sz="1800" dirty="0">
                          <a:latin typeface="メイリオ" panose="020B0604030504040204" pitchFamily="50" charset="-128"/>
                          <a:ea typeface="メイリオ" panose="020B0604030504040204" pitchFamily="50" charset="-128"/>
                        </a:rPr>
                        <a:t>　　好きか？</a:t>
                      </a: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226087748"/>
                  </a:ext>
                </a:extLst>
              </a:tr>
            </a:tbl>
          </a:graphicData>
        </a:graphic>
      </p:graphicFrame>
      <p:sp>
        <p:nvSpPr>
          <p:cNvPr id="9" name="テキスト ボックス 8">
            <a:extLst>
              <a:ext uri="{FF2B5EF4-FFF2-40B4-BE49-F238E27FC236}">
                <a16:creationId xmlns:a16="http://schemas.microsoft.com/office/drawing/2014/main" id="{69BE6B25-743D-4903-9EFF-632DEA88E944}"/>
              </a:ext>
            </a:extLst>
          </p:cNvPr>
          <p:cNvSpPr txBox="1"/>
          <p:nvPr/>
        </p:nvSpPr>
        <p:spPr>
          <a:xfrm>
            <a:off x="579322" y="4763495"/>
            <a:ext cx="5864885" cy="116954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②その上で、</a:t>
            </a:r>
            <a:r>
              <a:rPr lang="ja-JP" altLang="en-US" b="1" dirty="0">
                <a:solidFill>
                  <a:srgbClr val="06604F"/>
                </a:solidFill>
                <a:latin typeface="メイリオ" panose="020B0604030504040204" pitchFamily="50" charset="-128"/>
                <a:ea typeface="メイリオ" panose="020B0604030504040204" pitchFamily="50" charset="-128"/>
              </a:rPr>
              <a:t>１点あげるにはどうしたらいいかを、</a:t>
            </a:r>
            <a:endParaRPr lang="en-US" altLang="ja-JP" b="1" dirty="0">
              <a:solidFill>
                <a:srgbClr val="06604F"/>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srgbClr val="06604F"/>
                </a:solidFill>
                <a:latin typeface="メイリオ" panose="020B0604030504040204" pitchFamily="50" charset="-128"/>
                <a:ea typeface="メイリオ" panose="020B0604030504040204" pitchFamily="50" charset="-128"/>
              </a:rPr>
              <a:t>　一緒に考えましょう。</a:t>
            </a:r>
            <a:endParaRPr lang="en-US" altLang="ja-JP" b="1" dirty="0">
              <a:solidFill>
                <a:srgbClr val="06604F"/>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000000"/>
                </a:solidFill>
                <a:latin typeface="メイリオ" panose="020B0604030504040204" pitchFamily="50" charset="-128"/>
                <a:ea typeface="メイリオ" panose="020B0604030504040204" pitchFamily="50" charset="-128"/>
              </a:rPr>
              <a:t>（ベビーステップ：いきなり大きな変化は望まない</a:t>
            </a:r>
            <a:endParaRPr lang="en-US" altLang="ja-JP"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000000"/>
                </a:solidFill>
                <a:latin typeface="メイリオ" panose="020B0604030504040204" pitchFamily="50" charset="-128"/>
                <a:ea typeface="メイリオ" panose="020B0604030504040204" pitchFamily="50" charset="-128"/>
              </a:rPr>
              <a:t>　小さな火をつける）</a:t>
            </a:r>
            <a:endPar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661415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70E71A4-3F61-4654-BA63-81B3427C9049}"/>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ea typeface="メイリオ" panose="020B0604030504040204" pitchFamily="50" charset="-128"/>
                <a:cs typeface="+mn-cs"/>
              </a:rPr>
              <a:pPr marL="0" marR="0" lvl="0" indent="0" algn="ctr" defTabSz="630131" rtl="0" eaLnBrk="1" fontAlgn="auto" latinLnBrk="0" hangingPunct="1">
                <a:lnSpc>
                  <a:spcPct val="100000"/>
                </a:lnSpc>
                <a:spcBef>
                  <a:spcPts val="0"/>
                </a:spcBef>
                <a:spcAft>
                  <a:spcPts val="0"/>
                </a:spcAft>
                <a:buClrTx/>
                <a:buSzTx/>
                <a:buFontTx/>
                <a:buNone/>
                <a:tabLst/>
                <a:defRPr/>
              </a:pPr>
              <a:t>39</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ea typeface="メイリオ" panose="020B0604030504040204" pitchFamily="50" charset="-128"/>
              <a:cs typeface="+mn-cs"/>
            </a:endParaRPr>
          </a:p>
        </p:txBody>
      </p:sp>
      <p:sp>
        <p:nvSpPr>
          <p:cNvPr id="3" name="タイトル 2">
            <a:extLst>
              <a:ext uri="{FF2B5EF4-FFF2-40B4-BE49-F238E27FC236}">
                <a16:creationId xmlns:a16="http://schemas.microsoft.com/office/drawing/2014/main" id="{AD8EE9A6-DA86-46C1-B585-1655DA57F2E4}"/>
              </a:ext>
            </a:extLst>
          </p:cNvPr>
          <p:cNvSpPr>
            <a:spLocks noGrp="1"/>
          </p:cNvSpPr>
          <p:nvPr>
            <p:ph type="title"/>
          </p:nvPr>
        </p:nvSpPr>
        <p:spPr/>
        <p:txBody>
          <a:bodyPr/>
          <a:lstStyle/>
          <a:p>
            <a:r>
              <a:rPr kumimoji="1" lang="ja-JP" altLang="en-US" dirty="0"/>
              <a:t>しっかり聴こう</a:t>
            </a:r>
          </a:p>
        </p:txBody>
      </p:sp>
      <p:sp>
        <p:nvSpPr>
          <p:cNvPr id="4" name="タイトル 2">
            <a:extLst>
              <a:ext uri="{FF2B5EF4-FFF2-40B4-BE49-F238E27FC236}">
                <a16:creationId xmlns:a16="http://schemas.microsoft.com/office/drawing/2014/main" id="{A5047EC4-EFC8-411C-9B07-8E50D760BC71}"/>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５－６</a:t>
            </a:r>
          </a:p>
        </p:txBody>
      </p:sp>
      <p:sp>
        <p:nvSpPr>
          <p:cNvPr id="5" name="テキスト ボックス 4">
            <a:extLst>
              <a:ext uri="{FF2B5EF4-FFF2-40B4-BE49-F238E27FC236}">
                <a16:creationId xmlns:a16="http://schemas.microsoft.com/office/drawing/2014/main" id="{96104E28-F05A-4030-BD33-57DCA112DE4A}"/>
              </a:ext>
            </a:extLst>
          </p:cNvPr>
          <p:cNvSpPr txBox="1"/>
          <p:nvPr/>
        </p:nvSpPr>
        <p:spPr>
          <a:xfrm>
            <a:off x="267892" y="924957"/>
            <a:ext cx="8622597" cy="631835"/>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リモートワークでは接している時間が少なくなりがちです。お互い、相手の話をしっかり聴くように心がけましょう。</a:t>
            </a: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9719E145-E6E7-402D-B271-D8FFC3EF0342}"/>
              </a:ext>
            </a:extLst>
          </p:cNvPr>
          <p:cNvSpPr txBox="1"/>
          <p:nvPr/>
        </p:nvSpPr>
        <p:spPr>
          <a:xfrm>
            <a:off x="474445" y="1699520"/>
            <a:ext cx="8376478" cy="157517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積極的傾聴を推奨した、ロジャースが求めた３つの聴き方</a:t>
            </a:r>
            <a:endParaRPr kumimoji="1" lang="en-US" altLang="ja-JP" sz="18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①</a:t>
            </a:r>
            <a:r>
              <a:rPr kumimoji="1" lang="ja-JP" altLang="en-US" sz="160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相手の立場</a:t>
            </a:r>
            <a:r>
              <a:rPr kumimoji="1" lang="ja-JP" altLang="en-US" sz="160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に立って聴こう（共感的理解）</a:t>
            </a:r>
            <a:endParaRPr kumimoji="1" lang="en-US" altLang="ja-JP" sz="160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②</a:t>
            </a:r>
            <a:r>
              <a:rPr kumimoji="1" lang="ja-JP" altLang="en-US" sz="160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評価を入れず</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に聴こう（無条件の肯定的関心）</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③わからないことは、</a:t>
            </a:r>
            <a:r>
              <a:rPr kumimoji="1" lang="ja-JP" altLang="en-US" sz="1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わからない</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と言って聴こう（自己一致）</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メイリオ" panose="020B0604030504040204" pitchFamily="50" charset="-128"/>
                <a:ea typeface="メイリオ" panose="020B0604030504040204" pitchFamily="50" charset="-128"/>
              </a:rPr>
              <a:t>　　「うん、わかるよ」とうなづくのが傾聴ではない。</a:t>
            </a:r>
            <a:endParaRPr lang="en-US" altLang="ja-JP" sz="16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lang="ja-JP" altLang="en-US" sz="1600" dirty="0">
                <a:solidFill>
                  <a:srgbClr val="000000"/>
                </a:solidFill>
                <a:latin typeface="メイリオ" panose="020B0604030504040204" pitchFamily="50" charset="-128"/>
                <a:ea typeface="メイリオ" panose="020B0604030504040204" pitchFamily="50" charset="-128"/>
              </a:rPr>
              <a:t>　相手の事が完全にわかることはない。わからないからこそ、わかりたいと</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思って聴く。</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E76C9792-9844-4E63-B6D9-DFC7F3BF7FAA}"/>
              </a:ext>
            </a:extLst>
          </p:cNvPr>
          <p:cNvSpPr txBox="1"/>
          <p:nvPr/>
        </p:nvSpPr>
        <p:spPr>
          <a:xfrm>
            <a:off x="474445" y="4691966"/>
            <a:ext cx="8376478" cy="176137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この聴き方は</a:t>
            </a:r>
            <a:r>
              <a:rPr kumimoji="1" lang="en-US" altLang="ja-JP" sz="18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NG</a:t>
            </a:r>
            <a:r>
              <a:rPr kumimoji="1" lang="ja-JP" altLang="en-US" sz="18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　ロジャースがダメ出しした５つの聞き方</a:t>
            </a:r>
            <a:endParaRPr kumimoji="1" lang="en-US" altLang="ja-JP" sz="1800" b="1"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メイリオ" panose="020B0604030504040204" pitchFamily="50" charset="-128"/>
                <a:ea typeface="メイリオ" panose="020B0604030504040204" pitchFamily="50" charset="-128"/>
              </a:rPr>
              <a:t>　①冷静な学者のように関わる　～血の通っていない対応</a:t>
            </a:r>
            <a:endParaRPr lang="en-US" altLang="ja-JP" sz="16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②おやじの説教のように関わる　～「俺の若いころは」聞きたくない</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メイリオ" panose="020B0604030504040204" pitchFamily="50" charset="-128"/>
                <a:ea typeface="メイリオ" panose="020B0604030504040204" pitchFamily="50" charset="-128"/>
              </a:rPr>
              <a:t>　③芸能レポーターのように関わる　～ゴシップは</a:t>
            </a:r>
            <a:r>
              <a:rPr lang="en-US" altLang="ja-JP" sz="1600" dirty="0">
                <a:solidFill>
                  <a:srgbClr val="000000"/>
                </a:solidFill>
                <a:latin typeface="メイリオ" panose="020B0604030504040204" pitchFamily="50" charset="-128"/>
                <a:ea typeface="メイリオ" panose="020B0604030504040204" pitchFamily="50" charset="-128"/>
              </a:rPr>
              <a:t>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④ごまかしで関わる　～「まあそのうちよくなるさ」無責任</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メイリオ" panose="020B0604030504040204" pitchFamily="50" charset="-128"/>
                <a:ea typeface="メイリオ" panose="020B0604030504040204" pitchFamily="50" charset="-128"/>
              </a:rPr>
              <a:t>　⑤過剰に同情する　～「う～ん。わかるわかる。その気持ち」依存を生み出す。</a:t>
            </a:r>
            <a:endParaRPr lang="en-US" altLang="ja-JP" sz="16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注意しましょう。</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pSp>
        <p:nvGrpSpPr>
          <p:cNvPr id="6" name="グループ化 5">
            <a:extLst>
              <a:ext uri="{FF2B5EF4-FFF2-40B4-BE49-F238E27FC236}">
                <a16:creationId xmlns:a16="http://schemas.microsoft.com/office/drawing/2014/main" id="{3EBB66DB-07D7-45B2-A289-4E3E77DBF34F}"/>
              </a:ext>
            </a:extLst>
          </p:cNvPr>
          <p:cNvGrpSpPr/>
          <p:nvPr/>
        </p:nvGrpSpPr>
        <p:grpSpPr>
          <a:xfrm>
            <a:off x="3435097" y="3428928"/>
            <a:ext cx="1872208" cy="1108806"/>
            <a:chOff x="1259632" y="1949865"/>
            <a:chExt cx="6704011" cy="3757613"/>
          </a:xfrm>
        </p:grpSpPr>
        <p:pic>
          <p:nvPicPr>
            <p:cNvPr id="8" name="Picture 4" descr="3431336087776546.png">
              <a:extLst>
                <a:ext uri="{FF2B5EF4-FFF2-40B4-BE49-F238E27FC236}">
                  <a16:creationId xmlns:a16="http://schemas.microsoft.com/office/drawing/2014/main" id="{D39AD8EA-FEB9-4821-9BA5-EFE1AC977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2643" y="1949865"/>
              <a:ext cx="2921000" cy="3757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descr="3441336087776546.png">
              <a:extLst>
                <a:ext uri="{FF2B5EF4-FFF2-40B4-BE49-F238E27FC236}">
                  <a16:creationId xmlns:a16="http://schemas.microsoft.com/office/drawing/2014/main" id="{DE5B6119-33EE-4A4E-8681-AE4307E490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106660"/>
              <a:ext cx="2617787"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06317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4E58AB7-5380-4779-B899-AD0764E2BF19}"/>
              </a:ext>
            </a:extLst>
          </p:cNvPr>
          <p:cNvPicPr>
            <a:picLocks noChangeAspect="1"/>
          </p:cNvPicPr>
          <p:nvPr/>
        </p:nvPicPr>
        <p:blipFill>
          <a:blip r:embed="rId2"/>
          <a:stretch>
            <a:fillRect/>
          </a:stretch>
        </p:blipFill>
        <p:spPr>
          <a:xfrm>
            <a:off x="5580112" y="2996952"/>
            <a:ext cx="863584" cy="649472"/>
          </a:xfrm>
          <a:prstGeom prst="rect">
            <a:avLst/>
          </a:prstGeom>
        </p:spPr>
      </p:pic>
      <p:sp>
        <p:nvSpPr>
          <p:cNvPr id="2" name="スライド番号プレースホルダー 1">
            <a:extLst>
              <a:ext uri="{FF2B5EF4-FFF2-40B4-BE49-F238E27FC236}">
                <a16:creationId xmlns:a16="http://schemas.microsoft.com/office/drawing/2014/main" id="{D608EB73-78F3-40D7-8D3A-8A92AA6F1FA8}"/>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630131" rtl="0" eaLnBrk="1" fontAlgn="auto" latinLnBrk="0" hangingPunct="1">
                <a:lnSpc>
                  <a:spcPct val="100000"/>
                </a:lnSpc>
                <a:spcBef>
                  <a:spcPts val="0"/>
                </a:spcBef>
                <a:spcAft>
                  <a:spcPts val="0"/>
                </a:spcAft>
                <a:buClrTx/>
                <a:buSzTx/>
                <a:buFontTx/>
                <a:buNone/>
                <a:tabLst/>
                <a:defRPr/>
              </a:pPr>
              <a:t>4</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cs typeface="+mn-cs"/>
            </a:endParaRPr>
          </a:p>
        </p:txBody>
      </p:sp>
      <p:sp>
        <p:nvSpPr>
          <p:cNvPr id="3" name="タイトル 2">
            <a:extLst>
              <a:ext uri="{FF2B5EF4-FFF2-40B4-BE49-F238E27FC236}">
                <a16:creationId xmlns:a16="http://schemas.microsoft.com/office/drawing/2014/main" id="{694001C7-569D-4434-94B0-21667C1D9F9E}"/>
              </a:ext>
            </a:extLst>
          </p:cNvPr>
          <p:cNvSpPr>
            <a:spLocks noGrp="1"/>
          </p:cNvSpPr>
          <p:nvPr>
            <p:ph type="title"/>
          </p:nvPr>
        </p:nvSpPr>
        <p:spPr>
          <a:xfrm>
            <a:off x="1691680" y="157163"/>
            <a:ext cx="7276746" cy="392112"/>
          </a:xfrm>
        </p:spPr>
        <p:txBody>
          <a:bodyPr/>
          <a:lstStyle/>
          <a:p>
            <a:r>
              <a:rPr kumimoji="1" lang="ja-JP" altLang="en-US" sz="2400" dirty="0"/>
              <a:t>リモートワークのメリット</a:t>
            </a:r>
          </a:p>
        </p:txBody>
      </p:sp>
      <p:sp>
        <p:nvSpPr>
          <p:cNvPr id="6" name="タイトル 2">
            <a:extLst>
              <a:ext uri="{FF2B5EF4-FFF2-40B4-BE49-F238E27FC236}">
                <a16:creationId xmlns:a16="http://schemas.microsoft.com/office/drawing/2014/main" id="{6DFFBD91-4F7C-43B8-B99A-7C1E64754F35}"/>
              </a:ext>
            </a:extLst>
          </p:cNvPr>
          <p:cNvSpPr txBox="1">
            <a:spLocks/>
          </p:cNvSpPr>
          <p:nvPr/>
        </p:nvSpPr>
        <p:spPr bwMode="auto">
          <a:xfrm>
            <a:off x="140484" y="157163"/>
            <a:ext cx="1372090"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１－１</a:t>
            </a:r>
          </a:p>
        </p:txBody>
      </p:sp>
      <p:graphicFrame>
        <p:nvGraphicFramePr>
          <p:cNvPr id="5" name="表 6">
            <a:extLst>
              <a:ext uri="{FF2B5EF4-FFF2-40B4-BE49-F238E27FC236}">
                <a16:creationId xmlns:a16="http://schemas.microsoft.com/office/drawing/2014/main" id="{BD3BCB96-35CE-4052-B580-18758120E66E}"/>
              </a:ext>
            </a:extLst>
          </p:cNvPr>
          <p:cNvGraphicFramePr>
            <a:graphicFrameLocks noGrp="1"/>
          </p:cNvGraphicFramePr>
          <p:nvPr>
            <p:extLst>
              <p:ext uri="{D42A27DB-BD31-4B8C-83A1-F6EECF244321}">
                <p14:modId xmlns:p14="http://schemas.microsoft.com/office/powerpoint/2010/main" val="2818263228"/>
              </p:ext>
            </p:extLst>
          </p:nvPr>
        </p:nvGraphicFramePr>
        <p:xfrm>
          <a:off x="251521" y="1823728"/>
          <a:ext cx="8638968" cy="4413584"/>
        </p:xfrm>
        <a:graphic>
          <a:graphicData uri="http://schemas.openxmlformats.org/drawingml/2006/table">
            <a:tbl>
              <a:tblPr firstRow="1" bandRow="1">
                <a:tableStyleId>{5940675A-B579-460E-94D1-54222C63F5DA}</a:tableStyleId>
              </a:tblPr>
              <a:tblGrid>
                <a:gridCol w="1478363">
                  <a:extLst>
                    <a:ext uri="{9D8B030D-6E8A-4147-A177-3AD203B41FA5}">
                      <a16:colId xmlns:a16="http://schemas.microsoft.com/office/drawing/2014/main" val="3055349842"/>
                    </a:ext>
                  </a:extLst>
                </a:gridCol>
                <a:gridCol w="1718702">
                  <a:extLst>
                    <a:ext uri="{9D8B030D-6E8A-4147-A177-3AD203B41FA5}">
                      <a16:colId xmlns:a16="http://schemas.microsoft.com/office/drawing/2014/main" val="354367373"/>
                    </a:ext>
                  </a:extLst>
                </a:gridCol>
                <a:gridCol w="1718702">
                  <a:extLst>
                    <a:ext uri="{9D8B030D-6E8A-4147-A177-3AD203B41FA5}">
                      <a16:colId xmlns:a16="http://schemas.microsoft.com/office/drawing/2014/main" val="1376743697"/>
                    </a:ext>
                  </a:extLst>
                </a:gridCol>
                <a:gridCol w="1718702">
                  <a:extLst>
                    <a:ext uri="{9D8B030D-6E8A-4147-A177-3AD203B41FA5}">
                      <a16:colId xmlns:a16="http://schemas.microsoft.com/office/drawing/2014/main" val="3648580917"/>
                    </a:ext>
                  </a:extLst>
                </a:gridCol>
                <a:gridCol w="2004499">
                  <a:extLst>
                    <a:ext uri="{9D8B030D-6E8A-4147-A177-3AD203B41FA5}">
                      <a16:colId xmlns:a16="http://schemas.microsoft.com/office/drawing/2014/main" val="3773595334"/>
                    </a:ext>
                  </a:extLst>
                </a:gridCol>
              </a:tblGrid>
              <a:tr h="584092">
                <a:tc>
                  <a:txBody>
                    <a:bodyPr/>
                    <a:lstStyle/>
                    <a:p>
                      <a:pPr algn="ctr"/>
                      <a:r>
                        <a:rPr kumimoji="1" lang="ja-JP" altLang="en-US" sz="1600" dirty="0">
                          <a:latin typeface="メイリオ" panose="020B0604030504040204" pitchFamily="50" charset="-128"/>
                          <a:ea typeface="メイリオ" panose="020B0604030504040204" pitchFamily="50" charset="-128"/>
                        </a:rPr>
                        <a:t>メリット</a:t>
                      </a:r>
                    </a:p>
                  </a:txBody>
                  <a:tcPr/>
                </a:tc>
                <a:tc>
                  <a:txBody>
                    <a:bodyPr/>
                    <a:lstStyle/>
                    <a:p>
                      <a:pPr algn="ctr"/>
                      <a:r>
                        <a:rPr kumimoji="1" lang="ja-JP" altLang="en-US" sz="1600" dirty="0">
                          <a:solidFill>
                            <a:srgbClr val="C00000"/>
                          </a:solidFill>
                          <a:latin typeface="メイリオ" panose="020B0604030504040204" pitchFamily="50" charset="-128"/>
                          <a:ea typeface="メイリオ" panose="020B0604030504040204" pitchFamily="50" charset="-128"/>
                        </a:rPr>
                        <a:t>社員</a:t>
                      </a:r>
                      <a:r>
                        <a:rPr kumimoji="1" lang="ja-JP" altLang="en-US" sz="1600" dirty="0">
                          <a:latin typeface="メイリオ" panose="020B0604030504040204" pitchFamily="50" charset="-128"/>
                          <a:ea typeface="メイリオ" panose="020B0604030504040204" pitchFamily="50" charset="-128"/>
                        </a:rPr>
                        <a:t>にとって</a:t>
                      </a:r>
                    </a:p>
                  </a:txBody>
                  <a:tcPr/>
                </a:tc>
                <a:tc>
                  <a:txBody>
                    <a:bodyPr/>
                    <a:lstStyle/>
                    <a:p>
                      <a:pPr algn="ctr"/>
                      <a:r>
                        <a:rPr kumimoji="1" lang="ja-JP" altLang="en-US" sz="1600" dirty="0">
                          <a:solidFill>
                            <a:srgbClr val="C00000"/>
                          </a:solidFill>
                          <a:latin typeface="メイリオ" panose="020B0604030504040204" pitchFamily="50" charset="-128"/>
                          <a:ea typeface="メイリオ" panose="020B0604030504040204" pitchFamily="50" charset="-128"/>
                        </a:rPr>
                        <a:t>企業</a:t>
                      </a:r>
                      <a:r>
                        <a:rPr kumimoji="1" lang="ja-JP" altLang="en-US" sz="1600" dirty="0">
                          <a:latin typeface="メイリオ" panose="020B0604030504040204" pitchFamily="50" charset="-128"/>
                          <a:ea typeface="メイリオ" panose="020B0604030504040204" pitchFamily="50" charset="-128"/>
                        </a:rPr>
                        <a:t>にとって</a:t>
                      </a:r>
                    </a:p>
                  </a:txBody>
                  <a:tcPr/>
                </a:tc>
                <a:tc>
                  <a:txBody>
                    <a:bodyPr/>
                    <a:lstStyle/>
                    <a:p>
                      <a:pPr algn="ctr"/>
                      <a:r>
                        <a:rPr kumimoji="1" lang="ja-JP" altLang="en-US" sz="1600" dirty="0">
                          <a:solidFill>
                            <a:srgbClr val="C00000"/>
                          </a:solidFill>
                          <a:latin typeface="メイリオ" panose="020B0604030504040204" pitchFamily="50" charset="-128"/>
                          <a:ea typeface="メイリオ" panose="020B0604030504040204" pitchFamily="50" charset="-128"/>
                        </a:rPr>
                        <a:t>代理店・お客</a:t>
                      </a:r>
                      <a:br>
                        <a:rPr kumimoji="1" lang="en-US" altLang="ja-JP" sz="1600" dirty="0">
                          <a:solidFill>
                            <a:srgbClr val="C00000"/>
                          </a:solidFill>
                          <a:latin typeface="メイリオ" panose="020B0604030504040204" pitchFamily="50" charset="-128"/>
                          <a:ea typeface="メイリオ" panose="020B0604030504040204" pitchFamily="50" charset="-128"/>
                        </a:rPr>
                      </a:br>
                      <a:r>
                        <a:rPr kumimoji="1" lang="ja-JP" altLang="en-US" sz="1600" dirty="0">
                          <a:solidFill>
                            <a:srgbClr val="C00000"/>
                          </a:solidFill>
                          <a:latin typeface="メイリオ" panose="020B0604030504040204" pitchFamily="50" charset="-128"/>
                          <a:ea typeface="メイリオ" panose="020B0604030504040204" pitchFamily="50" charset="-128"/>
                        </a:rPr>
                        <a:t>さま</a:t>
                      </a:r>
                      <a:r>
                        <a:rPr kumimoji="1" lang="ja-JP" altLang="en-US" sz="1600" dirty="0">
                          <a:latin typeface="メイリオ" panose="020B0604030504040204" pitchFamily="50" charset="-128"/>
                          <a:ea typeface="メイリオ" panose="020B0604030504040204" pitchFamily="50" charset="-128"/>
                        </a:rPr>
                        <a:t>にとって</a:t>
                      </a:r>
                    </a:p>
                  </a:txBody>
                  <a:tcPr/>
                </a:tc>
                <a:tc>
                  <a:txBody>
                    <a:bodyPr/>
                    <a:lstStyle/>
                    <a:p>
                      <a:pPr algn="ctr"/>
                      <a:r>
                        <a:rPr kumimoji="1" lang="ja-JP" altLang="en-US" sz="1600" dirty="0">
                          <a:solidFill>
                            <a:srgbClr val="C00000"/>
                          </a:solidFill>
                          <a:latin typeface="メイリオ" panose="020B0604030504040204" pitchFamily="50" charset="-128"/>
                          <a:ea typeface="メイリオ" panose="020B0604030504040204" pitchFamily="50" charset="-128"/>
                        </a:rPr>
                        <a:t>社会</a:t>
                      </a:r>
                      <a:r>
                        <a:rPr kumimoji="1" lang="ja-JP" altLang="en-US" sz="1600" dirty="0">
                          <a:latin typeface="メイリオ" panose="020B0604030504040204" pitchFamily="50" charset="-128"/>
                          <a:ea typeface="メイリオ" panose="020B0604030504040204" pitchFamily="50" charset="-128"/>
                        </a:rPr>
                        <a:t>にとって</a:t>
                      </a:r>
                    </a:p>
                  </a:txBody>
                  <a:tcPr/>
                </a:tc>
                <a:extLst>
                  <a:ext uri="{0D108BD9-81ED-4DB2-BD59-A6C34878D82A}">
                    <a16:rowId xmlns:a16="http://schemas.microsoft.com/office/drawing/2014/main" val="1735701051"/>
                  </a:ext>
                </a:extLst>
              </a:tr>
              <a:tr h="1298179">
                <a:tc>
                  <a:txBody>
                    <a:bodyPr/>
                    <a:lstStyle/>
                    <a:p>
                      <a:r>
                        <a:rPr kumimoji="1" lang="ja-JP" altLang="en-US" sz="1800" dirty="0">
                          <a:solidFill>
                            <a:srgbClr val="C00000"/>
                          </a:solidFill>
                          <a:latin typeface="メイリオ" panose="020B0604030504040204" pitchFamily="50" charset="-128"/>
                          <a:ea typeface="メイリオ" panose="020B0604030504040204" pitchFamily="50" charset="-128"/>
                        </a:rPr>
                        <a:t>働く場所</a:t>
                      </a:r>
                      <a:r>
                        <a:rPr kumimoji="1" lang="ja-JP" altLang="en-US" sz="1800" dirty="0">
                          <a:latin typeface="メイリオ" panose="020B0604030504040204" pitchFamily="50" charset="-128"/>
                          <a:ea typeface="メイリオ" panose="020B0604030504040204" pitchFamily="50" charset="-128"/>
                        </a:rPr>
                        <a:t>の</a:t>
                      </a:r>
                      <a:endParaRPr kumimoji="1" lang="en-US" altLang="ja-JP" sz="1800" dirty="0">
                        <a:latin typeface="メイリオ" panose="020B0604030504040204" pitchFamily="50" charset="-128"/>
                        <a:ea typeface="メイリオ" panose="020B0604030504040204" pitchFamily="50" charset="-128"/>
                      </a:endParaRPr>
                    </a:p>
                    <a:p>
                      <a:r>
                        <a:rPr kumimoji="1" lang="ja-JP" altLang="en-US" sz="1800" dirty="0">
                          <a:latin typeface="メイリオ" panose="020B0604030504040204" pitchFamily="50" charset="-128"/>
                          <a:ea typeface="メイリオ" panose="020B0604030504040204" pitchFamily="50" charset="-128"/>
                        </a:rPr>
                        <a:t>制約から</a:t>
                      </a:r>
                      <a:endParaRPr kumimoji="1" lang="en-US" altLang="ja-JP" sz="1800" dirty="0">
                        <a:latin typeface="メイリオ" panose="020B0604030504040204" pitchFamily="50" charset="-128"/>
                        <a:ea typeface="メイリオ" panose="020B0604030504040204" pitchFamily="50" charset="-128"/>
                      </a:endParaRPr>
                    </a:p>
                    <a:p>
                      <a:r>
                        <a:rPr kumimoji="1" lang="ja-JP" altLang="en-US" sz="1800" dirty="0">
                          <a:latin typeface="メイリオ" panose="020B0604030504040204" pitchFamily="50" charset="-128"/>
                          <a:ea typeface="メイリオ" panose="020B0604030504040204" pitchFamily="50" charset="-128"/>
                        </a:rPr>
                        <a:t>解放される</a:t>
                      </a:r>
                    </a:p>
                  </a:txBody>
                  <a:tcPr/>
                </a:tc>
                <a:tc>
                  <a:txBody>
                    <a:bodyPr/>
                    <a:lstStyle/>
                    <a:p>
                      <a:r>
                        <a:rPr kumimoji="1" lang="ja-JP" altLang="en-US" sz="1400" dirty="0">
                          <a:latin typeface="メイリオ" panose="020B0604030504040204" pitchFamily="50" charset="-128"/>
                          <a:ea typeface="メイリオ" panose="020B0604030504040204" pitchFamily="50" charset="-128"/>
                        </a:rPr>
                        <a:t>●多様な生活</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　環境（育児、</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　介護など）に</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　対応できる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●個人作業に</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　 集中できる</a:t>
                      </a:r>
                    </a:p>
                  </a:txBody>
                  <a:tcPr/>
                </a:tc>
                <a:tc>
                  <a:txBody>
                    <a:bodyPr/>
                    <a:lstStyle/>
                    <a:p>
                      <a:r>
                        <a:rPr kumimoji="1" lang="ja-JP" altLang="en-US" sz="1400" dirty="0">
                          <a:latin typeface="メイリオ" panose="020B0604030504040204" pitchFamily="50" charset="-128"/>
                          <a:ea typeface="メイリオ" panose="020B0604030504040204" pitchFamily="50" charset="-128"/>
                        </a:rPr>
                        <a:t>●多様な人材</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　 が活用できる</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●オフィスコスト</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　が削減できる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●災害時のＢＣＰ</a:t>
                      </a:r>
                    </a:p>
                  </a:txBody>
                  <a:tcPr/>
                </a:tc>
                <a:tc>
                  <a:txBody>
                    <a:bodyPr/>
                    <a:lstStyle/>
                    <a:p>
                      <a:r>
                        <a:rPr kumimoji="1" lang="ja-JP" altLang="en-US" sz="1400" dirty="0">
                          <a:latin typeface="メイリオ" panose="020B0604030504040204" pitchFamily="50" charset="-128"/>
                          <a:ea typeface="メイリオ" panose="020B0604030504040204" pitchFamily="50" charset="-128"/>
                        </a:rPr>
                        <a:t>●接触頻度を</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増やすことが</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　 できる</a:t>
                      </a:r>
                    </a:p>
                  </a:txBody>
                  <a:tcPr/>
                </a:tc>
                <a:tc>
                  <a:txBody>
                    <a:bodyPr/>
                    <a:lstStyle/>
                    <a:p>
                      <a:r>
                        <a:rPr kumimoji="1" lang="ja-JP" altLang="en-US" sz="1400" dirty="0">
                          <a:latin typeface="メイリオ" panose="020B0604030504040204" pitchFamily="50" charset="-128"/>
                          <a:ea typeface="メイリオ" panose="020B0604030504040204" pitchFamily="50" charset="-128"/>
                        </a:rPr>
                        <a:t>●だれでもが</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　 働く機会を</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　 もてる社会</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　 が実現する</a:t>
                      </a:r>
                    </a:p>
                  </a:txBody>
                  <a:tcPr/>
                </a:tc>
                <a:extLst>
                  <a:ext uri="{0D108BD9-81ED-4DB2-BD59-A6C34878D82A}">
                    <a16:rowId xmlns:a16="http://schemas.microsoft.com/office/drawing/2014/main" val="892515503"/>
                  </a:ext>
                </a:extLst>
              </a:tr>
              <a:tr h="1079907">
                <a:tc>
                  <a:txBody>
                    <a:bodyPr/>
                    <a:lstStyle/>
                    <a:p>
                      <a:r>
                        <a:rPr kumimoji="1" lang="ja-JP" altLang="en-US" sz="1800" dirty="0">
                          <a:solidFill>
                            <a:srgbClr val="C00000"/>
                          </a:solidFill>
                          <a:latin typeface="メイリオ" panose="020B0604030504040204" pitchFamily="50" charset="-128"/>
                          <a:ea typeface="メイリオ" panose="020B0604030504040204" pitchFamily="50" charset="-128"/>
                        </a:rPr>
                        <a:t>移動時間</a:t>
                      </a:r>
                      <a:r>
                        <a:rPr kumimoji="1" lang="ja-JP" altLang="en-US" sz="1800" dirty="0">
                          <a:latin typeface="メイリオ" panose="020B0604030504040204" pitchFamily="50" charset="-128"/>
                          <a:ea typeface="メイリオ" panose="020B0604030504040204" pitchFamily="50" charset="-128"/>
                        </a:rPr>
                        <a:t>が</a:t>
                      </a:r>
                      <a:endParaRPr kumimoji="1" lang="en-US" altLang="ja-JP" sz="1800" dirty="0">
                        <a:latin typeface="メイリオ" panose="020B0604030504040204" pitchFamily="50" charset="-128"/>
                        <a:ea typeface="メイリオ" panose="020B0604030504040204" pitchFamily="50" charset="-128"/>
                      </a:endParaRPr>
                    </a:p>
                    <a:p>
                      <a:r>
                        <a:rPr kumimoji="1" lang="ja-JP" altLang="en-US" sz="1800" dirty="0">
                          <a:latin typeface="メイリオ" panose="020B0604030504040204" pitchFamily="50" charset="-128"/>
                          <a:ea typeface="メイリオ" panose="020B0604030504040204" pitchFamily="50" charset="-128"/>
                        </a:rPr>
                        <a:t>削減される</a:t>
                      </a:r>
                    </a:p>
                  </a:txBody>
                  <a:tcPr/>
                </a:tc>
                <a:tc>
                  <a:txBody>
                    <a:bodyPr/>
                    <a:lstStyle/>
                    <a:p>
                      <a:r>
                        <a:rPr kumimoji="1" lang="ja-JP" altLang="en-US" sz="1400" dirty="0">
                          <a:latin typeface="メイリオ" panose="020B0604030504040204" pitchFamily="50" charset="-128"/>
                          <a:ea typeface="メイリオ" panose="020B0604030504040204" pitchFamily="50" charset="-128"/>
                        </a:rPr>
                        <a:t>●通勤地獄から</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 　解放される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●厳しい気象</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　 環境（雪な</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　 ど）でも安全</a:t>
                      </a:r>
                    </a:p>
                  </a:txBody>
                  <a:tcPr/>
                </a:tc>
                <a:tc>
                  <a:txBody>
                    <a:bodyPr/>
                    <a:lstStyle/>
                    <a:p>
                      <a:r>
                        <a:rPr kumimoji="1" lang="ja-JP" altLang="en-US" sz="1400" dirty="0">
                          <a:latin typeface="メイリオ" panose="020B0604030504040204" pitchFamily="50" charset="-128"/>
                          <a:ea typeface="メイリオ" panose="020B0604030504040204" pitchFamily="50" charset="-128"/>
                        </a:rPr>
                        <a:t>●通勤費が</a:t>
                      </a:r>
                      <a:endParaRPr kumimoji="1" lang="en-US" altLang="ja-JP" sz="1400" dirty="0">
                        <a:latin typeface="メイリオ" panose="020B0604030504040204" pitchFamily="50" charset="-128"/>
                        <a:ea typeface="メイリオ" panose="020B0604030504040204" pitchFamily="50" charset="-128"/>
                      </a:endParaRPr>
                    </a:p>
                    <a:p>
                      <a:pPr defTabSz="895350"/>
                      <a:r>
                        <a:rPr kumimoji="1" lang="ja-JP" altLang="en-US" sz="1400" dirty="0">
                          <a:latin typeface="メイリオ" panose="020B0604030504040204" pitchFamily="50" charset="-128"/>
                          <a:ea typeface="メイリオ" panose="020B0604030504040204" pitchFamily="50" charset="-128"/>
                        </a:rPr>
                        <a:t>　 削減できる</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●業務全体の</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　 生産性が向</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　 上する</a:t>
                      </a:r>
                    </a:p>
                  </a:txBody>
                  <a:tcPr/>
                </a:tc>
                <a:tc>
                  <a:txBody>
                    <a:bodyPr/>
                    <a:lstStyle/>
                    <a:p>
                      <a:r>
                        <a:rPr kumimoji="1" lang="ja-JP" altLang="en-US" sz="1400" dirty="0">
                          <a:latin typeface="メイリオ" panose="020B0604030504040204" pitchFamily="50" charset="-128"/>
                          <a:ea typeface="メイリオ" panose="020B0604030504040204" pitchFamily="50" charset="-128"/>
                        </a:rPr>
                        <a:t>●気軽に問い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合わせ、相談</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することがで</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きる</a:t>
                      </a:r>
                    </a:p>
                  </a:txBody>
                  <a:tcPr/>
                </a:tc>
                <a:tc>
                  <a:txBody>
                    <a:bodyPr/>
                    <a:lstStyle/>
                    <a:p>
                      <a:r>
                        <a:rPr kumimoji="1" lang="ja-JP" altLang="en-US" sz="1400" dirty="0">
                          <a:latin typeface="メイリオ" panose="020B0604030504040204" pitchFamily="50" charset="-128"/>
                          <a:ea typeface="メイリオ" panose="020B0604030504040204" pitchFamily="50" charset="-128"/>
                        </a:rPr>
                        <a:t>●渋滞緩和が</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　 図られる</a:t>
                      </a:r>
                    </a:p>
                  </a:txBody>
                  <a:tcPr/>
                </a:tc>
                <a:extLst>
                  <a:ext uri="{0D108BD9-81ED-4DB2-BD59-A6C34878D82A}">
                    <a16:rowId xmlns:a16="http://schemas.microsoft.com/office/drawing/2014/main" val="4232575963"/>
                  </a:ext>
                </a:extLst>
              </a:tr>
              <a:tr h="1299652">
                <a:tc>
                  <a:txBody>
                    <a:bodyPr/>
                    <a:lstStyle/>
                    <a:p>
                      <a:r>
                        <a:rPr kumimoji="1" lang="ja-JP" altLang="en-US" sz="1800" dirty="0">
                          <a:solidFill>
                            <a:srgbClr val="C00000"/>
                          </a:solidFill>
                          <a:latin typeface="メイリオ" panose="020B0604030504040204" pitchFamily="50" charset="-128"/>
                          <a:ea typeface="メイリオ" panose="020B0604030504040204" pitchFamily="50" charset="-128"/>
                        </a:rPr>
                        <a:t>旧来型</a:t>
                      </a:r>
                      <a:r>
                        <a:rPr kumimoji="1" lang="ja-JP" altLang="en-US" sz="1800" dirty="0">
                          <a:solidFill>
                            <a:schemeClr val="tx1"/>
                          </a:solidFill>
                          <a:latin typeface="メイリオ" panose="020B0604030504040204" pitchFamily="50" charset="-128"/>
                          <a:ea typeface="メイリオ" panose="020B0604030504040204" pitchFamily="50" charset="-128"/>
                        </a:rPr>
                        <a:t>の</a:t>
                      </a:r>
                      <a:endParaRPr kumimoji="1" lang="en-US" altLang="ja-JP" sz="1800" dirty="0">
                        <a:solidFill>
                          <a:schemeClr val="tx1"/>
                        </a:solidFill>
                        <a:latin typeface="メイリオ" panose="020B0604030504040204" pitchFamily="50" charset="-128"/>
                        <a:ea typeface="メイリオ" panose="020B0604030504040204" pitchFamily="50" charset="-128"/>
                      </a:endParaRPr>
                    </a:p>
                    <a:p>
                      <a:r>
                        <a:rPr kumimoji="1" lang="ja-JP" altLang="en-US" sz="1800" dirty="0">
                          <a:latin typeface="メイリオ" panose="020B0604030504040204" pitchFamily="50" charset="-128"/>
                          <a:ea typeface="メイリオ" panose="020B0604030504040204" pitchFamily="50" charset="-128"/>
                        </a:rPr>
                        <a:t>仕事から</a:t>
                      </a:r>
                      <a:endParaRPr kumimoji="1" lang="en-US" altLang="ja-JP" sz="1800" dirty="0">
                        <a:latin typeface="メイリオ" panose="020B0604030504040204" pitchFamily="50" charset="-128"/>
                        <a:ea typeface="メイリオ" panose="020B0604030504040204" pitchFamily="50" charset="-128"/>
                      </a:endParaRPr>
                    </a:p>
                    <a:p>
                      <a:r>
                        <a:rPr kumimoji="1" lang="ja-JP" altLang="en-US" sz="1800" dirty="0">
                          <a:latin typeface="メイリオ" panose="020B0604030504040204" pitchFamily="50" charset="-128"/>
                          <a:ea typeface="メイリオ" panose="020B0604030504040204" pitchFamily="50" charset="-128"/>
                        </a:rPr>
                        <a:t>脱皮できる</a:t>
                      </a:r>
                    </a:p>
                  </a:txBody>
                  <a:tcPr/>
                </a:tc>
                <a:tc>
                  <a:txBody>
                    <a:bodyPr/>
                    <a:lstStyle/>
                    <a:p>
                      <a:r>
                        <a:rPr kumimoji="1" lang="ja-JP" altLang="en-US" sz="1400" dirty="0">
                          <a:latin typeface="メイリオ" panose="020B0604030504040204" pitchFamily="50" charset="-128"/>
                          <a:ea typeface="メイリオ" panose="020B0604030504040204" pitchFamily="50" charset="-128"/>
                        </a:rPr>
                        <a:t>●漠然と出社する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ことがなくなる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●セルフマネジ</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メントスキル</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が向上する</a:t>
                      </a:r>
                    </a:p>
                  </a:txBody>
                  <a:tcPr/>
                </a:tc>
                <a:tc>
                  <a:txBody>
                    <a:bodyPr/>
                    <a:lstStyle/>
                    <a:p>
                      <a:r>
                        <a:rPr kumimoji="1" lang="ja-JP" altLang="en-US" sz="1400" dirty="0">
                          <a:latin typeface="メイリオ" panose="020B0604030504040204" pitchFamily="50" charset="-128"/>
                          <a:ea typeface="メイリオ" panose="020B0604030504040204" pitchFamily="50" charset="-128"/>
                        </a:rPr>
                        <a:t>●ペーパーレス</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が進む</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●自発的なマネ</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ジメントが確</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立できる</a:t>
                      </a:r>
                    </a:p>
                  </a:txBody>
                  <a:tcPr/>
                </a:tc>
                <a:tc>
                  <a:txBody>
                    <a:bodyPr/>
                    <a:lstStyle/>
                    <a:p>
                      <a:r>
                        <a:rPr kumimoji="1" lang="ja-JP" altLang="en-US" sz="1400" dirty="0">
                          <a:latin typeface="メイリオ" panose="020B0604030504040204" pitchFamily="50" charset="-128"/>
                          <a:ea typeface="メイリオ" panose="020B0604030504040204" pitchFamily="50" charset="-128"/>
                        </a:rPr>
                        <a:t>●効率的に時間</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　 を使える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●新しい提案が</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受けられる</a:t>
                      </a:r>
                      <a:endParaRPr kumimoji="1" lang="en-US" altLang="ja-JP" sz="1400" dirty="0">
                        <a:latin typeface="メイリオ" panose="020B0604030504040204" pitchFamily="50" charset="-128"/>
                        <a:ea typeface="メイリオ" panose="020B0604030504040204" pitchFamily="50" charset="-128"/>
                      </a:endParaRPr>
                    </a:p>
                  </a:txBody>
                  <a:tcPr/>
                </a:tc>
                <a:tc>
                  <a:txBody>
                    <a:bodyPr/>
                    <a:lstStyle/>
                    <a:p>
                      <a:r>
                        <a:rPr kumimoji="1" lang="ja-JP" altLang="en-US" sz="1400" dirty="0">
                          <a:latin typeface="メイリオ" panose="020B0604030504040204" pitchFamily="50" charset="-128"/>
                          <a:ea typeface="メイリオ" panose="020B0604030504040204" pitchFamily="50" charset="-128"/>
                        </a:rPr>
                        <a:t>●高齢化社会に</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おける労働力</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　 確保が図ら</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　 れる</a:t>
                      </a:r>
                    </a:p>
                  </a:txBody>
                  <a:tcPr/>
                </a:tc>
                <a:extLst>
                  <a:ext uri="{0D108BD9-81ED-4DB2-BD59-A6C34878D82A}">
                    <a16:rowId xmlns:a16="http://schemas.microsoft.com/office/drawing/2014/main" val="1102132950"/>
                  </a:ext>
                </a:extLst>
              </a:tr>
            </a:tbl>
          </a:graphicData>
        </a:graphic>
      </p:graphicFrame>
      <p:sp>
        <p:nvSpPr>
          <p:cNvPr id="7" name="テキスト ボックス 6">
            <a:extLst>
              <a:ext uri="{FF2B5EF4-FFF2-40B4-BE49-F238E27FC236}">
                <a16:creationId xmlns:a16="http://schemas.microsoft.com/office/drawing/2014/main" id="{E9D4FE96-B754-4B65-B61C-12A8DD45827B}"/>
              </a:ext>
            </a:extLst>
          </p:cNvPr>
          <p:cNvSpPr txBox="1"/>
          <p:nvPr/>
        </p:nvSpPr>
        <p:spPr>
          <a:xfrm>
            <a:off x="251520" y="970000"/>
            <a:ext cx="8716905" cy="658800"/>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リモートワークは、社員、企業、代理店・お客さま、社会の未来にとって、さまざまなメリットと可能性をもたらします。</a:t>
            </a: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C71A668C-E239-4720-98AB-35B0001144DB}"/>
              </a:ext>
            </a:extLst>
          </p:cNvPr>
          <p:cNvSpPr txBox="1"/>
          <p:nvPr/>
        </p:nvSpPr>
        <p:spPr>
          <a:xfrm>
            <a:off x="8412993" y="2492896"/>
            <a:ext cx="363978" cy="3312368"/>
          </a:xfrm>
          <a:prstGeom prst="rect">
            <a:avLst/>
          </a:prstGeom>
          <a:solidFill>
            <a:schemeClr val="bg1"/>
          </a:solidFill>
        </p:spPr>
        <p:txBody>
          <a:bodyPr vert="eaVert"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●感染防止対策として効果的である</a:t>
            </a:r>
          </a:p>
        </p:txBody>
      </p:sp>
    </p:spTree>
    <p:extLst>
      <p:ext uri="{BB962C8B-B14F-4D97-AF65-F5344CB8AC3E}">
        <p14:creationId xmlns:p14="http://schemas.microsoft.com/office/powerpoint/2010/main" val="670326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70E71A4-3F61-4654-BA63-81B3427C9049}"/>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ea typeface="メイリオ" panose="020B0604030504040204" pitchFamily="50" charset="-128"/>
                <a:cs typeface="+mn-cs"/>
              </a:rPr>
              <a:pPr marL="0" marR="0" lvl="0" indent="0" algn="ctr" defTabSz="630131" rtl="0" eaLnBrk="1" fontAlgn="auto" latinLnBrk="0" hangingPunct="1">
                <a:lnSpc>
                  <a:spcPct val="100000"/>
                </a:lnSpc>
                <a:spcBef>
                  <a:spcPts val="0"/>
                </a:spcBef>
                <a:spcAft>
                  <a:spcPts val="0"/>
                </a:spcAft>
                <a:buClrTx/>
                <a:buSzTx/>
                <a:buFontTx/>
                <a:buNone/>
                <a:tabLst/>
                <a:defRPr/>
              </a:pPr>
              <a:t>40</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ea typeface="メイリオ" panose="020B0604030504040204" pitchFamily="50" charset="-128"/>
              <a:cs typeface="+mn-cs"/>
            </a:endParaRPr>
          </a:p>
        </p:txBody>
      </p:sp>
      <p:sp>
        <p:nvSpPr>
          <p:cNvPr id="3" name="タイトル 2">
            <a:extLst>
              <a:ext uri="{FF2B5EF4-FFF2-40B4-BE49-F238E27FC236}">
                <a16:creationId xmlns:a16="http://schemas.microsoft.com/office/drawing/2014/main" id="{AD8EE9A6-DA86-46C1-B585-1655DA57F2E4}"/>
              </a:ext>
            </a:extLst>
          </p:cNvPr>
          <p:cNvSpPr>
            <a:spLocks noGrp="1"/>
          </p:cNvSpPr>
          <p:nvPr>
            <p:ph type="title"/>
          </p:nvPr>
        </p:nvSpPr>
        <p:spPr/>
        <p:txBody>
          <a:bodyPr/>
          <a:lstStyle/>
          <a:p>
            <a:r>
              <a:rPr kumimoji="1" lang="ja-JP" altLang="en-US" dirty="0"/>
              <a:t>お互いの価値観を承認しよう</a:t>
            </a:r>
          </a:p>
        </p:txBody>
      </p:sp>
      <p:sp>
        <p:nvSpPr>
          <p:cNvPr id="4" name="タイトル 2">
            <a:extLst>
              <a:ext uri="{FF2B5EF4-FFF2-40B4-BE49-F238E27FC236}">
                <a16:creationId xmlns:a16="http://schemas.microsoft.com/office/drawing/2014/main" id="{A5047EC4-EFC8-411C-9B07-8E50D760BC71}"/>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５－７</a:t>
            </a:r>
          </a:p>
        </p:txBody>
      </p:sp>
      <p:sp>
        <p:nvSpPr>
          <p:cNvPr id="5" name="テキスト ボックス 4">
            <a:extLst>
              <a:ext uri="{FF2B5EF4-FFF2-40B4-BE49-F238E27FC236}">
                <a16:creationId xmlns:a16="http://schemas.microsoft.com/office/drawing/2014/main" id="{96104E28-F05A-4030-BD33-57DCA112DE4A}"/>
              </a:ext>
            </a:extLst>
          </p:cNvPr>
          <p:cNvSpPr txBox="1"/>
          <p:nvPr/>
        </p:nvSpPr>
        <p:spPr>
          <a:xfrm>
            <a:off x="355974" y="912037"/>
            <a:ext cx="8622597" cy="657419"/>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人を承認する上で重要なのは、その人とどのレベルで関わるかということです。高次の関わりの方が影響が大きいのです。気をつけましょう。</a:t>
            </a: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pSp>
        <p:nvGrpSpPr>
          <p:cNvPr id="7" name="グループ化 6">
            <a:extLst>
              <a:ext uri="{FF2B5EF4-FFF2-40B4-BE49-F238E27FC236}">
                <a16:creationId xmlns:a16="http://schemas.microsoft.com/office/drawing/2014/main" id="{AB6ABC61-690A-48D8-A27D-F4C2DB00A905}"/>
              </a:ext>
            </a:extLst>
          </p:cNvPr>
          <p:cNvGrpSpPr/>
          <p:nvPr/>
        </p:nvGrpSpPr>
        <p:grpSpPr>
          <a:xfrm>
            <a:off x="395536" y="2420888"/>
            <a:ext cx="2915509" cy="2955497"/>
            <a:chOff x="1952450" y="2071538"/>
            <a:chExt cx="5211837" cy="4453806"/>
          </a:xfrm>
        </p:grpSpPr>
        <p:sp>
          <p:nvSpPr>
            <p:cNvPr id="8" name="二等辺三角形 7">
              <a:extLst>
                <a:ext uri="{FF2B5EF4-FFF2-40B4-BE49-F238E27FC236}">
                  <a16:creationId xmlns:a16="http://schemas.microsoft.com/office/drawing/2014/main" id="{FC30DB22-124E-452A-A4C8-185B554EB413}"/>
                </a:ext>
              </a:extLst>
            </p:cNvPr>
            <p:cNvSpPr/>
            <p:nvPr/>
          </p:nvSpPr>
          <p:spPr>
            <a:xfrm>
              <a:off x="1952450" y="2082792"/>
              <a:ext cx="5211837" cy="4442552"/>
            </a:xfrm>
            <a:prstGeom prst="triangle">
              <a:avLst/>
            </a:prstGeom>
            <a:solidFill>
              <a:schemeClr val="tx2">
                <a:lumMod val="40000"/>
                <a:lumOff val="6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二等辺三角形 9">
              <a:extLst>
                <a:ext uri="{FF2B5EF4-FFF2-40B4-BE49-F238E27FC236}">
                  <a16:creationId xmlns:a16="http://schemas.microsoft.com/office/drawing/2014/main" id="{F2F09600-747C-44BF-9492-1B906647778C}"/>
                </a:ext>
              </a:extLst>
            </p:cNvPr>
            <p:cNvSpPr/>
            <p:nvPr/>
          </p:nvSpPr>
          <p:spPr>
            <a:xfrm>
              <a:off x="2506141" y="2132862"/>
              <a:ext cx="4104456" cy="3557195"/>
            </a:xfrm>
            <a:prstGeom prst="triangl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二等辺三角形 11">
              <a:extLst>
                <a:ext uri="{FF2B5EF4-FFF2-40B4-BE49-F238E27FC236}">
                  <a16:creationId xmlns:a16="http://schemas.microsoft.com/office/drawing/2014/main" id="{C992C466-A7CA-42CA-A2E1-094789C03990}"/>
                </a:ext>
              </a:extLst>
            </p:cNvPr>
            <p:cNvSpPr/>
            <p:nvPr/>
          </p:nvSpPr>
          <p:spPr>
            <a:xfrm>
              <a:off x="2938189" y="2204869"/>
              <a:ext cx="3240360" cy="2693545"/>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二等辺三角形 12">
              <a:extLst>
                <a:ext uri="{FF2B5EF4-FFF2-40B4-BE49-F238E27FC236}">
                  <a16:creationId xmlns:a16="http://schemas.microsoft.com/office/drawing/2014/main" id="{5FBC73F3-7423-4302-8D0A-056ADA04EEAC}"/>
                </a:ext>
              </a:extLst>
            </p:cNvPr>
            <p:cNvSpPr/>
            <p:nvPr/>
          </p:nvSpPr>
          <p:spPr>
            <a:xfrm>
              <a:off x="3459686" y="2071538"/>
              <a:ext cx="2197376" cy="1904393"/>
            </a:xfrm>
            <a:prstGeom prst="triangl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二等辺三角形 13">
              <a:extLst>
                <a:ext uri="{FF2B5EF4-FFF2-40B4-BE49-F238E27FC236}">
                  <a16:creationId xmlns:a16="http://schemas.microsoft.com/office/drawing/2014/main" id="{10E2A328-FC7F-4899-AC45-15B955E00D92}"/>
                </a:ext>
              </a:extLst>
            </p:cNvPr>
            <p:cNvSpPr/>
            <p:nvPr/>
          </p:nvSpPr>
          <p:spPr>
            <a:xfrm>
              <a:off x="3963219" y="2101038"/>
              <a:ext cx="1190669" cy="1031913"/>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テキスト ボックス 14">
              <a:extLst>
                <a:ext uri="{FF2B5EF4-FFF2-40B4-BE49-F238E27FC236}">
                  <a16:creationId xmlns:a16="http://schemas.microsoft.com/office/drawing/2014/main" id="{01C9CD35-92AA-4419-B2B3-7CA923142CB8}"/>
                </a:ext>
              </a:extLst>
            </p:cNvPr>
            <p:cNvSpPr txBox="1"/>
            <p:nvPr/>
          </p:nvSpPr>
          <p:spPr>
            <a:xfrm>
              <a:off x="3391187" y="5799238"/>
              <a:ext cx="2364440" cy="5167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P創英角ｺﾞｼｯｸUB" pitchFamily="50" charset="-128"/>
                  <a:ea typeface="HGP創英角ｺﾞｼｯｸUB" pitchFamily="50" charset="-128"/>
                  <a:cs typeface="+mn-cs"/>
                </a:rPr>
                <a:t>結 果</a:t>
              </a:r>
            </a:p>
          </p:txBody>
        </p:sp>
        <p:sp>
          <p:nvSpPr>
            <p:cNvPr id="16" name="テキスト ボックス 15">
              <a:extLst>
                <a:ext uri="{FF2B5EF4-FFF2-40B4-BE49-F238E27FC236}">
                  <a16:creationId xmlns:a16="http://schemas.microsoft.com/office/drawing/2014/main" id="{F63998F4-4BDE-4C59-871C-939FCF2BB5FD}"/>
                </a:ext>
              </a:extLst>
            </p:cNvPr>
            <p:cNvSpPr txBox="1"/>
            <p:nvPr/>
          </p:nvSpPr>
          <p:spPr>
            <a:xfrm>
              <a:off x="3242340" y="4940382"/>
              <a:ext cx="2679029" cy="5167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P創英角ｺﾞｼｯｸUB" pitchFamily="50" charset="-128"/>
                  <a:ea typeface="HGP創英角ｺﾞｼｯｸUB" pitchFamily="50" charset="-128"/>
                  <a:cs typeface="+mn-cs"/>
                </a:rPr>
                <a:t>行 動</a:t>
              </a:r>
            </a:p>
          </p:txBody>
        </p:sp>
        <p:sp>
          <p:nvSpPr>
            <p:cNvPr id="17" name="テキスト ボックス 16">
              <a:extLst>
                <a:ext uri="{FF2B5EF4-FFF2-40B4-BE49-F238E27FC236}">
                  <a16:creationId xmlns:a16="http://schemas.microsoft.com/office/drawing/2014/main" id="{E69CFC8A-DE9A-4B7C-839A-F09E0E5248C8}"/>
                </a:ext>
              </a:extLst>
            </p:cNvPr>
            <p:cNvSpPr txBox="1"/>
            <p:nvPr/>
          </p:nvSpPr>
          <p:spPr>
            <a:xfrm>
              <a:off x="3176201" y="4077440"/>
              <a:ext cx="2819593" cy="5167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P創英角ｺﾞｼｯｸUB" pitchFamily="50" charset="-128"/>
                  <a:ea typeface="HGP創英角ｺﾞｼｯｸUB" pitchFamily="50" charset="-128"/>
                  <a:cs typeface="+mn-cs"/>
                </a:rPr>
                <a:t>能 力</a:t>
              </a:r>
            </a:p>
          </p:txBody>
        </p:sp>
        <p:sp>
          <p:nvSpPr>
            <p:cNvPr id="18" name="テキスト ボックス 17">
              <a:extLst>
                <a:ext uri="{FF2B5EF4-FFF2-40B4-BE49-F238E27FC236}">
                  <a16:creationId xmlns:a16="http://schemas.microsoft.com/office/drawing/2014/main" id="{C7FA6547-7940-4464-A694-CD9C4804EC1A}"/>
                </a:ext>
              </a:extLst>
            </p:cNvPr>
            <p:cNvSpPr txBox="1"/>
            <p:nvPr/>
          </p:nvSpPr>
          <p:spPr>
            <a:xfrm>
              <a:off x="3506939" y="3308888"/>
              <a:ext cx="2073181" cy="5167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P創英角ｺﾞｼｯｸUB" pitchFamily="50" charset="-128"/>
                  <a:ea typeface="HGP創英角ｺﾞｼｯｸUB" pitchFamily="50" charset="-128"/>
                  <a:cs typeface="+mn-cs"/>
                </a:rPr>
                <a:t>価値観</a:t>
              </a:r>
            </a:p>
          </p:txBody>
        </p:sp>
      </p:grpSp>
      <p:sp>
        <p:nvSpPr>
          <p:cNvPr id="19" name="テキスト ボックス 18">
            <a:extLst>
              <a:ext uri="{FF2B5EF4-FFF2-40B4-BE49-F238E27FC236}">
                <a16:creationId xmlns:a16="http://schemas.microsoft.com/office/drawing/2014/main" id="{063FBD43-0647-4B7D-BD6A-3BA3E6E511EE}"/>
              </a:ext>
            </a:extLst>
          </p:cNvPr>
          <p:cNvSpPr txBox="1"/>
          <p:nvPr/>
        </p:nvSpPr>
        <p:spPr>
          <a:xfrm>
            <a:off x="460800" y="5556438"/>
            <a:ext cx="2605775"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ニューロ ロジカルモデル（一部改変）</a:t>
            </a: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t>
            </a:r>
          </a:p>
        </p:txBody>
      </p:sp>
      <p:sp>
        <p:nvSpPr>
          <p:cNvPr id="6" name="テキスト ボックス 5">
            <a:extLst>
              <a:ext uri="{FF2B5EF4-FFF2-40B4-BE49-F238E27FC236}">
                <a16:creationId xmlns:a16="http://schemas.microsoft.com/office/drawing/2014/main" id="{4C52B925-C3C7-45C8-ACEA-C4AAB48DFF62}"/>
              </a:ext>
            </a:extLst>
          </p:cNvPr>
          <p:cNvSpPr txBox="1"/>
          <p:nvPr/>
        </p:nvSpPr>
        <p:spPr>
          <a:xfrm>
            <a:off x="1380698" y="2659303"/>
            <a:ext cx="1215920" cy="400613"/>
          </a:xfrm>
          <a:prstGeom prst="rect">
            <a:avLst/>
          </a:prstGeom>
          <a:noFill/>
        </p:spPr>
        <p:txBody>
          <a:bodyPr wrap="square" rtlCol="0">
            <a:noAutofit/>
          </a:bodyPr>
          <a:lstStyle/>
          <a:p>
            <a:pPr algn="l"/>
            <a:r>
              <a:rPr kumimoji="1" lang="ja-JP" altLang="en-US" sz="2000" dirty="0"/>
              <a:t>全人格</a:t>
            </a:r>
          </a:p>
        </p:txBody>
      </p:sp>
      <p:sp>
        <p:nvSpPr>
          <p:cNvPr id="20" name="矢印: 上下 19">
            <a:extLst>
              <a:ext uri="{FF2B5EF4-FFF2-40B4-BE49-F238E27FC236}">
                <a16:creationId xmlns:a16="http://schemas.microsoft.com/office/drawing/2014/main" id="{C451A68C-708A-480B-B06C-CC912216109F}"/>
              </a:ext>
            </a:extLst>
          </p:cNvPr>
          <p:cNvSpPr/>
          <p:nvPr/>
        </p:nvSpPr>
        <p:spPr bwMode="auto">
          <a:xfrm>
            <a:off x="3282988" y="2942415"/>
            <a:ext cx="653759" cy="2360516"/>
          </a:xfrm>
          <a:prstGeom prst="upDownArrow">
            <a:avLst/>
          </a:prstGeom>
          <a:solidFill>
            <a:schemeClr val="bg1"/>
          </a:solidFill>
          <a:ln w="38100" cap="flat" cmpd="sng" algn="ctr">
            <a:solidFill>
              <a:srgbClr val="98CA3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322388"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21" name="テキスト ボックス 20">
            <a:extLst>
              <a:ext uri="{FF2B5EF4-FFF2-40B4-BE49-F238E27FC236}">
                <a16:creationId xmlns:a16="http://schemas.microsoft.com/office/drawing/2014/main" id="{388FF58A-F193-45B1-AD46-74288CB7C3D1}"/>
              </a:ext>
            </a:extLst>
          </p:cNvPr>
          <p:cNvSpPr txBox="1"/>
          <p:nvPr/>
        </p:nvSpPr>
        <p:spPr>
          <a:xfrm>
            <a:off x="3001310" y="2170478"/>
            <a:ext cx="1175696" cy="630875"/>
          </a:xfrm>
          <a:prstGeom prst="rect">
            <a:avLst/>
          </a:prstGeom>
          <a:noFill/>
        </p:spPr>
        <p:txBody>
          <a:bodyPr wrap="square" rtlCol="0">
            <a:noAutofit/>
          </a:bodyPr>
          <a:lstStyle/>
          <a:p>
            <a:pPr algn="l"/>
            <a:r>
              <a:rPr kumimoji="1" lang="ja-JP" altLang="en-US" sz="2000" dirty="0">
                <a:solidFill>
                  <a:srgbClr val="06604F"/>
                </a:solidFill>
              </a:rPr>
              <a:t>より高次</a:t>
            </a:r>
            <a:br>
              <a:rPr kumimoji="1" lang="en-US" altLang="ja-JP" sz="2000" dirty="0">
                <a:solidFill>
                  <a:srgbClr val="06604F"/>
                </a:solidFill>
              </a:rPr>
            </a:br>
            <a:r>
              <a:rPr kumimoji="1" lang="ja-JP" altLang="en-US" sz="2000" dirty="0">
                <a:solidFill>
                  <a:srgbClr val="06604F"/>
                </a:solidFill>
              </a:rPr>
              <a:t>の関わり</a:t>
            </a:r>
          </a:p>
        </p:txBody>
      </p:sp>
      <p:sp>
        <p:nvSpPr>
          <p:cNvPr id="22" name="テキスト ボックス 21">
            <a:extLst>
              <a:ext uri="{FF2B5EF4-FFF2-40B4-BE49-F238E27FC236}">
                <a16:creationId xmlns:a16="http://schemas.microsoft.com/office/drawing/2014/main" id="{B87A72C4-1E7C-4CE5-B570-6E6991CC4667}"/>
              </a:ext>
            </a:extLst>
          </p:cNvPr>
          <p:cNvSpPr txBox="1"/>
          <p:nvPr/>
        </p:nvSpPr>
        <p:spPr>
          <a:xfrm>
            <a:off x="2988220" y="5443994"/>
            <a:ext cx="1252925" cy="758775"/>
          </a:xfrm>
          <a:prstGeom prst="rect">
            <a:avLst/>
          </a:prstGeom>
          <a:noFill/>
        </p:spPr>
        <p:txBody>
          <a:bodyPr wrap="square" rtlCol="0">
            <a:noAutofit/>
          </a:bodyPr>
          <a:lstStyle/>
          <a:p>
            <a:pPr algn="l"/>
            <a:r>
              <a:rPr kumimoji="1" lang="ja-JP" altLang="en-US" sz="2000" dirty="0">
                <a:solidFill>
                  <a:srgbClr val="06604F"/>
                </a:solidFill>
              </a:rPr>
              <a:t>より低次</a:t>
            </a:r>
            <a:br>
              <a:rPr kumimoji="1" lang="en-US" altLang="ja-JP" sz="2000" dirty="0">
                <a:solidFill>
                  <a:srgbClr val="06604F"/>
                </a:solidFill>
              </a:rPr>
            </a:br>
            <a:r>
              <a:rPr kumimoji="1" lang="ja-JP" altLang="en-US" sz="2000" dirty="0">
                <a:solidFill>
                  <a:srgbClr val="06604F"/>
                </a:solidFill>
              </a:rPr>
              <a:t>の関わり</a:t>
            </a:r>
          </a:p>
        </p:txBody>
      </p:sp>
      <p:grpSp>
        <p:nvGrpSpPr>
          <p:cNvPr id="28" name="グループ化 27">
            <a:extLst>
              <a:ext uri="{FF2B5EF4-FFF2-40B4-BE49-F238E27FC236}">
                <a16:creationId xmlns:a16="http://schemas.microsoft.com/office/drawing/2014/main" id="{8FD7E270-379B-4369-89C1-AE73C9D88B37}"/>
              </a:ext>
            </a:extLst>
          </p:cNvPr>
          <p:cNvGrpSpPr/>
          <p:nvPr/>
        </p:nvGrpSpPr>
        <p:grpSpPr>
          <a:xfrm>
            <a:off x="5766818" y="4496086"/>
            <a:ext cx="1736335" cy="1534317"/>
            <a:chOff x="1152551" y="1152984"/>
            <a:chExt cx="1736335" cy="1534317"/>
          </a:xfrm>
        </p:grpSpPr>
        <p:sp>
          <p:nvSpPr>
            <p:cNvPr id="26" name="テキスト ボックス 25">
              <a:extLst>
                <a:ext uri="{FF2B5EF4-FFF2-40B4-BE49-F238E27FC236}">
                  <a16:creationId xmlns:a16="http://schemas.microsoft.com/office/drawing/2014/main" id="{6BEED8B1-7BFD-4878-94EB-F1110B2903E8}"/>
                </a:ext>
              </a:extLst>
            </p:cNvPr>
            <p:cNvSpPr txBox="1"/>
            <p:nvPr/>
          </p:nvSpPr>
          <p:spPr>
            <a:xfrm>
              <a:off x="1356999" y="1152984"/>
              <a:ext cx="1523467" cy="1482428"/>
            </a:xfrm>
            <a:prstGeom prst="rect">
              <a:avLst/>
            </a:prstGeom>
            <a:noFill/>
          </p:spPr>
          <p:txBody>
            <a:bodyPr wrap="square" rtlCol="0">
              <a:noAutofit/>
            </a:bodyPr>
            <a:lstStyle/>
            <a:p>
              <a:pPr algn="l"/>
              <a:r>
                <a:rPr kumimoji="1" lang="ja-JP" altLang="en-US" sz="9600" dirty="0">
                  <a:solidFill>
                    <a:srgbClr val="00B0F0"/>
                  </a:solidFill>
                </a:rPr>
                <a:t>〇</a:t>
              </a:r>
            </a:p>
          </p:txBody>
        </p:sp>
        <p:sp>
          <p:nvSpPr>
            <p:cNvPr id="27" name="正方形/長方形 26">
              <a:extLst>
                <a:ext uri="{FF2B5EF4-FFF2-40B4-BE49-F238E27FC236}">
                  <a16:creationId xmlns:a16="http://schemas.microsoft.com/office/drawing/2014/main" id="{91AD7CF1-0F8F-48A0-9195-2520A64FF316}"/>
                </a:ext>
              </a:extLst>
            </p:cNvPr>
            <p:cNvSpPr/>
            <p:nvPr/>
          </p:nvSpPr>
          <p:spPr bwMode="auto">
            <a:xfrm>
              <a:off x="1152551" y="1286117"/>
              <a:ext cx="1736335" cy="1401184"/>
            </a:xfrm>
            <a:prstGeom prst="rect">
              <a:avLst/>
            </a:prstGeom>
            <a:solidFill>
              <a:schemeClr val="bg1">
                <a:alpha val="84000"/>
              </a:scheme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22388"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Tahoma" pitchFamily="34" charset="0"/>
                <a:ea typeface="ＭＳ Ｐゴシック" pitchFamily="50" charset="-128"/>
              </a:endParaRPr>
            </a:p>
          </p:txBody>
        </p:sp>
      </p:grpSp>
      <p:grpSp>
        <p:nvGrpSpPr>
          <p:cNvPr id="32" name="グループ化 31">
            <a:extLst>
              <a:ext uri="{FF2B5EF4-FFF2-40B4-BE49-F238E27FC236}">
                <a16:creationId xmlns:a16="http://schemas.microsoft.com/office/drawing/2014/main" id="{EA99525E-BB30-4ED7-AAF3-C362E399CC61}"/>
              </a:ext>
            </a:extLst>
          </p:cNvPr>
          <p:cNvGrpSpPr/>
          <p:nvPr/>
        </p:nvGrpSpPr>
        <p:grpSpPr>
          <a:xfrm>
            <a:off x="5813877" y="2403371"/>
            <a:ext cx="1498653" cy="1520076"/>
            <a:chOff x="3311045" y="2987251"/>
            <a:chExt cx="1498653" cy="1520076"/>
          </a:xfrm>
        </p:grpSpPr>
        <p:sp>
          <p:nvSpPr>
            <p:cNvPr id="25" name="テキスト ボックス 24">
              <a:extLst>
                <a:ext uri="{FF2B5EF4-FFF2-40B4-BE49-F238E27FC236}">
                  <a16:creationId xmlns:a16="http://schemas.microsoft.com/office/drawing/2014/main" id="{0CF2C958-7014-46D4-98AD-B21B7B8840D9}"/>
                </a:ext>
              </a:extLst>
            </p:cNvPr>
            <p:cNvSpPr txBox="1"/>
            <p:nvPr/>
          </p:nvSpPr>
          <p:spPr>
            <a:xfrm>
              <a:off x="3363975" y="2987251"/>
              <a:ext cx="1392792" cy="1482428"/>
            </a:xfrm>
            <a:prstGeom prst="rect">
              <a:avLst/>
            </a:prstGeom>
            <a:noFill/>
          </p:spPr>
          <p:txBody>
            <a:bodyPr wrap="square" rtlCol="0">
              <a:noAutofit/>
            </a:bodyPr>
            <a:lstStyle/>
            <a:p>
              <a:pPr algn="l"/>
              <a:r>
                <a:rPr kumimoji="1" lang="en-US" altLang="ja-JP" sz="9600" dirty="0">
                  <a:solidFill>
                    <a:srgbClr val="C00000"/>
                  </a:solidFill>
                </a:rPr>
                <a:t>×</a:t>
              </a:r>
              <a:endParaRPr kumimoji="1" lang="ja-JP" altLang="en-US" sz="9600" dirty="0">
                <a:solidFill>
                  <a:srgbClr val="C00000"/>
                </a:solidFill>
              </a:endParaRPr>
            </a:p>
          </p:txBody>
        </p:sp>
        <p:sp>
          <p:nvSpPr>
            <p:cNvPr id="31" name="正方形/長方形 30">
              <a:extLst>
                <a:ext uri="{FF2B5EF4-FFF2-40B4-BE49-F238E27FC236}">
                  <a16:creationId xmlns:a16="http://schemas.microsoft.com/office/drawing/2014/main" id="{7118DAC2-D795-4D8B-BDC3-37562E711683}"/>
                </a:ext>
              </a:extLst>
            </p:cNvPr>
            <p:cNvSpPr/>
            <p:nvPr/>
          </p:nvSpPr>
          <p:spPr bwMode="auto">
            <a:xfrm>
              <a:off x="3311045" y="3145201"/>
              <a:ext cx="1498653" cy="1362126"/>
            </a:xfrm>
            <a:prstGeom prst="rect">
              <a:avLst/>
            </a:prstGeom>
            <a:solidFill>
              <a:schemeClr val="bg1">
                <a:alpha val="84000"/>
              </a:scheme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22388"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Tahoma" pitchFamily="34" charset="0"/>
                <a:ea typeface="ＭＳ Ｐゴシック" pitchFamily="50" charset="-128"/>
              </a:endParaRPr>
            </a:p>
          </p:txBody>
        </p:sp>
      </p:grpSp>
      <p:sp>
        <p:nvSpPr>
          <p:cNvPr id="24" name="テキスト ボックス 23">
            <a:extLst>
              <a:ext uri="{FF2B5EF4-FFF2-40B4-BE49-F238E27FC236}">
                <a16:creationId xmlns:a16="http://schemas.microsoft.com/office/drawing/2014/main" id="{2404D3AF-31D7-4579-AE6E-32E31435F529}"/>
              </a:ext>
            </a:extLst>
          </p:cNvPr>
          <p:cNvSpPr txBox="1"/>
          <p:nvPr/>
        </p:nvSpPr>
        <p:spPr>
          <a:xfrm>
            <a:off x="4256695" y="4231403"/>
            <a:ext cx="4756580" cy="2289964"/>
          </a:xfrm>
          <a:prstGeom prst="rect">
            <a:avLst/>
          </a:prstGeom>
          <a:solidFill>
            <a:schemeClr val="bg1">
              <a:alpha val="34000"/>
            </a:schemeClr>
          </a:solidFill>
        </p:spPr>
        <p:txBody>
          <a:bodyPr wrap="square" rtlCol="0">
            <a:noAutofit/>
          </a:bodyPr>
          <a:lstStyle/>
          <a:p>
            <a:pPr algn="ctr"/>
            <a:r>
              <a:rPr kumimoji="1" lang="ja-JP" altLang="en-US" sz="1600" b="1" dirty="0">
                <a:solidFill>
                  <a:srgbClr val="00B0F0"/>
                </a:solidFill>
                <a:latin typeface="メイリオ" panose="020B0604030504040204" pitchFamily="50" charset="-128"/>
                <a:ea typeface="メイリオ" panose="020B0604030504040204" pitchFamily="50" charset="-128"/>
              </a:rPr>
              <a:t>低次の部分は否定しても</a:t>
            </a:r>
            <a:endParaRPr kumimoji="1" lang="en-US" altLang="ja-JP" sz="1600" b="1" dirty="0">
              <a:solidFill>
                <a:srgbClr val="00B0F0"/>
              </a:solidFill>
              <a:latin typeface="メイリオ" panose="020B0604030504040204" pitchFamily="50" charset="-128"/>
              <a:ea typeface="メイリオ" panose="020B0604030504040204" pitchFamily="50" charset="-128"/>
            </a:endParaRPr>
          </a:p>
          <a:p>
            <a:pPr algn="ctr"/>
            <a:r>
              <a:rPr kumimoji="1" lang="ja-JP" altLang="en-US" sz="1600" b="1" dirty="0">
                <a:solidFill>
                  <a:srgbClr val="00B0F0"/>
                </a:solidFill>
                <a:latin typeface="メイリオ" panose="020B0604030504040204" pitchFamily="50" charset="-128"/>
                <a:ea typeface="メイリオ" panose="020B0604030504040204" pitchFamily="50" charset="-128"/>
              </a:rPr>
              <a:t>高次の部分を肯定したコメント</a:t>
            </a:r>
            <a:endParaRPr kumimoji="1" lang="en-US" altLang="ja-JP" sz="1600" b="1" dirty="0">
              <a:solidFill>
                <a:srgbClr val="00B0F0"/>
              </a:solidFill>
              <a:latin typeface="メイリオ" panose="020B0604030504040204" pitchFamily="50" charset="-128"/>
              <a:ea typeface="メイリオ" panose="020B0604030504040204" pitchFamily="50" charset="-128"/>
            </a:endParaRPr>
          </a:p>
          <a:p>
            <a:pPr algn="ctr"/>
            <a:r>
              <a:rPr kumimoji="1" lang="ja-JP" altLang="en-US" sz="800" b="1" dirty="0">
                <a:solidFill>
                  <a:srgbClr val="00B0F0"/>
                </a:solidFill>
                <a:latin typeface="メイリオ" panose="020B0604030504040204" pitchFamily="50" charset="-128"/>
                <a:ea typeface="メイリオ" panose="020B0604030504040204" pitchFamily="50" charset="-128"/>
              </a:rPr>
              <a:t>　</a:t>
            </a:r>
            <a:endParaRPr kumimoji="1" lang="en-US" altLang="ja-JP" sz="800" b="1" dirty="0">
              <a:solidFill>
                <a:srgbClr val="00B0F0"/>
              </a:solidFill>
              <a:latin typeface="メイリオ" panose="020B0604030504040204" pitchFamily="50" charset="-128"/>
              <a:ea typeface="メイリオ" panose="020B0604030504040204" pitchFamily="50" charset="-128"/>
            </a:endParaRPr>
          </a:p>
          <a:p>
            <a:pPr algn="l"/>
            <a:r>
              <a:rPr kumimoji="1" lang="ja-JP" altLang="en-US" sz="1600" dirty="0">
                <a:latin typeface="メイリオ" panose="020B0604030504040204" pitchFamily="50" charset="-128"/>
                <a:ea typeface="メイリオ" panose="020B0604030504040204" pitchFamily="50" charset="-128"/>
              </a:rPr>
              <a:t>「結果を出せなかったが、君の行動は認める」</a:t>
            </a:r>
            <a:endParaRPr kumimoji="1"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「結果を出せなかったし行動も間違っていた。</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しかし、能力があることは知っている。」</a:t>
            </a:r>
            <a:endParaRPr lang="en-US" altLang="ja-JP" sz="1600" dirty="0">
              <a:latin typeface="メイリオ" panose="020B0604030504040204" pitchFamily="50" charset="-128"/>
              <a:ea typeface="メイリオ" panose="020B0604030504040204" pitchFamily="50" charset="-128"/>
            </a:endParaRPr>
          </a:p>
          <a:p>
            <a:pPr algn="l"/>
            <a:r>
              <a:rPr kumimoji="1" lang="ja-JP" altLang="en-US" sz="1600" dirty="0">
                <a:latin typeface="メイリオ" panose="020B0604030504040204" pitchFamily="50" charset="-128"/>
                <a:ea typeface="メイリオ" panose="020B0604030504040204" pitchFamily="50" charset="-128"/>
              </a:rPr>
              <a:t>「結果も出せなかったし、行動も間違っていた。</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そもそも、それをやる能力もない。しかし、</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君のやる気は認める。」（価値観の肯定）</a:t>
            </a:r>
          </a:p>
        </p:txBody>
      </p:sp>
      <p:sp>
        <p:nvSpPr>
          <p:cNvPr id="23" name="テキスト ボックス 22">
            <a:extLst>
              <a:ext uri="{FF2B5EF4-FFF2-40B4-BE49-F238E27FC236}">
                <a16:creationId xmlns:a16="http://schemas.microsoft.com/office/drawing/2014/main" id="{9CC65958-B62C-4DFF-A7B6-BD6D5FF6D437}"/>
              </a:ext>
            </a:extLst>
          </p:cNvPr>
          <p:cNvSpPr txBox="1"/>
          <p:nvPr/>
        </p:nvSpPr>
        <p:spPr>
          <a:xfrm>
            <a:off x="4282305" y="1803007"/>
            <a:ext cx="4715912" cy="2360516"/>
          </a:xfrm>
          <a:prstGeom prst="rect">
            <a:avLst/>
          </a:prstGeom>
          <a:solidFill>
            <a:schemeClr val="bg1">
              <a:alpha val="42000"/>
            </a:schemeClr>
          </a:solidFill>
        </p:spPr>
        <p:txBody>
          <a:bodyPr wrap="square" rtlCol="0">
            <a:noAutofit/>
          </a:bodyPr>
          <a:lstStyle/>
          <a:p>
            <a:pPr algn="ctr"/>
            <a:r>
              <a:rPr kumimoji="1" lang="ja-JP" altLang="en-US" sz="1600" b="1" dirty="0">
                <a:solidFill>
                  <a:srgbClr val="C00000"/>
                </a:solidFill>
                <a:latin typeface="メイリオ" panose="020B0604030504040204" pitchFamily="50" charset="-128"/>
                <a:ea typeface="メイリオ" panose="020B0604030504040204" pitchFamily="50" charset="-128"/>
              </a:rPr>
              <a:t>低次の部分は認めても、</a:t>
            </a:r>
            <a:endParaRPr kumimoji="1" lang="en-US" altLang="ja-JP" sz="1600" b="1" dirty="0">
              <a:solidFill>
                <a:srgbClr val="C00000"/>
              </a:solidFill>
              <a:latin typeface="メイリオ" panose="020B0604030504040204" pitchFamily="50" charset="-128"/>
              <a:ea typeface="メイリオ" panose="020B0604030504040204" pitchFamily="50" charset="-128"/>
            </a:endParaRPr>
          </a:p>
          <a:p>
            <a:pPr algn="ctr"/>
            <a:r>
              <a:rPr kumimoji="1" lang="ja-JP" altLang="en-US" sz="1600" b="1" dirty="0">
                <a:solidFill>
                  <a:srgbClr val="C00000"/>
                </a:solidFill>
                <a:latin typeface="メイリオ" panose="020B0604030504040204" pitchFamily="50" charset="-128"/>
                <a:ea typeface="メイリオ" panose="020B0604030504040204" pitchFamily="50" charset="-128"/>
              </a:rPr>
              <a:t>高次の部分を否定したコメント</a:t>
            </a:r>
            <a:endParaRPr kumimoji="1" lang="en-US" altLang="ja-JP" sz="1600" b="1" dirty="0">
              <a:solidFill>
                <a:srgbClr val="C00000"/>
              </a:solidFill>
              <a:latin typeface="メイリオ" panose="020B0604030504040204" pitchFamily="50" charset="-128"/>
              <a:ea typeface="メイリオ" panose="020B0604030504040204" pitchFamily="50" charset="-128"/>
            </a:endParaRPr>
          </a:p>
          <a:p>
            <a:pPr algn="ctr"/>
            <a:r>
              <a:rPr kumimoji="1" lang="ja-JP" altLang="en-US" sz="800" b="1" dirty="0">
                <a:solidFill>
                  <a:srgbClr val="C00000"/>
                </a:solidFill>
                <a:latin typeface="メイリオ" panose="020B0604030504040204" pitchFamily="50" charset="-128"/>
                <a:ea typeface="メイリオ" panose="020B0604030504040204" pitchFamily="50" charset="-128"/>
              </a:rPr>
              <a:t>　</a:t>
            </a:r>
            <a:endParaRPr kumimoji="1" lang="en-US" altLang="ja-JP" sz="800" b="1" dirty="0">
              <a:solidFill>
                <a:srgbClr val="C00000"/>
              </a:solidFill>
              <a:latin typeface="メイリオ" panose="020B0604030504040204" pitchFamily="50" charset="-128"/>
              <a:ea typeface="メイリオ" panose="020B0604030504040204" pitchFamily="50" charset="-128"/>
            </a:endParaRPr>
          </a:p>
          <a:p>
            <a:pPr algn="l"/>
            <a:r>
              <a:rPr kumimoji="1" lang="ja-JP" altLang="en-US" sz="1600" dirty="0">
                <a:latin typeface="メイリオ" panose="020B0604030504040204" pitchFamily="50" charset="-128"/>
                <a:ea typeface="メイリオ" panose="020B0604030504040204" pitchFamily="50" charset="-128"/>
              </a:rPr>
              <a:t>「君は結果を出したが、それはまぐれだ。」</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（行動の否定）</a:t>
            </a:r>
            <a:endParaRPr kumimoji="1" lang="en-US" altLang="ja-JP" sz="16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「君は結果を出したし、行動もあっていたが、</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ラッキーだっただけだ。」（能力の否定）</a:t>
            </a:r>
            <a:endParaRPr lang="en-US" altLang="ja-JP" sz="1600" dirty="0">
              <a:latin typeface="メイリオ" panose="020B0604030504040204" pitchFamily="50" charset="-128"/>
              <a:ea typeface="メイリオ" panose="020B0604030504040204" pitchFamily="50" charset="-128"/>
            </a:endParaRPr>
          </a:p>
          <a:p>
            <a:pPr algn="l"/>
            <a:r>
              <a:rPr kumimoji="1" lang="ja-JP" altLang="en-US" sz="1600" dirty="0">
                <a:latin typeface="メイリオ" panose="020B0604030504040204" pitchFamily="50" charset="-128"/>
                <a:ea typeface="メイリオ" panose="020B0604030504040204" pitchFamily="50" charset="-128"/>
              </a:rPr>
              <a:t>「君は結果を出した、行動も正し</a:t>
            </a:r>
            <a:r>
              <a:rPr lang="ja-JP" altLang="en-US" sz="1600" dirty="0">
                <a:latin typeface="メイリオ" panose="020B0604030504040204" pitchFamily="50" charset="-128"/>
                <a:ea typeface="メイリオ" panose="020B0604030504040204" pitchFamily="50" charset="-128"/>
              </a:rPr>
              <a:t>く能力もある。</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だけど君が嫌いだ。」（価値観の否定）</a:t>
            </a:r>
            <a:endParaRPr kumimoji="1"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99243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08EB73-78F3-40D7-8D3A-8A92AA6F1FA8}"/>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ea typeface="メイリオ" panose="020B0604030504040204" pitchFamily="50" charset="-128"/>
                <a:cs typeface="+mn-cs"/>
              </a:rPr>
              <a:pPr marL="0" marR="0" lvl="0" indent="0" algn="ctr" defTabSz="630131" rtl="0" eaLnBrk="1" fontAlgn="auto" latinLnBrk="0" hangingPunct="1">
                <a:lnSpc>
                  <a:spcPct val="100000"/>
                </a:lnSpc>
                <a:spcBef>
                  <a:spcPts val="0"/>
                </a:spcBef>
                <a:spcAft>
                  <a:spcPts val="0"/>
                </a:spcAft>
                <a:buClrTx/>
                <a:buSzTx/>
                <a:buFontTx/>
                <a:buNone/>
                <a:tabLst/>
                <a:defRPr/>
              </a:pPr>
              <a:t>41</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ea typeface="メイリオ" panose="020B0604030504040204" pitchFamily="50" charset="-128"/>
              <a:cs typeface="+mn-cs"/>
            </a:endParaRPr>
          </a:p>
        </p:txBody>
      </p:sp>
      <p:sp>
        <p:nvSpPr>
          <p:cNvPr id="3" name="タイトル 2">
            <a:extLst>
              <a:ext uri="{FF2B5EF4-FFF2-40B4-BE49-F238E27FC236}">
                <a16:creationId xmlns:a16="http://schemas.microsoft.com/office/drawing/2014/main" id="{694001C7-569D-4434-94B0-21667C1D9F9E}"/>
              </a:ext>
            </a:extLst>
          </p:cNvPr>
          <p:cNvSpPr>
            <a:spLocks noGrp="1"/>
          </p:cNvSpPr>
          <p:nvPr>
            <p:ph type="title"/>
          </p:nvPr>
        </p:nvSpPr>
        <p:spPr/>
        <p:txBody>
          <a:bodyPr/>
          <a:lstStyle/>
          <a:p>
            <a:r>
              <a:rPr kumimoji="1" lang="ja-JP" altLang="en-US" dirty="0"/>
              <a:t>参考資料</a:t>
            </a:r>
          </a:p>
        </p:txBody>
      </p:sp>
      <p:sp>
        <p:nvSpPr>
          <p:cNvPr id="4" name="テキスト ボックス 3">
            <a:extLst>
              <a:ext uri="{FF2B5EF4-FFF2-40B4-BE49-F238E27FC236}">
                <a16:creationId xmlns:a16="http://schemas.microsoft.com/office/drawing/2014/main" id="{BD7CF78C-9D90-45C3-9200-F2F1AA52F550}"/>
              </a:ext>
            </a:extLst>
          </p:cNvPr>
          <p:cNvSpPr txBox="1"/>
          <p:nvPr/>
        </p:nvSpPr>
        <p:spPr>
          <a:xfrm>
            <a:off x="1187624" y="1268760"/>
            <a:ext cx="7087235" cy="468052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（ＩＴ環境全般）</a:t>
            </a: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テレワーク５０のコツ　ＪＭＡＭ</a:t>
            </a: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オンラインでの伝え方ここが違います！（矢野香）すばる舎</a:t>
            </a:r>
            <a:br>
              <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（会議やセミナー）</a:t>
            </a: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オンライン会議ＢＡＳＩＣＳ１００（谷益美）ＪＭＡＭ</a:t>
            </a: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人前で話す教える技術（寺沢俊哉）生産性出版</a:t>
            </a: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（営業）</a:t>
            </a: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ＺＯＯＭ営業の教科書　ザメディアジョン</a:t>
            </a: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テレワークでも売れる新しい営業形式（藤本篤志）技術評論社</a:t>
            </a: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（職場の運営）</a:t>
            </a: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000000"/>
                </a:solidFill>
                <a:latin typeface="メイリオ" panose="020B0604030504040204" pitchFamily="50" charset="-128"/>
                <a:ea typeface="メイリオ" panose="020B0604030504040204" pitchFamily="50" charset="-128"/>
              </a:rPr>
              <a:t>リモートワーク段取り仕事術（相原秀哉）明日香出版社</a:t>
            </a: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リモートマネジメントの極意（岡本文宏）ＷＡＶＥ出版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職場を幸せにするメガネ（小林嘉男）まる出版</a:t>
            </a: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215868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08EB73-78F3-40D7-8D3A-8A92AA6F1FA8}"/>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630131" rtl="0" eaLnBrk="1" fontAlgn="auto" latinLnBrk="0" hangingPunct="1">
                <a:lnSpc>
                  <a:spcPct val="100000"/>
                </a:lnSpc>
                <a:spcBef>
                  <a:spcPts val="0"/>
                </a:spcBef>
                <a:spcAft>
                  <a:spcPts val="0"/>
                </a:spcAft>
                <a:buClrTx/>
                <a:buSzTx/>
                <a:buFontTx/>
                <a:buNone/>
                <a:tabLst/>
                <a:defRPr/>
              </a:pPr>
              <a:t>5</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cs typeface="+mn-cs"/>
            </a:endParaRPr>
          </a:p>
        </p:txBody>
      </p:sp>
      <p:sp>
        <p:nvSpPr>
          <p:cNvPr id="3" name="タイトル 2">
            <a:extLst>
              <a:ext uri="{FF2B5EF4-FFF2-40B4-BE49-F238E27FC236}">
                <a16:creationId xmlns:a16="http://schemas.microsoft.com/office/drawing/2014/main" id="{694001C7-569D-4434-94B0-21667C1D9F9E}"/>
              </a:ext>
            </a:extLst>
          </p:cNvPr>
          <p:cNvSpPr>
            <a:spLocks noGrp="1"/>
          </p:cNvSpPr>
          <p:nvPr>
            <p:ph type="title"/>
          </p:nvPr>
        </p:nvSpPr>
        <p:spPr>
          <a:xfrm>
            <a:off x="1691680" y="157163"/>
            <a:ext cx="7276746" cy="392112"/>
          </a:xfrm>
        </p:spPr>
        <p:txBody>
          <a:bodyPr/>
          <a:lstStyle/>
          <a:p>
            <a:r>
              <a:rPr kumimoji="1" lang="ja-JP" altLang="en-US" sz="2400" dirty="0"/>
              <a:t>リモートワーク　シーン別の可能性</a:t>
            </a:r>
          </a:p>
        </p:txBody>
      </p:sp>
      <p:sp>
        <p:nvSpPr>
          <p:cNvPr id="6" name="タイトル 2">
            <a:extLst>
              <a:ext uri="{FF2B5EF4-FFF2-40B4-BE49-F238E27FC236}">
                <a16:creationId xmlns:a16="http://schemas.microsoft.com/office/drawing/2014/main" id="{6DFFBD91-4F7C-43B8-B99A-7C1E64754F35}"/>
              </a:ext>
            </a:extLst>
          </p:cNvPr>
          <p:cNvSpPr txBox="1">
            <a:spLocks/>
          </p:cNvSpPr>
          <p:nvPr/>
        </p:nvSpPr>
        <p:spPr bwMode="auto">
          <a:xfrm>
            <a:off x="140484" y="157163"/>
            <a:ext cx="1372090"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１－２</a:t>
            </a:r>
          </a:p>
        </p:txBody>
      </p:sp>
      <p:sp>
        <p:nvSpPr>
          <p:cNvPr id="7" name="テキスト ボックス 6">
            <a:extLst>
              <a:ext uri="{FF2B5EF4-FFF2-40B4-BE49-F238E27FC236}">
                <a16:creationId xmlns:a16="http://schemas.microsoft.com/office/drawing/2014/main" id="{E9D4FE96-B754-4B65-B61C-12A8DD45827B}"/>
              </a:ext>
            </a:extLst>
          </p:cNvPr>
          <p:cNvSpPr txBox="1"/>
          <p:nvPr/>
        </p:nvSpPr>
        <p:spPr>
          <a:xfrm>
            <a:off x="233406" y="908720"/>
            <a:ext cx="8657081" cy="392112"/>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000000"/>
                </a:solidFill>
                <a:latin typeface="メイリオ" panose="020B0604030504040204" pitchFamily="50" charset="-128"/>
                <a:ea typeface="メイリオ" panose="020B0604030504040204" pitchFamily="50" charset="-128"/>
              </a:rPr>
              <a:t>対面とリモートのベストミックスを追求しましょう</a:t>
            </a: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4" name="表 4">
            <a:extLst>
              <a:ext uri="{FF2B5EF4-FFF2-40B4-BE49-F238E27FC236}">
                <a16:creationId xmlns:a16="http://schemas.microsoft.com/office/drawing/2014/main" id="{79175D23-020E-49A7-B612-F6925E3E6F0B}"/>
              </a:ext>
            </a:extLst>
          </p:cNvPr>
          <p:cNvGraphicFramePr>
            <a:graphicFrameLocks noGrp="1"/>
          </p:cNvGraphicFramePr>
          <p:nvPr>
            <p:extLst>
              <p:ext uri="{D42A27DB-BD31-4B8C-83A1-F6EECF244321}">
                <p14:modId xmlns:p14="http://schemas.microsoft.com/office/powerpoint/2010/main" val="3428140841"/>
              </p:ext>
            </p:extLst>
          </p:nvPr>
        </p:nvGraphicFramePr>
        <p:xfrm>
          <a:off x="233406" y="1479064"/>
          <a:ext cx="8657081" cy="2670016"/>
        </p:xfrm>
        <a:graphic>
          <a:graphicData uri="http://schemas.openxmlformats.org/drawingml/2006/table">
            <a:tbl>
              <a:tblPr firstRow="1" bandRow="1">
                <a:tableStyleId>{5940675A-B579-460E-94D1-54222C63F5DA}</a:tableStyleId>
              </a:tblPr>
              <a:tblGrid>
                <a:gridCol w="882210">
                  <a:extLst>
                    <a:ext uri="{9D8B030D-6E8A-4147-A177-3AD203B41FA5}">
                      <a16:colId xmlns:a16="http://schemas.microsoft.com/office/drawing/2014/main" val="1029434911"/>
                    </a:ext>
                  </a:extLst>
                </a:gridCol>
                <a:gridCol w="2719315">
                  <a:extLst>
                    <a:ext uri="{9D8B030D-6E8A-4147-A177-3AD203B41FA5}">
                      <a16:colId xmlns:a16="http://schemas.microsoft.com/office/drawing/2014/main" val="1139909917"/>
                    </a:ext>
                  </a:extLst>
                </a:gridCol>
                <a:gridCol w="2527778">
                  <a:extLst>
                    <a:ext uri="{9D8B030D-6E8A-4147-A177-3AD203B41FA5}">
                      <a16:colId xmlns:a16="http://schemas.microsoft.com/office/drawing/2014/main" val="1407543755"/>
                    </a:ext>
                  </a:extLst>
                </a:gridCol>
                <a:gridCol w="2527778">
                  <a:extLst>
                    <a:ext uri="{9D8B030D-6E8A-4147-A177-3AD203B41FA5}">
                      <a16:colId xmlns:a16="http://schemas.microsoft.com/office/drawing/2014/main" val="3797128427"/>
                    </a:ext>
                  </a:extLst>
                </a:gridCol>
              </a:tblGrid>
              <a:tr h="360040">
                <a:tc>
                  <a:txBody>
                    <a:bodyPr/>
                    <a:lstStyle/>
                    <a:p>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800" dirty="0">
                          <a:latin typeface="メイリオ" panose="020B0604030504040204" pitchFamily="50" charset="-128"/>
                          <a:ea typeface="メイリオ" panose="020B0604030504040204" pitchFamily="50" charset="-128"/>
                        </a:rPr>
                        <a:t>日常対話や会議</a:t>
                      </a:r>
                    </a:p>
                  </a:txBody>
                  <a:tcPr/>
                </a:tc>
                <a:tc>
                  <a:txBody>
                    <a:bodyPr/>
                    <a:lstStyle/>
                    <a:p>
                      <a:pPr algn="ctr"/>
                      <a:r>
                        <a:rPr kumimoji="1" lang="ja-JP" altLang="en-US" sz="1800" dirty="0">
                          <a:latin typeface="メイリオ" panose="020B0604030504040204" pitchFamily="50" charset="-128"/>
                          <a:ea typeface="メイリオ" panose="020B0604030504040204" pitchFamily="50" charset="-128"/>
                        </a:rPr>
                        <a:t>情報提供</a:t>
                      </a:r>
                    </a:p>
                  </a:txBody>
                  <a:tcPr/>
                </a:tc>
                <a:tc>
                  <a:txBody>
                    <a:bodyPr/>
                    <a:lstStyle/>
                    <a:p>
                      <a:pPr algn="ctr"/>
                      <a:r>
                        <a:rPr kumimoji="1" lang="ja-JP" altLang="en-US" sz="1800" dirty="0">
                          <a:latin typeface="メイリオ" panose="020B0604030504040204" pitchFamily="50" charset="-128"/>
                          <a:ea typeface="メイリオ" panose="020B0604030504040204" pitchFamily="50" charset="-128"/>
                        </a:rPr>
                        <a:t>セミナー・研修</a:t>
                      </a:r>
                    </a:p>
                  </a:txBody>
                  <a:tcPr/>
                </a:tc>
                <a:extLst>
                  <a:ext uri="{0D108BD9-81ED-4DB2-BD59-A6C34878D82A}">
                    <a16:rowId xmlns:a16="http://schemas.microsoft.com/office/drawing/2014/main" val="369032326"/>
                  </a:ext>
                </a:extLst>
              </a:tr>
              <a:tr h="1368152">
                <a:tc>
                  <a:txBody>
                    <a:bodyPr/>
                    <a:lstStyle/>
                    <a:p>
                      <a:r>
                        <a:rPr kumimoji="1" lang="ja-JP" altLang="en-US" sz="1800" dirty="0">
                          <a:latin typeface="メイリオ" panose="020B0604030504040204" pitchFamily="50" charset="-128"/>
                          <a:ea typeface="メイリオ" panose="020B0604030504040204" pitchFamily="50" charset="-128"/>
                        </a:rPr>
                        <a:t>営　業</a:t>
                      </a:r>
                      <a:endParaRPr kumimoji="1" lang="en-US" altLang="ja-JP" sz="1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代理店</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お客さま</a:t>
                      </a:r>
                    </a:p>
                  </a:txBody>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238388252"/>
                  </a:ext>
                </a:extLst>
              </a:tr>
              <a:tr h="936104">
                <a:tc>
                  <a:txBody>
                    <a:bodyPr/>
                    <a:lstStyle/>
                    <a:p>
                      <a:r>
                        <a:rPr kumimoji="1" lang="ja-JP" altLang="en-US" sz="1800" dirty="0">
                          <a:latin typeface="メイリオ" panose="020B0604030504040204" pitchFamily="50" charset="-128"/>
                          <a:ea typeface="メイリオ" panose="020B0604030504040204" pitchFamily="50" charset="-128"/>
                        </a:rPr>
                        <a:t>社　内</a:t>
                      </a:r>
                    </a:p>
                  </a:txBody>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603744675"/>
                  </a:ext>
                </a:extLst>
              </a:tr>
            </a:tbl>
          </a:graphicData>
        </a:graphic>
      </p:graphicFrame>
      <p:sp>
        <p:nvSpPr>
          <p:cNvPr id="5" name="テキスト ボックス 4">
            <a:extLst>
              <a:ext uri="{FF2B5EF4-FFF2-40B4-BE49-F238E27FC236}">
                <a16:creationId xmlns:a16="http://schemas.microsoft.com/office/drawing/2014/main" id="{07D44504-0593-41EC-9F73-A1C0283CFDEC}"/>
              </a:ext>
            </a:extLst>
          </p:cNvPr>
          <p:cNvSpPr txBox="1"/>
          <p:nvPr/>
        </p:nvSpPr>
        <p:spPr>
          <a:xfrm>
            <a:off x="1360882" y="2071729"/>
            <a:ext cx="2166088" cy="432048"/>
          </a:xfrm>
          <a:prstGeom prst="rect">
            <a:avLst/>
          </a:prstGeom>
          <a:solidFill>
            <a:srgbClr val="FFFFCC"/>
          </a:solidFill>
          <a:ln>
            <a:solidFill>
              <a:schemeClr val="bg2"/>
            </a:solidFill>
          </a:ln>
        </p:spPr>
        <p:txBody>
          <a:bodyPr wrap="square" rtlCol="0">
            <a:noAutofit/>
          </a:bodyPr>
          <a:lstStyle/>
          <a:p>
            <a:pPr algn="l"/>
            <a:r>
              <a:rPr lang="ja-JP" altLang="en-US" dirty="0">
                <a:latin typeface="メイリオ" panose="020B0604030504040204" pitchFamily="50" charset="-128"/>
                <a:ea typeface="メイリオ" panose="020B0604030504040204" pitchFamily="50" charset="-128"/>
              </a:rPr>
              <a:t>　初</a:t>
            </a:r>
            <a:r>
              <a:rPr kumimoji="1" lang="ja-JP" altLang="en-US" dirty="0">
                <a:latin typeface="メイリオ" panose="020B0604030504040204" pitchFamily="50" charset="-128"/>
                <a:ea typeface="メイリオ" panose="020B0604030504040204" pitchFamily="50" charset="-128"/>
              </a:rPr>
              <a:t>面談（対面）</a:t>
            </a:r>
          </a:p>
        </p:txBody>
      </p:sp>
      <p:sp>
        <p:nvSpPr>
          <p:cNvPr id="24" name="テキスト ボックス 23">
            <a:extLst>
              <a:ext uri="{FF2B5EF4-FFF2-40B4-BE49-F238E27FC236}">
                <a16:creationId xmlns:a16="http://schemas.microsoft.com/office/drawing/2014/main" id="{68A8E84D-138E-498F-AFDB-94B276EF02C7}"/>
              </a:ext>
            </a:extLst>
          </p:cNvPr>
          <p:cNvSpPr txBox="1"/>
          <p:nvPr/>
        </p:nvSpPr>
        <p:spPr>
          <a:xfrm>
            <a:off x="1365045" y="2645319"/>
            <a:ext cx="2166088" cy="432048"/>
          </a:xfrm>
          <a:prstGeom prst="rect">
            <a:avLst/>
          </a:prstGeom>
          <a:solidFill>
            <a:srgbClr val="CCFFCC"/>
          </a:solidFill>
          <a:ln>
            <a:solidFill>
              <a:schemeClr val="bg2"/>
            </a:solidFill>
          </a:ln>
        </p:spPr>
        <p:txBody>
          <a:bodyPr wrap="square" rtlCol="0">
            <a:noAutofit/>
          </a:bodyPr>
          <a:lstStyle/>
          <a:p>
            <a:pPr algn="l"/>
            <a:r>
              <a:rPr lang="ja-JP" altLang="en-US" sz="20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継続</a:t>
            </a:r>
            <a:r>
              <a:rPr kumimoji="1" lang="ja-JP" altLang="en-US" dirty="0">
                <a:latin typeface="メイリオ" panose="020B0604030504040204" pitchFamily="50" charset="-128"/>
                <a:ea typeface="メイリオ" panose="020B0604030504040204" pitchFamily="50" charset="-128"/>
              </a:rPr>
              <a:t>（ＷＥＢ）</a:t>
            </a:r>
            <a:endParaRPr kumimoji="1" lang="ja-JP" altLang="en-US" sz="2000" dirty="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F85E4324-7313-4497-9D69-2B89A02C24EA}"/>
              </a:ext>
            </a:extLst>
          </p:cNvPr>
          <p:cNvSpPr txBox="1"/>
          <p:nvPr/>
        </p:nvSpPr>
        <p:spPr>
          <a:xfrm>
            <a:off x="4031928" y="2077939"/>
            <a:ext cx="2209252" cy="1925416"/>
          </a:xfrm>
          <a:prstGeom prst="rect">
            <a:avLst/>
          </a:prstGeom>
          <a:solidFill>
            <a:srgbClr val="CCFFCC"/>
          </a:solidFill>
          <a:ln>
            <a:solidFill>
              <a:schemeClr val="bg2"/>
            </a:solidFill>
          </a:ln>
        </p:spPr>
        <p:txBody>
          <a:bodyPr wrap="square" rtlCol="0">
            <a:noAutofit/>
          </a:bodyPr>
          <a:lstStyle/>
          <a:p>
            <a:pPr algn="l"/>
            <a:r>
              <a:rPr lang="ja-JP" altLang="en-US" dirty="0">
                <a:latin typeface="メイリオ" panose="020B0604030504040204" pitchFamily="50" charset="-128"/>
                <a:ea typeface="メイリオ" panose="020B0604030504040204" pitchFamily="50" charset="-128"/>
              </a:rPr>
              <a:t>　情報共有</a:t>
            </a:r>
            <a:endParaRPr lang="en-US" altLang="ja-JP" dirty="0">
              <a:latin typeface="メイリオ" panose="020B0604030504040204" pitchFamily="50" charset="-128"/>
              <a:ea typeface="メイリオ" panose="020B0604030504040204" pitchFamily="50" charset="-128"/>
            </a:endParaRPr>
          </a:p>
          <a:p>
            <a:pPr algn="l"/>
            <a:r>
              <a:rPr lang="ja-JP" altLang="en-US" dirty="0">
                <a:latin typeface="メイリオ" panose="020B0604030504040204" pitchFamily="50" charset="-128"/>
                <a:ea typeface="メイリオ" panose="020B0604030504040204" pitchFamily="50" charset="-128"/>
              </a:rPr>
              <a:t>　関係づくり</a:t>
            </a:r>
            <a:endParaRPr lang="en-US" altLang="ja-JP"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（メール・ＷＥＢ）</a:t>
            </a:r>
            <a:endParaRPr kumimoji="1" lang="ja-JP" altLang="en-US" sz="1600" dirty="0">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AEE30A13-09BF-45EF-90E9-BFA9917BCC99}"/>
              </a:ext>
            </a:extLst>
          </p:cNvPr>
          <p:cNvSpPr txBox="1"/>
          <p:nvPr/>
        </p:nvSpPr>
        <p:spPr>
          <a:xfrm>
            <a:off x="6603025" y="2105073"/>
            <a:ext cx="2043009" cy="1899991"/>
          </a:xfrm>
          <a:prstGeom prst="rect">
            <a:avLst/>
          </a:prstGeom>
          <a:solidFill>
            <a:srgbClr val="CCFFCC"/>
          </a:solidFill>
          <a:ln>
            <a:solidFill>
              <a:schemeClr val="bg2"/>
            </a:solidFill>
          </a:ln>
        </p:spPr>
        <p:txBody>
          <a:bodyPr wrap="square" rtlCol="0">
            <a:noAutofit/>
          </a:bodyPr>
          <a:lstStyle/>
          <a:p>
            <a:pPr algn="l"/>
            <a:r>
              <a:rPr kumimoji="1" lang="ja-JP" altLang="en-US" sz="2000"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社外・社内</a:t>
            </a:r>
            <a:endParaRPr kumimoji="1" lang="en-US" altLang="ja-JP" dirty="0">
              <a:latin typeface="メイリオ" panose="020B0604030504040204" pitchFamily="50" charset="-128"/>
              <a:ea typeface="メイリオ" panose="020B0604030504040204" pitchFamily="50" charset="-128"/>
            </a:endParaRPr>
          </a:p>
          <a:p>
            <a:pPr algn="l"/>
            <a:r>
              <a:rPr lang="ja-JP" altLang="en-US"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（ＷＥＢ）</a:t>
            </a:r>
          </a:p>
        </p:txBody>
      </p:sp>
      <p:sp>
        <p:nvSpPr>
          <p:cNvPr id="27" name="テキスト ボックス 26">
            <a:extLst>
              <a:ext uri="{FF2B5EF4-FFF2-40B4-BE49-F238E27FC236}">
                <a16:creationId xmlns:a16="http://schemas.microsoft.com/office/drawing/2014/main" id="{5480AF1A-8C7C-48DE-985B-90A99FBFB73D}"/>
              </a:ext>
            </a:extLst>
          </p:cNvPr>
          <p:cNvSpPr txBox="1"/>
          <p:nvPr/>
        </p:nvSpPr>
        <p:spPr>
          <a:xfrm>
            <a:off x="1397800" y="3316241"/>
            <a:ext cx="2166088" cy="688823"/>
          </a:xfrm>
          <a:prstGeom prst="rect">
            <a:avLst/>
          </a:prstGeom>
          <a:solidFill>
            <a:srgbClr val="CCFFCC"/>
          </a:solidFill>
          <a:ln>
            <a:solidFill>
              <a:schemeClr val="bg2"/>
            </a:solidFill>
          </a:ln>
        </p:spPr>
        <p:txBody>
          <a:bodyPr wrap="square" rtlCol="0">
            <a:noAutofit/>
          </a:bodyPr>
          <a:lstStyle/>
          <a:p>
            <a:pPr algn="l"/>
            <a:r>
              <a:rPr lang="ja-JP" altLang="en-US" sz="20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社内会議</a:t>
            </a:r>
            <a:endParaRPr lang="en-US" altLang="ja-JP" dirty="0">
              <a:latin typeface="メイリオ" panose="020B0604030504040204" pitchFamily="50" charset="-128"/>
              <a:ea typeface="メイリオ" panose="020B0604030504040204" pitchFamily="50" charset="-128"/>
            </a:endParaRPr>
          </a:p>
          <a:p>
            <a:pPr algn="l"/>
            <a:r>
              <a:rPr kumimoji="1" lang="ja-JP" altLang="en-US" dirty="0">
                <a:latin typeface="メイリオ" panose="020B0604030504040204" pitchFamily="50" charset="-128"/>
                <a:ea typeface="メイリオ" panose="020B0604030504040204" pitchFamily="50" charset="-128"/>
              </a:rPr>
              <a:t>　（ＷＥＢ）</a:t>
            </a:r>
          </a:p>
        </p:txBody>
      </p:sp>
      <p:sp>
        <p:nvSpPr>
          <p:cNvPr id="8" name="楕円 7">
            <a:extLst>
              <a:ext uri="{FF2B5EF4-FFF2-40B4-BE49-F238E27FC236}">
                <a16:creationId xmlns:a16="http://schemas.microsoft.com/office/drawing/2014/main" id="{CDC3B9DD-4BB8-41E9-9B71-F238A7363A0B}"/>
              </a:ext>
            </a:extLst>
          </p:cNvPr>
          <p:cNvSpPr/>
          <p:nvPr/>
        </p:nvSpPr>
        <p:spPr bwMode="auto">
          <a:xfrm>
            <a:off x="3323488" y="1933049"/>
            <a:ext cx="432048" cy="432048"/>
          </a:xfrm>
          <a:prstGeom prst="ellipse">
            <a:avLst/>
          </a:prstGeom>
          <a:solidFill>
            <a:srgbClr val="06604F"/>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ctr" defTabSz="1322388"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rPr>
              <a:t>１</a:t>
            </a:r>
          </a:p>
        </p:txBody>
      </p:sp>
      <p:sp>
        <p:nvSpPr>
          <p:cNvPr id="30" name="楕円 29">
            <a:extLst>
              <a:ext uri="{FF2B5EF4-FFF2-40B4-BE49-F238E27FC236}">
                <a16:creationId xmlns:a16="http://schemas.microsoft.com/office/drawing/2014/main" id="{C26741E8-58F5-4A0D-9B12-2D46D647486A}"/>
              </a:ext>
            </a:extLst>
          </p:cNvPr>
          <p:cNvSpPr/>
          <p:nvPr/>
        </p:nvSpPr>
        <p:spPr bwMode="auto">
          <a:xfrm>
            <a:off x="3323488" y="2581121"/>
            <a:ext cx="432048" cy="432048"/>
          </a:xfrm>
          <a:prstGeom prst="ellipse">
            <a:avLst/>
          </a:prstGeom>
          <a:solidFill>
            <a:srgbClr val="06604F"/>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ctr" defTabSz="1322388"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rPr>
              <a:t>２</a:t>
            </a:r>
          </a:p>
        </p:txBody>
      </p:sp>
      <p:sp>
        <p:nvSpPr>
          <p:cNvPr id="31" name="楕円 30">
            <a:extLst>
              <a:ext uri="{FF2B5EF4-FFF2-40B4-BE49-F238E27FC236}">
                <a16:creationId xmlns:a16="http://schemas.microsoft.com/office/drawing/2014/main" id="{B4E8B25B-15E5-4E36-AB51-AC41417695F0}"/>
              </a:ext>
            </a:extLst>
          </p:cNvPr>
          <p:cNvSpPr/>
          <p:nvPr/>
        </p:nvSpPr>
        <p:spPr bwMode="auto">
          <a:xfrm>
            <a:off x="5666019" y="1933049"/>
            <a:ext cx="432048" cy="432048"/>
          </a:xfrm>
          <a:prstGeom prst="ellipse">
            <a:avLst/>
          </a:prstGeom>
          <a:solidFill>
            <a:srgbClr val="06604F"/>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ctr" defTabSz="1322388"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rPr>
              <a:t>３</a:t>
            </a:r>
          </a:p>
        </p:txBody>
      </p:sp>
      <p:sp>
        <p:nvSpPr>
          <p:cNvPr id="32" name="楕円 31">
            <a:extLst>
              <a:ext uri="{FF2B5EF4-FFF2-40B4-BE49-F238E27FC236}">
                <a16:creationId xmlns:a16="http://schemas.microsoft.com/office/drawing/2014/main" id="{9E36E269-8E62-4604-84DB-80A39DC49D36}"/>
              </a:ext>
            </a:extLst>
          </p:cNvPr>
          <p:cNvSpPr/>
          <p:nvPr/>
        </p:nvSpPr>
        <p:spPr bwMode="auto">
          <a:xfrm>
            <a:off x="3323488" y="3229193"/>
            <a:ext cx="432048" cy="432048"/>
          </a:xfrm>
          <a:prstGeom prst="ellipse">
            <a:avLst/>
          </a:prstGeom>
          <a:solidFill>
            <a:srgbClr val="06604F"/>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ctr" defTabSz="1322388"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rPr>
              <a:t>４</a:t>
            </a:r>
          </a:p>
        </p:txBody>
      </p:sp>
      <p:sp>
        <p:nvSpPr>
          <p:cNvPr id="33" name="楕円 32">
            <a:extLst>
              <a:ext uri="{FF2B5EF4-FFF2-40B4-BE49-F238E27FC236}">
                <a16:creationId xmlns:a16="http://schemas.microsoft.com/office/drawing/2014/main" id="{2ED90CA0-961F-4F6D-B77D-D6349814A1B4}"/>
              </a:ext>
            </a:extLst>
          </p:cNvPr>
          <p:cNvSpPr/>
          <p:nvPr/>
        </p:nvSpPr>
        <p:spPr bwMode="auto">
          <a:xfrm>
            <a:off x="8178979" y="1933049"/>
            <a:ext cx="432048" cy="432048"/>
          </a:xfrm>
          <a:prstGeom prst="ellipse">
            <a:avLst/>
          </a:prstGeom>
          <a:solidFill>
            <a:srgbClr val="06604F"/>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ctr" defTabSz="1322388"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rPr>
              <a:t>５</a:t>
            </a:r>
          </a:p>
        </p:txBody>
      </p:sp>
      <p:sp>
        <p:nvSpPr>
          <p:cNvPr id="20" name="テキスト ボックス 19">
            <a:extLst>
              <a:ext uri="{FF2B5EF4-FFF2-40B4-BE49-F238E27FC236}">
                <a16:creationId xmlns:a16="http://schemas.microsoft.com/office/drawing/2014/main" id="{A8A9FA35-4AE6-492A-ADBD-E266747B9F22}"/>
              </a:ext>
            </a:extLst>
          </p:cNvPr>
          <p:cNvSpPr txBox="1"/>
          <p:nvPr/>
        </p:nvSpPr>
        <p:spPr>
          <a:xfrm>
            <a:off x="1301184" y="4285397"/>
            <a:ext cx="7603605" cy="612048"/>
          </a:xfrm>
          <a:prstGeom prst="rect">
            <a:avLst/>
          </a:prstGeom>
          <a:noFill/>
        </p:spPr>
        <p:txBody>
          <a:bodyPr wrap="square" rtlCol="0">
            <a:noAutofit/>
          </a:bodyPr>
          <a:lstStyle/>
          <a:p>
            <a:pPr algn="l"/>
            <a:r>
              <a:rPr kumimoji="1" lang="ja-JP" altLang="en-US" sz="1600" dirty="0">
                <a:latin typeface="メイリオ" panose="020B0604030504040204" pitchFamily="50" charset="-128"/>
                <a:ea typeface="メイリオ" panose="020B0604030504040204" pitchFamily="50" charset="-128"/>
              </a:rPr>
              <a:t>営業活動では、初面談は対面で信頼関係を構築し、継続にあたっては、対面と、ＷＥＢ面談のベストミックスをはかっていく。</a:t>
            </a:r>
          </a:p>
        </p:txBody>
      </p:sp>
      <p:sp>
        <p:nvSpPr>
          <p:cNvPr id="36" name="楕円 35">
            <a:extLst>
              <a:ext uri="{FF2B5EF4-FFF2-40B4-BE49-F238E27FC236}">
                <a16:creationId xmlns:a16="http://schemas.microsoft.com/office/drawing/2014/main" id="{DAE499B8-B934-474D-BB53-C9DB8480FAC3}"/>
              </a:ext>
            </a:extLst>
          </p:cNvPr>
          <p:cNvSpPr/>
          <p:nvPr/>
        </p:nvSpPr>
        <p:spPr bwMode="auto">
          <a:xfrm>
            <a:off x="353984" y="4263474"/>
            <a:ext cx="432048" cy="432048"/>
          </a:xfrm>
          <a:prstGeom prst="ellipse">
            <a:avLst/>
          </a:prstGeom>
          <a:solidFill>
            <a:srgbClr val="06604F"/>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ctr" defTabSz="1322388"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rPr>
              <a:t>１</a:t>
            </a:r>
          </a:p>
        </p:txBody>
      </p:sp>
      <p:sp>
        <p:nvSpPr>
          <p:cNvPr id="37" name="楕円 36">
            <a:extLst>
              <a:ext uri="{FF2B5EF4-FFF2-40B4-BE49-F238E27FC236}">
                <a16:creationId xmlns:a16="http://schemas.microsoft.com/office/drawing/2014/main" id="{163FB8EB-2C9A-4EB3-9F76-C532EFF2C048}"/>
              </a:ext>
            </a:extLst>
          </p:cNvPr>
          <p:cNvSpPr/>
          <p:nvPr/>
        </p:nvSpPr>
        <p:spPr bwMode="auto">
          <a:xfrm>
            <a:off x="827584" y="4263474"/>
            <a:ext cx="432048" cy="432048"/>
          </a:xfrm>
          <a:prstGeom prst="ellipse">
            <a:avLst/>
          </a:prstGeom>
          <a:solidFill>
            <a:srgbClr val="06604F"/>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ctr" defTabSz="1322388"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rPr>
              <a:t>２</a:t>
            </a:r>
          </a:p>
        </p:txBody>
      </p:sp>
      <p:sp>
        <p:nvSpPr>
          <p:cNvPr id="38" name="楕円 37">
            <a:extLst>
              <a:ext uri="{FF2B5EF4-FFF2-40B4-BE49-F238E27FC236}">
                <a16:creationId xmlns:a16="http://schemas.microsoft.com/office/drawing/2014/main" id="{4DE4C8EB-AF78-493C-8D14-D717808DA36A}"/>
              </a:ext>
            </a:extLst>
          </p:cNvPr>
          <p:cNvSpPr/>
          <p:nvPr/>
        </p:nvSpPr>
        <p:spPr bwMode="auto">
          <a:xfrm>
            <a:off x="353984" y="4869160"/>
            <a:ext cx="432048" cy="432048"/>
          </a:xfrm>
          <a:prstGeom prst="ellipse">
            <a:avLst/>
          </a:prstGeom>
          <a:solidFill>
            <a:srgbClr val="06604F"/>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ctr" defTabSz="1322388"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rPr>
              <a:t>３</a:t>
            </a:r>
          </a:p>
        </p:txBody>
      </p:sp>
      <p:sp>
        <p:nvSpPr>
          <p:cNvPr id="39" name="テキスト ボックス 38">
            <a:extLst>
              <a:ext uri="{FF2B5EF4-FFF2-40B4-BE49-F238E27FC236}">
                <a16:creationId xmlns:a16="http://schemas.microsoft.com/office/drawing/2014/main" id="{2DF1CE64-EB63-462C-8D6D-28851288730F}"/>
              </a:ext>
            </a:extLst>
          </p:cNvPr>
          <p:cNvSpPr txBox="1"/>
          <p:nvPr/>
        </p:nvSpPr>
        <p:spPr>
          <a:xfrm>
            <a:off x="1316246" y="4883302"/>
            <a:ext cx="7603605" cy="648073"/>
          </a:xfrm>
          <a:prstGeom prst="rect">
            <a:avLst/>
          </a:prstGeom>
          <a:noFill/>
        </p:spPr>
        <p:txBody>
          <a:bodyPr wrap="square" rtlCol="0">
            <a:noAutofit/>
          </a:bodyPr>
          <a:lstStyle/>
          <a:p>
            <a:pPr algn="l"/>
            <a:r>
              <a:rPr kumimoji="1" lang="ja-JP" altLang="en-US" sz="1600" dirty="0">
                <a:latin typeface="メイリオ" panose="020B0604030504040204" pitchFamily="50" charset="-128"/>
                <a:ea typeface="メイリオ" panose="020B0604030504040204" pitchFamily="50" charset="-128"/>
              </a:rPr>
              <a:t>情報共有・関係づくりに関しては、メール等を活用することでペーパーレスを</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図り、</a:t>
            </a:r>
            <a:r>
              <a:rPr lang="ja-JP" altLang="en-US" sz="1600" dirty="0">
                <a:latin typeface="メイリオ" panose="020B0604030504040204" pitchFamily="50" charset="-128"/>
                <a:ea typeface="メイリオ" panose="020B0604030504040204" pitchFamily="50" charset="-128"/>
              </a:rPr>
              <a:t>対面を補うべく、</a:t>
            </a:r>
            <a:r>
              <a:rPr kumimoji="1" lang="ja-JP" altLang="en-US" sz="1600" dirty="0">
                <a:latin typeface="メイリオ" panose="020B0604030504040204" pitchFamily="50" charset="-128"/>
                <a:ea typeface="メイリオ" panose="020B0604030504040204" pitchFamily="50" charset="-128"/>
              </a:rPr>
              <a:t>接触頻度向上、信頼関係の構築につなげる。</a:t>
            </a:r>
          </a:p>
        </p:txBody>
      </p:sp>
      <p:sp>
        <p:nvSpPr>
          <p:cNvPr id="40" name="楕円 39">
            <a:extLst>
              <a:ext uri="{FF2B5EF4-FFF2-40B4-BE49-F238E27FC236}">
                <a16:creationId xmlns:a16="http://schemas.microsoft.com/office/drawing/2014/main" id="{90DD98D4-648F-4BD6-A65C-4D0F6F21758E}"/>
              </a:ext>
            </a:extLst>
          </p:cNvPr>
          <p:cNvSpPr/>
          <p:nvPr/>
        </p:nvSpPr>
        <p:spPr bwMode="auto">
          <a:xfrm>
            <a:off x="353984" y="5445224"/>
            <a:ext cx="432048" cy="432048"/>
          </a:xfrm>
          <a:prstGeom prst="ellipse">
            <a:avLst/>
          </a:prstGeom>
          <a:solidFill>
            <a:srgbClr val="06604F"/>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ctr" defTabSz="1322388"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rPr>
              <a:t>４</a:t>
            </a:r>
          </a:p>
        </p:txBody>
      </p:sp>
      <p:sp>
        <p:nvSpPr>
          <p:cNvPr id="41" name="楕円 40">
            <a:extLst>
              <a:ext uri="{FF2B5EF4-FFF2-40B4-BE49-F238E27FC236}">
                <a16:creationId xmlns:a16="http://schemas.microsoft.com/office/drawing/2014/main" id="{7D99123C-CFFB-4090-9368-ABC611E69B99}"/>
              </a:ext>
            </a:extLst>
          </p:cNvPr>
          <p:cNvSpPr/>
          <p:nvPr/>
        </p:nvSpPr>
        <p:spPr bwMode="auto">
          <a:xfrm>
            <a:off x="353984" y="5949280"/>
            <a:ext cx="432048" cy="432048"/>
          </a:xfrm>
          <a:prstGeom prst="ellipse">
            <a:avLst/>
          </a:prstGeom>
          <a:solidFill>
            <a:srgbClr val="06604F"/>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ctr" defTabSz="1322388"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rPr>
              <a:t>５</a:t>
            </a:r>
          </a:p>
        </p:txBody>
      </p:sp>
      <p:sp>
        <p:nvSpPr>
          <p:cNvPr id="42" name="テキスト ボックス 41">
            <a:extLst>
              <a:ext uri="{FF2B5EF4-FFF2-40B4-BE49-F238E27FC236}">
                <a16:creationId xmlns:a16="http://schemas.microsoft.com/office/drawing/2014/main" id="{BD43863F-7F05-48C8-A0CE-723CAA08FB7B}"/>
              </a:ext>
            </a:extLst>
          </p:cNvPr>
          <p:cNvSpPr txBox="1"/>
          <p:nvPr/>
        </p:nvSpPr>
        <p:spPr>
          <a:xfrm>
            <a:off x="1318462" y="5517231"/>
            <a:ext cx="7603605" cy="432049"/>
          </a:xfrm>
          <a:prstGeom prst="rect">
            <a:avLst/>
          </a:prstGeom>
          <a:noFill/>
        </p:spPr>
        <p:txBody>
          <a:bodyPr wrap="square" rtlCol="0">
            <a:noAutofit/>
          </a:bodyPr>
          <a:lstStyle/>
          <a:p>
            <a:pPr algn="l"/>
            <a:r>
              <a:rPr kumimoji="1" lang="ja-JP" altLang="en-US" sz="1600" dirty="0">
                <a:latin typeface="メイリオ" panose="020B0604030504040204" pitchFamily="50" charset="-128"/>
                <a:ea typeface="メイリオ" panose="020B0604030504040204" pitchFamily="50" charset="-128"/>
              </a:rPr>
              <a:t>社内会議は、定期的なものからＷＥＢに置き換えていく。</a:t>
            </a:r>
          </a:p>
        </p:txBody>
      </p:sp>
      <p:sp>
        <p:nvSpPr>
          <p:cNvPr id="43" name="テキスト ボックス 42">
            <a:extLst>
              <a:ext uri="{FF2B5EF4-FFF2-40B4-BE49-F238E27FC236}">
                <a16:creationId xmlns:a16="http://schemas.microsoft.com/office/drawing/2014/main" id="{0BA44170-985E-45F2-990E-E922D47539A5}"/>
              </a:ext>
            </a:extLst>
          </p:cNvPr>
          <p:cNvSpPr txBox="1"/>
          <p:nvPr/>
        </p:nvSpPr>
        <p:spPr>
          <a:xfrm>
            <a:off x="1318462" y="6021287"/>
            <a:ext cx="7603605" cy="432049"/>
          </a:xfrm>
          <a:prstGeom prst="rect">
            <a:avLst/>
          </a:prstGeom>
          <a:noFill/>
        </p:spPr>
        <p:txBody>
          <a:bodyPr wrap="square" rtlCol="0">
            <a:noAutofit/>
          </a:bodyPr>
          <a:lstStyle/>
          <a:p>
            <a:r>
              <a:rPr lang="ja-JP" altLang="en-US" sz="1600" dirty="0">
                <a:latin typeface="メイリオ" panose="020B0604030504040204" pitchFamily="50" charset="-128"/>
                <a:ea typeface="メイリオ" panose="020B0604030504040204" pitchFamily="50" charset="-128"/>
              </a:rPr>
              <a:t>セミナー・研修で知識や情報を提供・共有するにはリモートが効果的なので、</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ＷＥＢに置き換えていく。</a:t>
            </a:r>
          </a:p>
        </p:txBody>
      </p:sp>
      <p:pic>
        <p:nvPicPr>
          <p:cNvPr id="1028" name="Picture 4" descr="ズーム会議のイラスト付きノートパソコン">
            <a:extLst>
              <a:ext uri="{FF2B5EF4-FFF2-40B4-BE49-F238E27FC236}">
                <a16:creationId xmlns:a16="http://schemas.microsoft.com/office/drawing/2014/main" id="{475C875E-B199-4B97-816B-1ED9263E18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2055" y="2935151"/>
            <a:ext cx="1844947" cy="964113"/>
          </a:xfrm>
          <a:prstGeom prst="rect">
            <a:avLst/>
          </a:prstGeom>
          <a:noFill/>
          <a:extLst>
            <a:ext uri="{909E8E84-426E-40DD-AFC4-6F175D3DCCD1}">
              <a14:hiddenFill xmlns:a14="http://schemas.microsoft.com/office/drawing/2010/main">
                <a:solidFill>
                  <a:srgbClr val="FFFFFF"/>
                </a:solidFill>
              </a14:hiddenFill>
            </a:ext>
          </a:extLst>
        </p:spPr>
      </p:pic>
      <p:pic>
        <p:nvPicPr>
          <p:cNvPr id="44" name="図 43">
            <a:extLst>
              <a:ext uri="{FF2B5EF4-FFF2-40B4-BE49-F238E27FC236}">
                <a16:creationId xmlns:a16="http://schemas.microsoft.com/office/drawing/2014/main" id="{7D8D5D71-37EC-408D-84CE-C1B277BD2880}"/>
              </a:ext>
            </a:extLst>
          </p:cNvPr>
          <p:cNvPicPr>
            <a:picLocks noChangeAspect="1"/>
          </p:cNvPicPr>
          <p:nvPr/>
        </p:nvPicPr>
        <p:blipFill>
          <a:blip r:embed="rId3"/>
          <a:stretch>
            <a:fillRect/>
          </a:stretch>
        </p:blipFill>
        <p:spPr>
          <a:xfrm>
            <a:off x="4572000" y="3106319"/>
            <a:ext cx="1176005" cy="750403"/>
          </a:xfrm>
          <a:prstGeom prst="rect">
            <a:avLst/>
          </a:prstGeom>
        </p:spPr>
      </p:pic>
    </p:spTree>
    <p:extLst>
      <p:ext uri="{BB962C8B-B14F-4D97-AF65-F5344CB8AC3E}">
        <p14:creationId xmlns:p14="http://schemas.microsoft.com/office/powerpoint/2010/main" val="789132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08EB73-78F3-40D7-8D3A-8A92AA6F1FA8}"/>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630131" rtl="0" eaLnBrk="1" fontAlgn="auto" latinLnBrk="0" hangingPunct="1">
                <a:lnSpc>
                  <a:spcPct val="100000"/>
                </a:lnSpc>
                <a:spcBef>
                  <a:spcPts val="0"/>
                </a:spcBef>
                <a:spcAft>
                  <a:spcPts val="0"/>
                </a:spcAft>
                <a:buClrTx/>
                <a:buSzTx/>
                <a:buFontTx/>
                <a:buNone/>
                <a:tabLst/>
                <a:defRPr/>
              </a:pPr>
              <a:t>6</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cs typeface="+mn-cs"/>
            </a:endParaRPr>
          </a:p>
        </p:txBody>
      </p:sp>
      <p:sp>
        <p:nvSpPr>
          <p:cNvPr id="3" name="タイトル 2">
            <a:extLst>
              <a:ext uri="{FF2B5EF4-FFF2-40B4-BE49-F238E27FC236}">
                <a16:creationId xmlns:a16="http://schemas.microsoft.com/office/drawing/2014/main" id="{694001C7-569D-4434-94B0-21667C1D9F9E}"/>
              </a:ext>
            </a:extLst>
          </p:cNvPr>
          <p:cNvSpPr>
            <a:spLocks noGrp="1"/>
          </p:cNvSpPr>
          <p:nvPr>
            <p:ph type="title"/>
          </p:nvPr>
        </p:nvSpPr>
        <p:spPr>
          <a:xfrm>
            <a:off x="1691680" y="157163"/>
            <a:ext cx="7276746" cy="392112"/>
          </a:xfrm>
        </p:spPr>
        <p:txBody>
          <a:bodyPr/>
          <a:lstStyle/>
          <a:p>
            <a:r>
              <a:rPr kumimoji="1" lang="ja-JP" altLang="en-US" sz="2400" dirty="0"/>
              <a:t>リモートワーク 移行への課題（問題と対応）</a:t>
            </a:r>
          </a:p>
        </p:txBody>
      </p:sp>
      <p:sp>
        <p:nvSpPr>
          <p:cNvPr id="6" name="タイトル 2">
            <a:extLst>
              <a:ext uri="{FF2B5EF4-FFF2-40B4-BE49-F238E27FC236}">
                <a16:creationId xmlns:a16="http://schemas.microsoft.com/office/drawing/2014/main" id="{6DFFBD91-4F7C-43B8-B99A-7C1E64754F35}"/>
              </a:ext>
            </a:extLst>
          </p:cNvPr>
          <p:cNvSpPr txBox="1">
            <a:spLocks/>
          </p:cNvSpPr>
          <p:nvPr/>
        </p:nvSpPr>
        <p:spPr bwMode="auto">
          <a:xfrm>
            <a:off x="140484" y="157163"/>
            <a:ext cx="1372090"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１－３</a:t>
            </a:r>
          </a:p>
        </p:txBody>
      </p:sp>
      <p:sp>
        <p:nvSpPr>
          <p:cNvPr id="7" name="テキスト ボックス 6">
            <a:extLst>
              <a:ext uri="{FF2B5EF4-FFF2-40B4-BE49-F238E27FC236}">
                <a16:creationId xmlns:a16="http://schemas.microsoft.com/office/drawing/2014/main" id="{E9D4FE96-B754-4B65-B61C-12A8DD45827B}"/>
              </a:ext>
            </a:extLst>
          </p:cNvPr>
          <p:cNvSpPr txBox="1"/>
          <p:nvPr/>
        </p:nvSpPr>
        <p:spPr>
          <a:xfrm>
            <a:off x="233406" y="980728"/>
            <a:ext cx="8638266" cy="579043"/>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とはいえ、リモートワークには、現時点で次のような問題があります。それぞれの対応を図りましょう。</a:t>
            </a:r>
            <a:endParaRPr kumimoji="1" lang="en-US" altLang="ja-JP"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9" name="表 9">
            <a:extLst>
              <a:ext uri="{FF2B5EF4-FFF2-40B4-BE49-F238E27FC236}">
                <a16:creationId xmlns:a16="http://schemas.microsoft.com/office/drawing/2014/main" id="{88D2BA53-AC45-4012-AE0F-D9F1F1FA5704}"/>
              </a:ext>
            </a:extLst>
          </p:cNvPr>
          <p:cNvGraphicFramePr>
            <a:graphicFrameLocks noGrp="1"/>
          </p:cNvGraphicFramePr>
          <p:nvPr>
            <p:extLst>
              <p:ext uri="{D42A27DB-BD31-4B8C-83A1-F6EECF244321}">
                <p14:modId xmlns:p14="http://schemas.microsoft.com/office/powerpoint/2010/main" val="1033423840"/>
              </p:ext>
            </p:extLst>
          </p:nvPr>
        </p:nvGraphicFramePr>
        <p:xfrm>
          <a:off x="173623" y="1916832"/>
          <a:ext cx="8698049" cy="4297680"/>
        </p:xfrm>
        <a:graphic>
          <a:graphicData uri="http://schemas.openxmlformats.org/drawingml/2006/table">
            <a:tbl>
              <a:tblPr firstRow="1" bandRow="1">
                <a:tableStyleId>{5940675A-B579-460E-94D1-54222C63F5DA}</a:tableStyleId>
              </a:tblPr>
              <a:tblGrid>
                <a:gridCol w="446054">
                  <a:extLst>
                    <a:ext uri="{9D8B030D-6E8A-4147-A177-3AD203B41FA5}">
                      <a16:colId xmlns:a16="http://schemas.microsoft.com/office/drawing/2014/main" val="1433342327"/>
                    </a:ext>
                  </a:extLst>
                </a:gridCol>
                <a:gridCol w="4014484">
                  <a:extLst>
                    <a:ext uri="{9D8B030D-6E8A-4147-A177-3AD203B41FA5}">
                      <a16:colId xmlns:a16="http://schemas.microsoft.com/office/drawing/2014/main" val="4178748240"/>
                    </a:ext>
                  </a:extLst>
                </a:gridCol>
                <a:gridCol w="4237511">
                  <a:extLst>
                    <a:ext uri="{9D8B030D-6E8A-4147-A177-3AD203B41FA5}">
                      <a16:colId xmlns:a16="http://schemas.microsoft.com/office/drawing/2014/main" val="4111605067"/>
                    </a:ext>
                  </a:extLst>
                </a:gridCol>
              </a:tblGrid>
              <a:tr h="300573">
                <a:tc>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600" dirty="0">
                          <a:latin typeface="メイリオ" panose="020B0604030504040204" pitchFamily="50" charset="-128"/>
                          <a:ea typeface="メイリオ" panose="020B0604030504040204" pitchFamily="50" charset="-128"/>
                        </a:rPr>
                        <a:t>問　題</a:t>
                      </a:r>
                    </a:p>
                  </a:txBody>
                  <a:tcPr/>
                </a:tc>
                <a:tc>
                  <a:txBody>
                    <a:bodyPr/>
                    <a:lstStyle/>
                    <a:p>
                      <a:pPr algn="ctr"/>
                      <a:r>
                        <a:rPr kumimoji="1" lang="ja-JP" altLang="en-US" sz="1600" dirty="0">
                          <a:latin typeface="メイリオ" panose="020B0604030504040204" pitchFamily="50" charset="-128"/>
                          <a:ea typeface="メイリオ" panose="020B0604030504040204" pitchFamily="50" charset="-128"/>
                        </a:rPr>
                        <a:t>対　応</a:t>
                      </a:r>
                    </a:p>
                  </a:txBody>
                  <a:tcPr/>
                </a:tc>
                <a:extLst>
                  <a:ext uri="{0D108BD9-81ED-4DB2-BD59-A6C34878D82A}">
                    <a16:rowId xmlns:a16="http://schemas.microsoft.com/office/drawing/2014/main" val="1144122752"/>
                  </a:ext>
                </a:extLst>
              </a:tr>
              <a:tr h="372581">
                <a:tc>
                  <a:txBody>
                    <a:bodyPr/>
                    <a:lstStyle/>
                    <a:p>
                      <a:r>
                        <a:rPr kumimoji="1" lang="ja-JP" altLang="en-US" sz="1600" dirty="0">
                          <a:latin typeface="メイリオ" panose="020B0604030504040204" pitchFamily="50" charset="-128"/>
                          <a:ea typeface="メイリオ" panose="020B0604030504040204" pitchFamily="50" charset="-128"/>
                        </a:rPr>
                        <a:t>１</a:t>
                      </a:r>
                    </a:p>
                  </a:txBody>
                  <a:tcPr/>
                </a:tc>
                <a:tc>
                  <a:txBody>
                    <a:bodyPr/>
                    <a:lstStyle/>
                    <a:p>
                      <a:r>
                        <a:rPr kumimoji="1" lang="ja-JP" altLang="en-US" sz="1600" dirty="0">
                          <a:latin typeface="メイリオ" panose="020B0604030504040204" pitchFamily="50" charset="-128"/>
                          <a:ea typeface="メイリオ" panose="020B0604030504040204" pitchFamily="50" charset="-128"/>
                        </a:rPr>
                        <a:t>ＩＴツールに不慣れ。</a:t>
                      </a:r>
                    </a:p>
                  </a:txBody>
                  <a:tcPr/>
                </a:tc>
                <a:tc>
                  <a:txBody>
                    <a:bodyPr/>
                    <a:lstStyle/>
                    <a:p>
                      <a:r>
                        <a:rPr kumimoji="1" lang="ja-JP" altLang="en-US" sz="1600" dirty="0">
                          <a:latin typeface="メイリオ" panose="020B0604030504040204" pitchFamily="50" charset="-128"/>
                          <a:ea typeface="メイリオ" panose="020B0604030504040204" pitchFamily="50" charset="-128"/>
                        </a:rPr>
                        <a:t>社内でどんどん</a:t>
                      </a:r>
                      <a:r>
                        <a:rPr kumimoji="1" lang="ja-JP" altLang="en-US" sz="1600" dirty="0">
                          <a:solidFill>
                            <a:srgbClr val="C00000"/>
                          </a:solidFill>
                          <a:latin typeface="メイリオ" panose="020B0604030504040204" pitchFamily="50" charset="-128"/>
                          <a:ea typeface="メイリオ" panose="020B0604030504040204" pitchFamily="50" charset="-128"/>
                        </a:rPr>
                        <a:t>試して、実践知</a:t>
                      </a:r>
                      <a:r>
                        <a:rPr kumimoji="1" lang="ja-JP" altLang="en-US" sz="1600" dirty="0">
                          <a:latin typeface="メイリオ" panose="020B0604030504040204" pitchFamily="50" charset="-128"/>
                          <a:ea typeface="メイリオ" panose="020B0604030504040204" pitchFamily="50" charset="-128"/>
                        </a:rPr>
                        <a:t>を共有する。</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先行事例から学ぶ。</a:t>
                      </a:r>
                      <a:endParaRPr kumimoji="1" lang="en-US" altLang="ja-JP" sz="16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4149221695"/>
                  </a:ext>
                </a:extLst>
              </a:tr>
              <a:tr h="372581">
                <a:tc rowSpan="2">
                  <a:txBody>
                    <a:bodyPr/>
                    <a:lstStyle/>
                    <a:p>
                      <a:r>
                        <a:rPr kumimoji="1" lang="ja-JP" altLang="en-US" sz="1600" dirty="0">
                          <a:latin typeface="メイリオ" panose="020B0604030504040204" pitchFamily="50" charset="-128"/>
                          <a:ea typeface="メイリオ" panose="020B0604030504040204" pitchFamily="50" charset="-128"/>
                        </a:rPr>
                        <a:t>２</a:t>
                      </a:r>
                    </a:p>
                  </a:txBody>
                  <a:tcPr/>
                </a:tc>
                <a:tc rowSpan="2">
                  <a:txBody>
                    <a:bodyPr/>
                    <a:lstStyle/>
                    <a:p>
                      <a:r>
                        <a:rPr kumimoji="1" lang="ja-JP" altLang="en-US" sz="1600" dirty="0">
                          <a:latin typeface="メイリオ" panose="020B0604030504040204" pitchFamily="50" charset="-128"/>
                          <a:ea typeface="メイリオ" panose="020B0604030504040204" pitchFamily="50" charset="-128"/>
                        </a:rPr>
                        <a:t>代理店・お客さまの、</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ＩＴリテラシーが低い。</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solidFill>
                            <a:srgbClr val="C00000"/>
                          </a:solidFill>
                          <a:latin typeface="メイリオ" panose="020B0604030504040204" pitchFamily="50" charset="-128"/>
                          <a:ea typeface="メイリオ" panose="020B0604030504040204" pitchFamily="50" charset="-128"/>
                        </a:rPr>
                        <a:t>訪問を要求</a:t>
                      </a:r>
                      <a:r>
                        <a:rPr kumimoji="1" lang="ja-JP" altLang="en-US" sz="1600" dirty="0">
                          <a:latin typeface="メイリオ" panose="020B0604030504040204" pitchFamily="50" charset="-128"/>
                          <a:ea typeface="メイリオ" panose="020B0604030504040204" pitchFamily="50" charset="-128"/>
                        </a:rPr>
                        <a:t>されてしまう。</a:t>
                      </a:r>
                    </a:p>
                  </a:txBody>
                  <a:tcPr/>
                </a:tc>
                <a:tc>
                  <a:txBody>
                    <a:bodyPr/>
                    <a:lstStyle/>
                    <a:p>
                      <a:r>
                        <a:rPr kumimoji="1" lang="ja-JP" altLang="en-US" sz="1600" dirty="0">
                          <a:latin typeface="メイリオ" panose="020B0604030504040204" pitchFamily="50" charset="-128"/>
                          <a:ea typeface="メイリオ" panose="020B0604030504040204" pitchFamily="50" charset="-128"/>
                        </a:rPr>
                        <a:t>どうしてもリモートを望まない、重要な先に対しては、対面で対応する。</a:t>
                      </a:r>
                    </a:p>
                  </a:txBody>
                  <a:tcPr/>
                </a:tc>
                <a:extLst>
                  <a:ext uri="{0D108BD9-81ED-4DB2-BD59-A6C34878D82A}">
                    <a16:rowId xmlns:a16="http://schemas.microsoft.com/office/drawing/2014/main" val="3711055651"/>
                  </a:ext>
                </a:extLst>
              </a:tr>
              <a:tr h="372581">
                <a:tc vMerge="1">
                  <a:txBody>
                    <a:bodyPr/>
                    <a:lstStyle/>
                    <a:p>
                      <a:endParaRPr kumimoji="1" lang="ja-JP" altLang="en-US" sz="1800" dirty="0">
                        <a:latin typeface="+mn-ea"/>
                        <a:ea typeface="+mn-ea"/>
                      </a:endParaRPr>
                    </a:p>
                  </a:txBody>
                  <a:tcPr/>
                </a:tc>
                <a:tc vMerge="1">
                  <a:txBody>
                    <a:bodyPr/>
                    <a:lstStyle/>
                    <a:p>
                      <a:endParaRPr kumimoji="1" lang="ja-JP" altLang="en-US" sz="1800" dirty="0">
                        <a:latin typeface="+mn-ea"/>
                        <a:ea typeface="+mn-ea"/>
                      </a:endParaRPr>
                    </a:p>
                  </a:txBody>
                  <a:tcPr/>
                </a:tc>
                <a:tc>
                  <a:txBody>
                    <a:bodyPr/>
                    <a:lstStyle/>
                    <a:p>
                      <a:r>
                        <a:rPr kumimoji="1" lang="ja-JP" altLang="en-US" sz="1600" dirty="0">
                          <a:latin typeface="メイリオ" panose="020B0604030504040204" pitchFamily="50" charset="-128"/>
                          <a:ea typeface="メイリオ" panose="020B0604030504040204" pitchFamily="50" charset="-128"/>
                        </a:rPr>
                        <a:t>代理店・お客さまに対して、</a:t>
                      </a:r>
                      <a:r>
                        <a:rPr kumimoji="1" lang="ja-JP" altLang="en-US" sz="1600" dirty="0">
                          <a:solidFill>
                            <a:srgbClr val="C00000"/>
                          </a:solidFill>
                          <a:latin typeface="メイリオ" panose="020B0604030504040204" pitchFamily="50" charset="-128"/>
                          <a:ea typeface="メイリオ" panose="020B0604030504040204" pitchFamily="50" charset="-128"/>
                        </a:rPr>
                        <a:t>リモートのメリットを訴求</a:t>
                      </a:r>
                      <a:r>
                        <a:rPr kumimoji="1" lang="ja-JP" altLang="en-US" sz="1600" dirty="0">
                          <a:latin typeface="メイリオ" panose="020B0604030504040204" pitchFamily="50" charset="-128"/>
                          <a:ea typeface="メイリオ" panose="020B0604030504040204" pitchFamily="50" charset="-128"/>
                        </a:rPr>
                        <a:t>しながら、ＩＴリテラシーを高めていく。</a:t>
                      </a:r>
                    </a:p>
                  </a:txBody>
                  <a:tcPr/>
                </a:tc>
                <a:extLst>
                  <a:ext uri="{0D108BD9-81ED-4DB2-BD59-A6C34878D82A}">
                    <a16:rowId xmlns:a16="http://schemas.microsoft.com/office/drawing/2014/main" val="1360449116"/>
                  </a:ext>
                </a:extLst>
              </a:tr>
              <a:tr h="372581">
                <a:tc rowSpan="2">
                  <a:txBody>
                    <a:bodyPr/>
                    <a:lstStyle/>
                    <a:p>
                      <a:r>
                        <a:rPr kumimoji="1" lang="ja-JP" altLang="en-US" sz="1600" dirty="0">
                          <a:latin typeface="メイリオ" panose="020B0604030504040204" pitchFamily="50" charset="-128"/>
                          <a:ea typeface="メイリオ" panose="020B0604030504040204" pitchFamily="50" charset="-128"/>
                        </a:rPr>
                        <a:t>３</a:t>
                      </a:r>
                    </a:p>
                  </a:txBody>
                  <a:tcPr/>
                </a:tc>
                <a:tc rowSpan="2">
                  <a:txBody>
                    <a:bodyPr/>
                    <a:lstStyle/>
                    <a:p>
                      <a:r>
                        <a:rPr kumimoji="1" lang="ja-JP" altLang="en-US" sz="1600" dirty="0">
                          <a:latin typeface="メイリオ" panose="020B0604030504040204" pitchFamily="50" charset="-128"/>
                          <a:ea typeface="メイリオ" panose="020B0604030504040204" pitchFamily="50" charset="-128"/>
                        </a:rPr>
                        <a:t>社内で、ちょっとした質問がしにくい。</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雑談が減った。雰囲気が共有できないなどの問題がある。</a:t>
                      </a:r>
                    </a:p>
                  </a:txBody>
                  <a:tcPr/>
                </a:tc>
                <a:tc>
                  <a:txBody>
                    <a:bodyPr/>
                    <a:lstStyle/>
                    <a:p>
                      <a:r>
                        <a:rPr kumimoji="1" lang="ja-JP" altLang="en-US" sz="1600" dirty="0">
                          <a:latin typeface="メイリオ" panose="020B0604030504040204" pitchFamily="50" charset="-128"/>
                          <a:ea typeface="メイリオ" panose="020B0604030504040204" pitchFamily="50" charset="-128"/>
                        </a:rPr>
                        <a:t>新入社員や異動者など経験の浅い社員には、</a:t>
                      </a:r>
                      <a:r>
                        <a:rPr kumimoji="1" lang="ja-JP" altLang="en-US" sz="1600" dirty="0">
                          <a:solidFill>
                            <a:srgbClr val="C00000"/>
                          </a:solidFill>
                          <a:latin typeface="メイリオ" panose="020B0604030504040204" pitchFamily="50" charset="-128"/>
                          <a:ea typeface="メイリオ" panose="020B0604030504040204" pitchFamily="50" charset="-128"/>
                        </a:rPr>
                        <a:t>リモートで同行訪問</a:t>
                      </a:r>
                      <a:r>
                        <a:rPr kumimoji="1" lang="ja-JP" altLang="en-US" sz="1600" dirty="0">
                          <a:latin typeface="メイリオ" panose="020B0604030504040204" pitchFamily="50" charset="-128"/>
                          <a:ea typeface="メイリオ" panose="020B0604030504040204" pitchFamily="50" charset="-128"/>
                        </a:rPr>
                        <a:t>するなど、ＯＪＴの機会をつくる。</a:t>
                      </a:r>
                    </a:p>
                  </a:txBody>
                  <a:tcPr/>
                </a:tc>
                <a:extLst>
                  <a:ext uri="{0D108BD9-81ED-4DB2-BD59-A6C34878D82A}">
                    <a16:rowId xmlns:a16="http://schemas.microsoft.com/office/drawing/2014/main" val="2811968123"/>
                  </a:ext>
                </a:extLst>
              </a:tr>
              <a:tr h="372581">
                <a:tc vMerge="1">
                  <a:txBody>
                    <a:bodyPr/>
                    <a:lstStyle/>
                    <a:p>
                      <a:endParaRPr kumimoji="1" lang="ja-JP" altLang="en-US" sz="1800" dirty="0">
                        <a:latin typeface="+mn-ea"/>
                        <a:ea typeface="+mn-ea"/>
                      </a:endParaRPr>
                    </a:p>
                  </a:txBody>
                  <a:tcPr/>
                </a:tc>
                <a:tc vMerge="1">
                  <a:txBody>
                    <a:bodyPr/>
                    <a:lstStyle/>
                    <a:p>
                      <a:endParaRPr kumimoji="1" lang="ja-JP" altLang="en-US" sz="1800" dirty="0">
                        <a:latin typeface="+mn-ea"/>
                        <a:ea typeface="+mn-ea"/>
                      </a:endParaRPr>
                    </a:p>
                  </a:txBody>
                  <a:tcPr/>
                </a:tc>
                <a:tc>
                  <a:txBody>
                    <a:bodyPr/>
                    <a:lstStyle/>
                    <a:p>
                      <a:r>
                        <a:rPr kumimoji="1" lang="ja-JP" altLang="en-US" sz="1600" dirty="0">
                          <a:solidFill>
                            <a:srgbClr val="C00000"/>
                          </a:solidFill>
                          <a:latin typeface="メイリオ" panose="020B0604030504040204" pitchFamily="50" charset="-128"/>
                          <a:ea typeface="メイリオ" panose="020B0604030504040204" pitchFamily="50" charset="-128"/>
                        </a:rPr>
                        <a:t>組織サーベイ</a:t>
                      </a:r>
                      <a:r>
                        <a:rPr kumimoji="1" lang="ja-JP" altLang="en-US" sz="1600" dirty="0">
                          <a:latin typeface="メイリオ" panose="020B0604030504040204" pitchFamily="50" charset="-128"/>
                          <a:ea typeface="メイリオ" panose="020B0604030504040204" pitchFamily="50" charset="-128"/>
                        </a:rPr>
                        <a:t>などを活用して、対話の場を増やす。</a:t>
                      </a:r>
                    </a:p>
                  </a:txBody>
                  <a:tcPr/>
                </a:tc>
                <a:extLst>
                  <a:ext uri="{0D108BD9-81ED-4DB2-BD59-A6C34878D82A}">
                    <a16:rowId xmlns:a16="http://schemas.microsoft.com/office/drawing/2014/main" val="2951394962"/>
                  </a:ext>
                </a:extLst>
              </a:tr>
              <a:tr h="372581">
                <a:tc>
                  <a:txBody>
                    <a:bodyPr/>
                    <a:lstStyle/>
                    <a:p>
                      <a:r>
                        <a:rPr kumimoji="1" lang="ja-JP" altLang="en-US" sz="1600" dirty="0">
                          <a:latin typeface="メイリオ" panose="020B0604030504040204" pitchFamily="50" charset="-128"/>
                          <a:ea typeface="メイリオ" panose="020B0604030504040204" pitchFamily="50" charset="-128"/>
                        </a:rPr>
                        <a:t>４</a:t>
                      </a:r>
                    </a:p>
                  </a:txBody>
                  <a:tcPr/>
                </a:tc>
                <a:tc>
                  <a:txBody>
                    <a:bodyPr/>
                    <a:lstStyle/>
                    <a:p>
                      <a:r>
                        <a:rPr kumimoji="1" lang="ja-JP" altLang="en-US" sz="1600" dirty="0">
                          <a:latin typeface="メイリオ" panose="020B0604030504040204" pitchFamily="50" charset="-128"/>
                          <a:ea typeface="メイリオ" panose="020B0604030504040204" pitchFamily="50" charset="-128"/>
                        </a:rPr>
                        <a:t>在宅が進むことで、上司が部下の管理に不安を覚える。</a:t>
                      </a:r>
                    </a:p>
                  </a:txBody>
                  <a:tcPr/>
                </a:tc>
                <a:tc>
                  <a:txBody>
                    <a:bodyPr/>
                    <a:lstStyle/>
                    <a:p>
                      <a:r>
                        <a:rPr kumimoji="1" lang="ja-JP" altLang="en-US" sz="1600" dirty="0">
                          <a:solidFill>
                            <a:srgbClr val="C00000"/>
                          </a:solidFill>
                          <a:latin typeface="メイリオ" panose="020B0604030504040204" pitchFamily="50" charset="-128"/>
                          <a:ea typeface="メイリオ" panose="020B0604030504040204" pitchFamily="50" charset="-128"/>
                        </a:rPr>
                        <a:t>マイクロマネジメント禁止</a:t>
                      </a:r>
                      <a:r>
                        <a:rPr kumimoji="1" lang="ja-JP" altLang="en-US" sz="1600" dirty="0">
                          <a:latin typeface="メイリオ" panose="020B0604030504040204" pitchFamily="50" charset="-128"/>
                          <a:ea typeface="メイリオ" panose="020B0604030504040204" pitchFamily="50" charset="-128"/>
                        </a:rPr>
                        <a:t>。部下を信じて任せる。</a:t>
                      </a:r>
                    </a:p>
                  </a:txBody>
                  <a:tcPr/>
                </a:tc>
                <a:extLst>
                  <a:ext uri="{0D108BD9-81ED-4DB2-BD59-A6C34878D82A}">
                    <a16:rowId xmlns:a16="http://schemas.microsoft.com/office/drawing/2014/main" val="1724860610"/>
                  </a:ext>
                </a:extLst>
              </a:tr>
            </a:tbl>
          </a:graphicData>
        </a:graphic>
      </p:graphicFrame>
      <p:pic>
        <p:nvPicPr>
          <p:cNvPr id="10" name="図 9">
            <a:extLst>
              <a:ext uri="{FF2B5EF4-FFF2-40B4-BE49-F238E27FC236}">
                <a16:creationId xmlns:a16="http://schemas.microsoft.com/office/drawing/2014/main" id="{4AB6DAB3-4B96-4E53-9E67-71BB4BC803F9}"/>
              </a:ext>
            </a:extLst>
          </p:cNvPr>
          <p:cNvPicPr>
            <a:picLocks noChangeAspect="1"/>
          </p:cNvPicPr>
          <p:nvPr/>
        </p:nvPicPr>
        <p:blipFill>
          <a:blip r:embed="rId2"/>
          <a:stretch>
            <a:fillRect/>
          </a:stretch>
        </p:blipFill>
        <p:spPr>
          <a:xfrm>
            <a:off x="3347864" y="2878120"/>
            <a:ext cx="986778" cy="1037123"/>
          </a:xfrm>
          <a:prstGeom prst="rect">
            <a:avLst/>
          </a:prstGeom>
        </p:spPr>
      </p:pic>
    </p:spTree>
    <p:extLst>
      <p:ext uri="{BB962C8B-B14F-4D97-AF65-F5344CB8AC3E}">
        <p14:creationId xmlns:p14="http://schemas.microsoft.com/office/powerpoint/2010/main" val="381349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08EB73-78F3-40D7-8D3A-8A92AA6F1FA8}"/>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ea typeface="メイリオ" panose="020B0604030504040204" pitchFamily="50" charset="-128"/>
                <a:cs typeface="+mn-cs"/>
              </a:rPr>
              <a:pPr marL="0" marR="0" lvl="0" indent="0" algn="ctr" defTabSz="630131" rtl="0" eaLnBrk="1" fontAlgn="auto" latinLnBrk="0" hangingPunct="1">
                <a:lnSpc>
                  <a:spcPct val="100000"/>
                </a:lnSpc>
                <a:spcBef>
                  <a:spcPts val="0"/>
                </a:spcBef>
                <a:spcAft>
                  <a:spcPts val="0"/>
                </a:spcAft>
                <a:buClrTx/>
                <a:buSzTx/>
                <a:buFontTx/>
                <a:buNone/>
                <a:tabLst/>
                <a:defRPr/>
              </a:pPr>
              <a:t>7</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ea typeface="メイリオ" panose="020B0604030504040204" pitchFamily="50" charset="-128"/>
              <a:cs typeface="+mn-cs"/>
            </a:endParaRPr>
          </a:p>
        </p:txBody>
      </p:sp>
      <p:sp>
        <p:nvSpPr>
          <p:cNvPr id="3" name="タイトル 2">
            <a:extLst>
              <a:ext uri="{FF2B5EF4-FFF2-40B4-BE49-F238E27FC236}">
                <a16:creationId xmlns:a16="http://schemas.microsoft.com/office/drawing/2014/main" id="{694001C7-569D-4434-94B0-21667C1D9F9E}"/>
              </a:ext>
            </a:extLst>
          </p:cNvPr>
          <p:cNvSpPr>
            <a:spLocks noGrp="1"/>
          </p:cNvSpPr>
          <p:nvPr>
            <p:ph type="title"/>
          </p:nvPr>
        </p:nvSpPr>
        <p:spPr>
          <a:xfrm>
            <a:off x="1691680" y="157163"/>
            <a:ext cx="7276746" cy="392112"/>
          </a:xfrm>
        </p:spPr>
        <p:txBody>
          <a:bodyPr/>
          <a:lstStyle/>
          <a:p>
            <a:r>
              <a:rPr kumimoji="1" lang="ja-JP" altLang="en-US" sz="2400" dirty="0"/>
              <a:t>代理店・お客さまへメリットを訴求する</a:t>
            </a:r>
          </a:p>
        </p:txBody>
      </p:sp>
      <p:sp>
        <p:nvSpPr>
          <p:cNvPr id="6" name="タイトル 2">
            <a:extLst>
              <a:ext uri="{FF2B5EF4-FFF2-40B4-BE49-F238E27FC236}">
                <a16:creationId xmlns:a16="http://schemas.microsoft.com/office/drawing/2014/main" id="{6DFFBD91-4F7C-43B8-B99A-7C1E64754F35}"/>
              </a:ext>
            </a:extLst>
          </p:cNvPr>
          <p:cNvSpPr txBox="1">
            <a:spLocks/>
          </p:cNvSpPr>
          <p:nvPr/>
        </p:nvSpPr>
        <p:spPr bwMode="auto">
          <a:xfrm>
            <a:off x="140484" y="157163"/>
            <a:ext cx="1372090"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１－４</a:t>
            </a:r>
          </a:p>
        </p:txBody>
      </p:sp>
      <p:sp>
        <p:nvSpPr>
          <p:cNvPr id="7" name="テキスト ボックス 6">
            <a:extLst>
              <a:ext uri="{FF2B5EF4-FFF2-40B4-BE49-F238E27FC236}">
                <a16:creationId xmlns:a16="http://schemas.microsoft.com/office/drawing/2014/main" id="{E9D4FE96-B754-4B65-B61C-12A8DD45827B}"/>
              </a:ext>
            </a:extLst>
          </p:cNvPr>
          <p:cNvSpPr txBox="1"/>
          <p:nvPr/>
        </p:nvSpPr>
        <p:spPr>
          <a:xfrm>
            <a:off x="252867" y="835222"/>
            <a:ext cx="8638266" cy="579043"/>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代理店・お客さまに、リモートのメリットを訴求しながら、ＩＴリテラシーを高めていきましょう。</a:t>
            </a:r>
            <a:endPar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 name="テキスト ボックス 3">
            <a:extLst>
              <a:ext uri="{FF2B5EF4-FFF2-40B4-BE49-F238E27FC236}">
                <a16:creationId xmlns:a16="http://schemas.microsoft.com/office/drawing/2014/main" id="{92541AE7-2255-40BD-9DDC-18799F2EF4B3}"/>
              </a:ext>
            </a:extLst>
          </p:cNvPr>
          <p:cNvSpPr txBox="1"/>
          <p:nvPr/>
        </p:nvSpPr>
        <p:spPr>
          <a:xfrm>
            <a:off x="338605" y="1520803"/>
            <a:ext cx="8280920" cy="579043"/>
          </a:xfrm>
          <a:prstGeom prst="rect">
            <a:avLst/>
          </a:prstGeom>
          <a:noFill/>
        </p:spPr>
        <p:txBody>
          <a:bodyPr wrap="square" rtlCol="0">
            <a:noAutofit/>
          </a:bodyPr>
          <a:lstStyle/>
          <a:p>
            <a:pPr algn="l"/>
            <a:r>
              <a:rPr kumimoji="1" lang="ja-JP" altLang="en-US" sz="1600" b="1" dirty="0">
                <a:solidFill>
                  <a:srgbClr val="06604F"/>
                </a:solidFill>
                <a:latin typeface="メイリオ" panose="020B0604030504040204" pitchFamily="50" charset="-128"/>
                <a:ea typeface="メイリオ" panose="020B0604030504040204" pitchFamily="50" charset="-128"/>
              </a:rPr>
              <a:t>●代理店・お客さまにとって、</a:t>
            </a:r>
            <a:r>
              <a:rPr kumimoji="1" lang="ja-JP" altLang="en-US" sz="1600" b="1" dirty="0">
                <a:solidFill>
                  <a:srgbClr val="C00000"/>
                </a:solidFill>
                <a:latin typeface="メイリオ" panose="020B0604030504040204" pitchFamily="50" charset="-128"/>
                <a:ea typeface="メイリオ" panose="020B0604030504040204" pitchFamily="50" charset="-128"/>
              </a:rPr>
              <a:t>安全で安心</a:t>
            </a:r>
            <a:r>
              <a:rPr kumimoji="1" lang="ja-JP" altLang="en-US" sz="1600" b="1" dirty="0">
                <a:solidFill>
                  <a:srgbClr val="06604F"/>
                </a:solidFill>
                <a:latin typeface="メイリオ" panose="020B0604030504040204" pitchFamily="50" charset="-128"/>
                <a:ea typeface="メイリオ" panose="020B0604030504040204" pitchFamily="50" charset="-128"/>
              </a:rPr>
              <a:t>な場となります。（新型コロナ対策）</a:t>
            </a:r>
            <a:endParaRPr kumimoji="1" lang="en-US" altLang="ja-JP" sz="1600" b="1" dirty="0">
              <a:solidFill>
                <a:srgbClr val="06604F"/>
              </a:solidFill>
              <a:latin typeface="メイリオ" panose="020B0604030504040204" pitchFamily="50" charset="-128"/>
              <a:ea typeface="メイリオ" panose="020B0604030504040204" pitchFamily="50" charset="-128"/>
            </a:endParaRPr>
          </a:p>
          <a:p>
            <a:pPr algn="l"/>
            <a:r>
              <a:rPr lang="ja-JP" altLang="en-US" sz="14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ＷＥＢであれば、飛沫を気にせず、しっかり対話をすることができます。</a:t>
            </a:r>
            <a:endParaRPr kumimoji="1" lang="en-US" altLang="ja-JP" sz="1400" dirty="0">
              <a:latin typeface="メイリオ" panose="020B0604030504040204" pitchFamily="50" charset="-128"/>
              <a:ea typeface="メイリオ" panose="020B0604030504040204" pitchFamily="50" charset="-128"/>
            </a:endParaRPr>
          </a:p>
          <a:p>
            <a:pPr algn="l"/>
            <a:endParaRPr kumimoji="1" lang="ja-JP" altLang="en-US" sz="16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3C6186B8-4BD6-487F-A1FE-44EC2591D177}"/>
              </a:ext>
            </a:extLst>
          </p:cNvPr>
          <p:cNvSpPr txBox="1"/>
          <p:nvPr/>
        </p:nvSpPr>
        <p:spPr>
          <a:xfrm>
            <a:off x="207711" y="3921128"/>
            <a:ext cx="8638266" cy="1002046"/>
          </a:xfrm>
          <a:prstGeom prst="rect">
            <a:avLst/>
          </a:prstGeom>
          <a:noFill/>
        </p:spPr>
        <p:txBody>
          <a:bodyPr wrap="square" rtlCol="0">
            <a:noAutofit/>
          </a:bodyPr>
          <a:lstStyle/>
          <a:p>
            <a:pPr algn="l"/>
            <a:r>
              <a:rPr kumimoji="1" lang="ja-JP" altLang="en-US" sz="1600" b="1" dirty="0">
                <a:solidFill>
                  <a:srgbClr val="06604F"/>
                </a:solidFill>
                <a:latin typeface="メイリオ" panose="020B0604030504040204" pitchFamily="50" charset="-128"/>
                <a:ea typeface="メイリオ" panose="020B0604030504040204" pitchFamily="50" charset="-128"/>
              </a:rPr>
              <a:t>●デジタル化がどんどん進んでいます。</a:t>
            </a:r>
            <a:r>
              <a:rPr kumimoji="1" lang="ja-JP" altLang="en-US" sz="1600" b="1" dirty="0">
                <a:solidFill>
                  <a:srgbClr val="C00000"/>
                </a:solidFill>
                <a:latin typeface="メイリオ" panose="020B0604030504040204" pitchFamily="50" charset="-128"/>
                <a:ea typeface="メイリオ" panose="020B0604030504040204" pitchFamily="50" charset="-128"/>
              </a:rPr>
              <a:t>将来の布石</a:t>
            </a:r>
            <a:r>
              <a:rPr kumimoji="1" lang="ja-JP" altLang="en-US" sz="1600" b="1" dirty="0">
                <a:solidFill>
                  <a:srgbClr val="06604F"/>
                </a:solidFill>
                <a:latin typeface="メイリオ" panose="020B0604030504040204" pitchFamily="50" charset="-128"/>
                <a:ea typeface="メイリオ" panose="020B0604030504040204" pitchFamily="50" charset="-128"/>
              </a:rPr>
              <a:t>として今のうちからリモートワーク</a:t>
            </a:r>
            <a:br>
              <a:rPr kumimoji="1" lang="en-US" altLang="ja-JP" sz="1600" b="1" dirty="0">
                <a:solidFill>
                  <a:srgbClr val="06604F"/>
                </a:solidFill>
                <a:latin typeface="メイリオ" panose="020B0604030504040204" pitchFamily="50" charset="-128"/>
                <a:ea typeface="メイリオ" panose="020B0604030504040204" pitchFamily="50" charset="-128"/>
              </a:rPr>
            </a:br>
            <a:r>
              <a:rPr kumimoji="1" lang="ja-JP" altLang="en-US" sz="1600" b="1" dirty="0">
                <a:solidFill>
                  <a:srgbClr val="06604F"/>
                </a:solidFill>
                <a:latin typeface="メイリオ" panose="020B0604030504040204" pitchFamily="50" charset="-128"/>
                <a:ea typeface="メイリオ" panose="020B0604030504040204" pitchFamily="50" charset="-128"/>
              </a:rPr>
              <a:t>　に積極的に取り組むことは、経営の発展につながります。</a:t>
            </a:r>
            <a:endParaRPr kumimoji="1" lang="en-US" altLang="ja-JP" sz="1600" b="1" dirty="0">
              <a:solidFill>
                <a:srgbClr val="06604F"/>
              </a:solidFill>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　これまで進んできたキャッシュレス、今後進んでいくオンライン化の流れ、</a:t>
            </a:r>
            <a:r>
              <a:rPr lang="ja-JP" altLang="en-US" sz="1400" dirty="0">
                <a:latin typeface="メイリオ" panose="020B0604030504040204" pitchFamily="50" charset="-128"/>
                <a:ea typeface="メイリオ" panose="020B0604030504040204" pitchFamily="50" charset="-128"/>
              </a:rPr>
              <a:t>こうした潮流をつかみ対応</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していくことが、既存顧客の満足、および、新規顧客の開拓（地域の拡大）につながります。</a:t>
            </a:r>
            <a:endParaRPr kumimoji="1" lang="ja-JP" altLang="en-US" sz="14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3CE33BFF-4328-4311-B927-94EACC8A7C2E}"/>
              </a:ext>
            </a:extLst>
          </p:cNvPr>
          <p:cNvSpPr txBox="1"/>
          <p:nvPr/>
        </p:nvSpPr>
        <p:spPr>
          <a:xfrm>
            <a:off x="207711" y="5064112"/>
            <a:ext cx="8582824" cy="808970"/>
          </a:xfrm>
          <a:prstGeom prst="rect">
            <a:avLst/>
          </a:prstGeom>
          <a:noFill/>
        </p:spPr>
        <p:txBody>
          <a:bodyPr wrap="square" rtlCol="0">
            <a:noAutofit/>
          </a:bodyPr>
          <a:lstStyle/>
          <a:p>
            <a:pPr algn="l"/>
            <a:r>
              <a:rPr kumimoji="1" lang="ja-JP" altLang="en-US" sz="1600" b="1" dirty="0">
                <a:solidFill>
                  <a:srgbClr val="06604F"/>
                </a:solidFill>
                <a:latin typeface="メイリオ" panose="020B0604030504040204" pitchFamily="50" charset="-128"/>
                <a:ea typeface="メイリオ" panose="020B0604030504040204" pitchFamily="50" charset="-128"/>
              </a:rPr>
              <a:t>●</a:t>
            </a:r>
            <a:r>
              <a:rPr kumimoji="1" lang="ja-JP" altLang="en-US" sz="1600" b="1" dirty="0">
                <a:solidFill>
                  <a:srgbClr val="C00000"/>
                </a:solidFill>
                <a:latin typeface="メイリオ" panose="020B0604030504040204" pitchFamily="50" charset="-128"/>
                <a:ea typeface="メイリオ" panose="020B0604030504040204" pitchFamily="50" charset="-128"/>
              </a:rPr>
              <a:t>専門的な資源</a:t>
            </a:r>
            <a:r>
              <a:rPr kumimoji="1" lang="ja-JP" altLang="en-US" sz="1600" b="1" dirty="0">
                <a:solidFill>
                  <a:srgbClr val="06604F"/>
                </a:solidFill>
                <a:latin typeface="メイリオ" panose="020B0604030504040204" pitchFamily="50" charset="-128"/>
                <a:ea typeface="メイリオ" panose="020B0604030504040204" pitchFamily="50" charset="-128"/>
              </a:rPr>
              <a:t>を、有効に活用できるようになります。</a:t>
            </a:r>
            <a:endParaRPr kumimoji="1" lang="en-US" altLang="ja-JP" sz="1600" b="1" dirty="0">
              <a:solidFill>
                <a:srgbClr val="06604F"/>
              </a:solidFill>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　本社にいる各分野の専門家など</a:t>
            </a:r>
            <a:r>
              <a:rPr lang="ja-JP" altLang="en-US" sz="1400" dirty="0">
                <a:latin typeface="メイリオ" panose="020B0604030504040204" pitchFamily="50" charset="-128"/>
                <a:ea typeface="メイリオ" panose="020B0604030504040204" pitchFamily="50" charset="-128"/>
              </a:rPr>
              <a:t>と連携を図りながら</a:t>
            </a:r>
            <a:r>
              <a:rPr kumimoji="1" lang="ja-JP" altLang="en-US" sz="1400" dirty="0">
                <a:latin typeface="メイリオ" panose="020B0604030504040204" pitchFamily="50" charset="-128"/>
                <a:ea typeface="メイリオ" panose="020B0604030504040204" pitchFamily="50" charset="-128"/>
              </a:rPr>
              <a:t>、これまで対面では実現できなかったより高度で先</a:t>
            </a:r>
            <a:endParaRPr kumimoji="1" lang="en-US" altLang="ja-JP" sz="1400" dirty="0">
              <a:latin typeface="メイリオ" panose="020B0604030504040204" pitchFamily="50" charset="-128"/>
              <a:ea typeface="メイリオ" panose="020B0604030504040204" pitchFamily="50" charset="-128"/>
            </a:endParaRPr>
          </a:p>
          <a:p>
            <a:pPr algn="l"/>
            <a:r>
              <a:rPr lang="ja-JP" altLang="en-US" sz="14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端的な情報を提供することができます。</a:t>
            </a:r>
          </a:p>
        </p:txBody>
      </p:sp>
      <p:sp>
        <p:nvSpPr>
          <p:cNvPr id="10" name="テキスト ボックス 9">
            <a:extLst>
              <a:ext uri="{FF2B5EF4-FFF2-40B4-BE49-F238E27FC236}">
                <a16:creationId xmlns:a16="http://schemas.microsoft.com/office/drawing/2014/main" id="{C1626811-321F-4F0B-8788-753B01ACC867}"/>
              </a:ext>
            </a:extLst>
          </p:cNvPr>
          <p:cNvSpPr txBox="1"/>
          <p:nvPr/>
        </p:nvSpPr>
        <p:spPr>
          <a:xfrm>
            <a:off x="212608" y="5946300"/>
            <a:ext cx="8296783" cy="579043"/>
          </a:xfrm>
          <a:prstGeom prst="rect">
            <a:avLst/>
          </a:prstGeom>
          <a:noFill/>
        </p:spPr>
        <p:txBody>
          <a:bodyPr wrap="square" rtlCol="0">
            <a:noAutofit/>
          </a:bodyPr>
          <a:lstStyle/>
          <a:p>
            <a:pPr algn="l"/>
            <a:r>
              <a:rPr kumimoji="1" lang="ja-JP" altLang="en-US" sz="1600" b="1" dirty="0">
                <a:solidFill>
                  <a:srgbClr val="06604F"/>
                </a:solidFill>
                <a:latin typeface="メイリオ" panose="020B0604030504040204" pitchFamily="50" charset="-128"/>
                <a:ea typeface="メイリオ" panose="020B0604030504040204" pitchFamily="50" charset="-128"/>
              </a:rPr>
              <a:t>●代理店・お客さまにとって、</a:t>
            </a:r>
            <a:r>
              <a:rPr kumimoji="1" lang="ja-JP" altLang="en-US" sz="1600" b="1" dirty="0">
                <a:solidFill>
                  <a:srgbClr val="C00000"/>
                </a:solidFill>
                <a:latin typeface="メイリオ" panose="020B0604030504040204" pitchFamily="50" charset="-128"/>
                <a:ea typeface="メイリオ" panose="020B0604030504040204" pitchFamily="50" charset="-128"/>
              </a:rPr>
              <a:t>効率的な対話の場</a:t>
            </a:r>
            <a:r>
              <a:rPr kumimoji="1" lang="ja-JP" altLang="en-US" sz="1600" b="1" dirty="0">
                <a:solidFill>
                  <a:srgbClr val="06604F"/>
                </a:solidFill>
                <a:latin typeface="メイリオ" panose="020B0604030504040204" pitchFamily="50" charset="-128"/>
                <a:ea typeface="メイリオ" panose="020B0604030504040204" pitchFamily="50" charset="-128"/>
              </a:rPr>
              <a:t>をもつことができます。</a:t>
            </a:r>
            <a:endParaRPr kumimoji="1" lang="en-US" altLang="ja-JP" sz="1600" b="1" dirty="0">
              <a:solidFill>
                <a:srgbClr val="06604F"/>
              </a:solidFill>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訪問時の会議室の準備、前後の段取りなどが</a:t>
            </a:r>
            <a:r>
              <a:rPr lang="ja-JP" altLang="en-US" sz="1400" dirty="0">
                <a:latin typeface="メイリオ" panose="020B0604030504040204" pitchFamily="50" charset="-128"/>
                <a:ea typeface="メイリオ" panose="020B0604030504040204" pitchFamily="50" charset="-128"/>
              </a:rPr>
              <a:t>不要となり、対話の場の設定時間の自由度が増します。</a:t>
            </a:r>
            <a:endParaRPr kumimoji="1"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95C71A08-F7BD-4FEF-B226-2D9E58536F23}"/>
              </a:ext>
            </a:extLst>
          </p:cNvPr>
          <p:cNvPicPr>
            <a:picLocks noChangeAspect="1"/>
          </p:cNvPicPr>
          <p:nvPr/>
        </p:nvPicPr>
        <p:blipFill>
          <a:blip r:embed="rId2"/>
          <a:stretch>
            <a:fillRect/>
          </a:stretch>
        </p:blipFill>
        <p:spPr>
          <a:xfrm>
            <a:off x="826529" y="2192196"/>
            <a:ext cx="3528391" cy="1436366"/>
          </a:xfrm>
          <a:prstGeom prst="rect">
            <a:avLst/>
          </a:prstGeom>
        </p:spPr>
      </p:pic>
      <p:pic>
        <p:nvPicPr>
          <p:cNvPr id="12" name="図 11">
            <a:extLst>
              <a:ext uri="{FF2B5EF4-FFF2-40B4-BE49-F238E27FC236}">
                <a16:creationId xmlns:a16="http://schemas.microsoft.com/office/drawing/2014/main" id="{2752999D-8336-4911-B63F-6A4B2ACD0C77}"/>
              </a:ext>
            </a:extLst>
          </p:cNvPr>
          <p:cNvPicPr>
            <a:picLocks noChangeAspect="1"/>
          </p:cNvPicPr>
          <p:nvPr/>
        </p:nvPicPr>
        <p:blipFill>
          <a:blip r:embed="rId3"/>
          <a:stretch>
            <a:fillRect/>
          </a:stretch>
        </p:blipFill>
        <p:spPr>
          <a:xfrm>
            <a:off x="5814331" y="2273563"/>
            <a:ext cx="2016224" cy="1273632"/>
          </a:xfrm>
          <a:prstGeom prst="rect">
            <a:avLst/>
          </a:prstGeom>
        </p:spPr>
      </p:pic>
    </p:spTree>
    <p:extLst>
      <p:ext uri="{BB962C8B-B14F-4D97-AF65-F5344CB8AC3E}">
        <p14:creationId xmlns:p14="http://schemas.microsoft.com/office/powerpoint/2010/main" val="3914397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BB191"/>
        </a:solidFill>
        <a:effectLst/>
      </p:bgPr>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682A6E5-541D-400D-938F-2F240DFA9CB5}"/>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ea typeface="メイリオ" panose="020B0604030504040204" pitchFamily="50" charset="-128"/>
                <a:cs typeface="+mn-cs"/>
              </a:rPr>
              <a:pPr marL="0" marR="0" lvl="0" indent="0" algn="ctr" defTabSz="630131" rtl="0" eaLnBrk="1" fontAlgn="auto" latinLnBrk="0" hangingPunct="1">
                <a:lnSpc>
                  <a:spcPct val="100000"/>
                </a:lnSpc>
                <a:spcBef>
                  <a:spcPts val="0"/>
                </a:spcBef>
                <a:spcAft>
                  <a:spcPts val="0"/>
                </a:spcAft>
                <a:buClrTx/>
                <a:buSzTx/>
                <a:buFontTx/>
                <a:buNone/>
                <a:tabLst/>
                <a:defRPr/>
              </a:pPr>
              <a:t>8</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ea typeface="メイリオ" panose="020B0604030504040204" pitchFamily="50" charset="-128"/>
              <a:cs typeface="+mn-cs"/>
            </a:endParaRPr>
          </a:p>
        </p:txBody>
      </p:sp>
      <p:sp>
        <p:nvSpPr>
          <p:cNvPr id="3" name="タイトル 2">
            <a:extLst>
              <a:ext uri="{FF2B5EF4-FFF2-40B4-BE49-F238E27FC236}">
                <a16:creationId xmlns:a16="http://schemas.microsoft.com/office/drawing/2014/main" id="{EBDCB01A-8022-4112-AD7B-99256547FE87}"/>
              </a:ext>
            </a:extLst>
          </p:cNvPr>
          <p:cNvSpPr>
            <a:spLocks noGrp="1"/>
          </p:cNvSpPr>
          <p:nvPr>
            <p:ph type="title"/>
          </p:nvPr>
        </p:nvSpPr>
        <p:spPr>
          <a:xfrm>
            <a:off x="1" y="1"/>
            <a:ext cx="9144000" cy="1197857"/>
          </a:xfrm>
          <a:solidFill>
            <a:srgbClr val="06604F"/>
          </a:solidFill>
        </p:spPr>
        <p:txBody>
          <a:bodyPr/>
          <a:lstStyle/>
          <a:p>
            <a:pPr algn="ctr"/>
            <a:r>
              <a:rPr kumimoji="1" lang="ja-JP" altLang="en-US" sz="3200" dirty="0"/>
              <a:t>２ ＷＥＢコミュニケーション ７つのポイント</a:t>
            </a:r>
          </a:p>
        </p:txBody>
      </p:sp>
      <p:sp>
        <p:nvSpPr>
          <p:cNvPr id="4" name="テキスト ボックス 3">
            <a:extLst>
              <a:ext uri="{FF2B5EF4-FFF2-40B4-BE49-F238E27FC236}">
                <a16:creationId xmlns:a16="http://schemas.microsoft.com/office/drawing/2014/main" id="{278B8EA2-551B-4132-B77D-8CB3763357B8}"/>
              </a:ext>
            </a:extLst>
          </p:cNvPr>
          <p:cNvSpPr txBox="1"/>
          <p:nvPr/>
        </p:nvSpPr>
        <p:spPr>
          <a:xfrm>
            <a:off x="301019" y="1490849"/>
            <a:ext cx="8830159" cy="78602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ここでは、ＷＥＢによるコミュニケーションについて、もっとも基本的なスキルをお伝えします。</a:t>
            </a:r>
          </a:p>
        </p:txBody>
      </p:sp>
      <p:grpSp>
        <p:nvGrpSpPr>
          <p:cNvPr id="10" name="グループ化 9">
            <a:extLst>
              <a:ext uri="{FF2B5EF4-FFF2-40B4-BE49-F238E27FC236}">
                <a16:creationId xmlns:a16="http://schemas.microsoft.com/office/drawing/2014/main" id="{7D6CE5A9-DF05-4E9F-8C43-FA2EAFED1A4A}"/>
              </a:ext>
            </a:extLst>
          </p:cNvPr>
          <p:cNvGrpSpPr/>
          <p:nvPr/>
        </p:nvGrpSpPr>
        <p:grpSpPr>
          <a:xfrm>
            <a:off x="251519" y="3336022"/>
            <a:ext cx="5233657" cy="506636"/>
            <a:chOff x="251519" y="3293811"/>
            <a:chExt cx="5233657" cy="506636"/>
          </a:xfrm>
        </p:grpSpPr>
        <p:sp>
          <p:nvSpPr>
            <p:cNvPr id="11" name="正方形/長方形 10">
              <a:extLst>
                <a:ext uri="{FF2B5EF4-FFF2-40B4-BE49-F238E27FC236}">
                  <a16:creationId xmlns:a16="http://schemas.microsoft.com/office/drawing/2014/main" id="{EFA1BD50-4803-436F-944E-CC9A5C5938AA}"/>
                </a:ext>
              </a:extLst>
            </p:cNvPr>
            <p:cNvSpPr/>
            <p:nvPr/>
          </p:nvSpPr>
          <p:spPr bwMode="auto">
            <a:xfrm>
              <a:off x="254109" y="3293811"/>
              <a:ext cx="5231067" cy="506636"/>
            </a:xfrm>
            <a:prstGeom prst="rect">
              <a:avLst/>
            </a:prstGeom>
            <a:solidFill>
              <a:schemeClr val="bg1"/>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15" name="テキスト ボックス 14">
              <a:extLst>
                <a:ext uri="{FF2B5EF4-FFF2-40B4-BE49-F238E27FC236}">
                  <a16:creationId xmlns:a16="http://schemas.microsoft.com/office/drawing/2014/main" id="{A0BC288E-D4CA-4323-A6FC-8534E40946F4}"/>
                </a:ext>
              </a:extLst>
            </p:cNvPr>
            <p:cNvSpPr txBox="1"/>
            <p:nvPr/>
          </p:nvSpPr>
          <p:spPr>
            <a:xfrm>
              <a:off x="251519" y="3388350"/>
              <a:ext cx="5108689" cy="32868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２　ＷＥＢ</a:t>
              </a: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コミュニケーション</a:t>
              </a: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 ７つのポイント</a:t>
              </a:r>
            </a:p>
          </p:txBody>
        </p:sp>
      </p:grpSp>
      <p:grpSp>
        <p:nvGrpSpPr>
          <p:cNvPr id="8" name="グループ化 7">
            <a:extLst>
              <a:ext uri="{FF2B5EF4-FFF2-40B4-BE49-F238E27FC236}">
                <a16:creationId xmlns:a16="http://schemas.microsoft.com/office/drawing/2014/main" id="{305938DC-3D3F-4F53-BDB5-72B6C8BA4231}"/>
              </a:ext>
            </a:extLst>
          </p:cNvPr>
          <p:cNvGrpSpPr/>
          <p:nvPr/>
        </p:nvGrpSpPr>
        <p:grpSpPr>
          <a:xfrm>
            <a:off x="251519" y="4109720"/>
            <a:ext cx="5233656" cy="544705"/>
            <a:chOff x="251519" y="4128664"/>
            <a:chExt cx="5233656" cy="544705"/>
          </a:xfrm>
        </p:grpSpPr>
        <p:sp>
          <p:nvSpPr>
            <p:cNvPr id="20" name="正方形/長方形 19">
              <a:extLst>
                <a:ext uri="{FF2B5EF4-FFF2-40B4-BE49-F238E27FC236}">
                  <a16:creationId xmlns:a16="http://schemas.microsoft.com/office/drawing/2014/main" id="{733E681A-2A6A-4405-8684-AF3559D0B39F}"/>
                </a:ext>
              </a:extLst>
            </p:cNvPr>
            <p:cNvSpPr/>
            <p:nvPr/>
          </p:nvSpPr>
          <p:spPr bwMode="auto">
            <a:xfrm>
              <a:off x="254108" y="4128664"/>
              <a:ext cx="5231067" cy="544705"/>
            </a:xfrm>
            <a:prstGeom prst="rect">
              <a:avLst/>
            </a:prstGeom>
            <a:solidFill>
              <a:srgbClr val="0ED8B2"/>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1" name="テキスト ボックス 20">
              <a:extLst>
                <a:ext uri="{FF2B5EF4-FFF2-40B4-BE49-F238E27FC236}">
                  <a16:creationId xmlns:a16="http://schemas.microsoft.com/office/drawing/2014/main" id="{9D51096A-5FDB-4E9F-AB3A-D00F8724EAE5}"/>
                </a:ext>
              </a:extLst>
            </p:cNvPr>
            <p:cNvSpPr txBox="1"/>
            <p:nvPr/>
          </p:nvSpPr>
          <p:spPr>
            <a:xfrm>
              <a:off x="251519" y="4244369"/>
              <a:ext cx="5108689" cy="35136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３　ＷＥＢ会議　７つのポイント</a:t>
              </a:r>
            </a:p>
          </p:txBody>
        </p:sp>
      </p:grpSp>
      <p:grpSp>
        <p:nvGrpSpPr>
          <p:cNvPr id="6" name="グループ化 5">
            <a:extLst>
              <a:ext uri="{FF2B5EF4-FFF2-40B4-BE49-F238E27FC236}">
                <a16:creationId xmlns:a16="http://schemas.microsoft.com/office/drawing/2014/main" id="{DA2C61CF-B00F-40A4-95BC-0B73FCFD24A1}"/>
              </a:ext>
            </a:extLst>
          </p:cNvPr>
          <p:cNvGrpSpPr/>
          <p:nvPr/>
        </p:nvGrpSpPr>
        <p:grpSpPr>
          <a:xfrm>
            <a:off x="251519" y="4921487"/>
            <a:ext cx="5233656" cy="544705"/>
            <a:chOff x="251519" y="5001586"/>
            <a:chExt cx="5233656" cy="544705"/>
          </a:xfrm>
        </p:grpSpPr>
        <p:sp>
          <p:nvSpPr>
            <p:cNvPr id="23" name="正方形/長方形 22">
              <a:extLst>
                <a:ext uri="{FF2B5EF4-FFF2-40B4-BE49-F238E27FC236}">
                  <a16:creationId xmlns:a16="http://schemas.microsoft.com/office/drawing/2014/main" id="{59CF42A1-9AE2-40DF-828D-CE96E37A1113}"/>
                </a:ext>
              </a:extLst>
            </p:cNvPr>
            <p:cNvSpPr/>
            <p:nvPr/>
          </p:nvSpPr>
          <p:spPr bwMode="auto">
            <a:xfrm>
              <a:off x="254108" y="5001586"/>
              <a:ext cx="5231067" cy="544705"/>
            </a:xfrm>
            <a:prstGeom prst="rect">
              <a:avLst/>
            </a:prstGeom>
            <a:solidFill>
              <a:srgbClr val="0ED8B2"/>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4" name="テキスト ボックス 23">
              <a:extLst>
                <a:ext uri="{FF2B5EF4-FFF2-40B4-BE49-F238E27FC236}">
                  <a16:creationId xmlns:a16="http://schemas.microsoft.com/office/drawing/2014/main" id="{D51C72A3-6A7E-4823-B2FC-FDFADA39B340}"/>
                </a:ext>
              </a:extLst>
            </p:cNvPr>
            <p:cNvSpPr txBox="1"/>
            <p:nvPr/>
          </p:nvSpPr>
          <p:spPr>
            <a:xfrm>
              <a:off x="251519" y="5159402"/>
              <a:ext cx="4176465" cy="28582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４　ＷＥＢセミナー　７つのポイント</a:t>
              </a:r>
            </a:p>
          </p:txBody>
        </p:sp>
      </p:grpSp>
      <p:grpSp>
        <p:nvGrpSpPr>
          <p:cNvPr id="7" name="グループ化 6">
            <a:extLst>
              <a:ext uri="{FF2B5EF4-FFF2-40B4-BE49-F238E27FC236}">
                <a16:creationId xmlns:a16="http://schemas.microsoft.com/office/drawing/2014/main" id="{519E5708-0A6E-46C1-9B02-AC359F56514A}"/>
              </a:ext>
            </a:extLst>
          </p:cNvPr>
          <p:cNvGrpSpPr/>
          <p:nvPr/>
        </p:nvGrpSpPr>
        <p:grpSpPr>
          <a:xfrm>
            <a:off x="251519" y="5733256"/>
            <a:ext cx="5231067" cy="506637"/>
            <a:chOff x="251519" y="5874509"/>
            <a:chExt cx="5231067" cy="506637"/>
          </a:xfrm>
        </p:grpSpPr>
        <p:sp>
          <p:nvSpPr>
            <p:cNvPr id="26" name="正方形/長方形 25">
              <a:extLst>
                <a:ext uri="{FF2B5EF4-FFF2-40B4-BE49-F238E27FC236}">
                  <a16:creationId xmlns:a16="http://schemas.microsoft.com/office/drawing/2014/main" id="{2B1CEF20-B0A3-4E35-A7A3-E85DF3EDF5B7}"/>
                </a:ext>
              </a:extLst>
            </p:cNvPr>
            <p:cNvSpPr/>
            <p:nvPr/>
          </p:nvSpPr>
          <p:spPr bwMode="auto">
            <a:xfrm>
              <a:off x="251519" y="5874509"/>
              <a:ext cx="5231067" cy="506637"/>
            </a:xfrm>
            <a:prstGeom prst="rect">
              <a:avLst/>
            </a:prstGeom>
            <a:solidFill>
              <a:srgbClr val="0ED8B2"/>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7" name="テキスト ボックス 26">
              <a:extLst>
                <a:ext uri="{FF2B5EF4-FFF2-40B4-BE49-F238E27FC236}">
                  <a16:creationId xmlns:a16="http://schemas.microsoft.com/office/drawing/2014/main" id="{7712C7DD-6102-422D-BFCC-0D4FC4B148E8}"/>
                </a:ext>
              </a:extLst>
            </p:cNvPr>
            <p:cNvSpPr txBox="1"/>
            <p:nvPr/>
          </p:nvSpPr>
          <p:spPr>
            <a:xfrm>
              <a:off x="251519" y="5980638"/>
              <a:ext cx="5108689" cy="32868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５　職場の運営　７つのポイント</a:t>
              </a:r>
            </a:p>
          </p:txBody>
        </p:sp>
      </p:grpSp>
      <p:grpSp>
        <p:nvGrpSpPr>
          <p:cNvPr id="12" name="グループ化 11">
            <a:extLst>
              <a:ext uri="{FF2B5EF4-FFF2-40B4-BE49-F238E27FC236}">
                <a16:creationId xmlns:a16="http://schemas.microsoft.com/office/drawing/2014/main" id="{55B4C592-37F3-40ED-AD28-CB503D3892B2}"/>
              </a:ext>
            </a:extLst>
          </p:cNvPr>
          <p:cNvGrpSpPr/>
          <p:nvPr/>
        </p:nvGrpSpPr>
        <p:grpSpPr>
          <a:xfrm>
            <a:off x="251519" y="2562324"/>
            <a:ext cx="5231067" cy="506636"/>
            <a:chOff x="251519" y="2458958"/>
            <a:chExt cx="5231067" cy="506636"/>
          </a:xfrm>
        </p:grpSpPr>
        <p:sp>
          <p:nvSpPr>
            <p:cNvPr id="28" name="正方形/長方形 27">
              <a:extLst>
                <a:ext uri="{FF2B5EF4-FFF2-40B4-BE49-F238E27FC236}">
                  <a16:creationId xmlns:a16="http://schemas.microsoft.com/office/drawing/2014/main" id="{DE6C08C6-E91A-4268-AD7C-C62F95673E15}"/>
                </a:ext>
              </a:extLst>
            </p:cNvPr>
            <p:cNvSpPr/>
            <p:nvPr/>
          </p:nvSpPr>
          <p:spPr bwMode="auto">
            <a:xfrm>
              <a:off x="251519" y="2458958"/>
              <a:ext cx="5231067" cy="506636"/>
            </a:xfrm>
            <a:prstGeom prst="rect">
              <a:avLst/>
            </a:prstGeom>
            <a:solidFill>
              <a:srgbClr val="0ED8B2"/>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9" name="テキスト ボックス 28">
              <a:extLst>
                <a:ext uri="{FF2B5EF4-FFF2-40B4-BE49-F238E27FC236}">
                  <a16:creationId xmlns:a16="http://schemas.microsoft.com/office/drawing/2014/main" id="{7BD341D0-6C62-4792-9EC5-BB6ECE807E11}"/>
                </a:ext>
              </a:extLst>
            </p:cNvPr>
            <p:cNvSpPr txBox="1"/>
            <p:nvPr/>
          </p:nvSpPr>
          <p:spPr>
            <a:xfrm>
              <a:off x="251519" y="2574806"/>
              <a:ext cx="5108689" cy="32591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１　リモートワークを活かそう</a:t>
              </a:r>
            </a:p>
          </p:txBody>
        </p:sp>
      </p:grpSp>
      <p:sp>
        <p:nvSpPr>
          <p:cNvPr id="17" name="正方形/長方形 16">
            <a:extLst>
              <a:ext uri="{FF2B5EF4-FFF2-40B4-BE49-F238E27FC236}">
                <a16:creationId xmlns:a16="http://schemas.microsoft.com/office/drawing/2014/main" id="{83BAC30E-8127-477A-8F7E-609B89333197}"/>
              </a:ext>
            </a:extLst>
          </p:cNvPr>
          <p:cNvSpPr/>
          <p:nvPr/>
        </p:nvSpPr>
        <p:spPr bwMode="auto">
          <a:xfrm>
            <a:off x="5148064" y="2562324"/>
            <a:ext cx="3742424" cy="3674988"/>
          </a:xfrm>
          <a:prstGeom prst="rect">
            <a:avLst/>
          </a:prstGeom>
          <a:solidFill>
            <a:schemeClr val="bg1"/>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２－１　しっかり準備しよう　</a:t>
            </a:r>
          </a:p>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２－２　見栄えをチェック①　</a:t>
            </a:r>
          </a:p>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２－３　見栄えをチェック②</a:t>
            </a:r>
          </a:p>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２－４　簡潔に伝えよう　</a:t>
            </a:r>
          </a:p>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２－５　しっかり受け止めよう</a:t>
            </a:r>
          </a:p>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２－６　質問しよう</a:t>
            </a:r>
          </a:p>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endParaRPr>
          </a:p>
          <a:p>
            <a:pPr marL="0" marR="0" lvl="0" indent="0" algn="l" defTabSz="1322388"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6604F"/>
                </a:solidFill>
                <a:effectLst/>
                <a:uLnTx/>
                <a:uFillTx/>
                <a:latin typeface="メイリオ" panose="020B0604030504040204" pitchFamily="50" charset="-128"/>
                <a:ea typeface="メイリオ" panose="020B0604030504040204" pitchFamily="50" charset="-128"/>
                <a:cs typeface="+mn-cs"/>
              </a:rPr>
              <a:t>２－７　回答を受け止めよう</a:t>
            </a:r>
          </a:p>
        </p:txBody>
      </p:sp>
      <p:sp>
        <p:nvSpPr>
          <p:cNvPr id="13" name="正方形/長方形 12">
            <a:extLst>
              <a:ext uri="{FF2B5EF4-FFF2-40B4-BE49-F238E27FC236}">
                <a16:creationId xmlns:a16="http://schemas.microsoft.com/office/drawing/2014/main" id="{B57F896C-A162-4124-9501-E5643D73A725}"/>
              </a:ext>
            </a:extLst>
          </p:cNvPr>
          <p:cNvSpPr/>
          <p:nvPr/>
        </p:nvSpPr>
        <p:spPr bwMode="auto">
          <a:xfrm>
            <a:off x="-12822" y="1000942"/>
            <a:ext cx="9171476" cy="196916"/>
          </a:xfrm>
          <a:prstGeom prst="rect">
            <a:avLst/>
          </a:prstGeom>
          <a:solidFill>
            <a:srgbClr val="0ED8B2"/>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1322388"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Tree>
    <p:extLst>
      <p:ext uri="{BB962C8B-B14F-4D97-AF65-F5344CB8AC3E}">
        <p14:creationId xmlns:p14="http://schemas.microsoft.com/office/powerpoint/2010/main" val="614764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08EB73-78F3-40D7-8D3A-8A92AA6F1FA8}"/>
              </a:ext>
            </a:extLst>
          </p:cNvPr>
          <p:cNvSpPr>
            <a:spLocks noGrp="1"/>
          </p:cNvSpPr>
          <p:nvPr>
            <p:ph type="sldNum" sz="quarter" idx="10"/>
          </p:nvPr>
        </p:nvSpPr>
        <p:spPr/>
        <p:txBody>
          <a:bodyPr/>
          <a:lstStyle/>
          <a:p>
            <a:pPr marL="0" marR="0" lvl="0" indent="0" algn="ctr" defTabSz="630131" rtl="0" eaLnBrk="1" fontAlgn="auto" latinLnBrk="0" hangingPunct="1">
              <a:lnSpc>
                <a:spcPct val="100000"/>
              </a:lnSpc>
              <a:spcBef>
                <a:spcPts val="0"/>
              </a:spcBef>
              <a:spcAft>
                <a:spcPts val="0"/>
              </a:spcAft>
              <a:buClrTx/>
              <a:buSzTx/>
              <a:buFontTx/>
              <a:buNone/>
              <a:tabLst/>
              <a:defRPr/>
            </a:pPr>
            <a:fld id="{CA494131-1E7E-4717-990E-93D325914A63}" type="slidenum">
              <a:rPr kumimoji="1" lang="en-US" altLang="ja-JP" sz="1477" b="0"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630131" rtl="0" eaLnBrk="1" fontAlgn="auto" latinLnBrk="0" hangingPunct="1">
                <a:lnSpc>
                  <a:spcPct val="100000"/>
                </a:lnSpc>
                <a:spcBef>
                  <a:spcPts val="0"/>
                </a:spcBef>
                <a:spcAft>
                  <a:spcPts val="0"/>
                </a:spcAft>
                <a:buClrTx/>
                <a:buSzTx/>
                <a:buFontTx/>
                <a:buNone/>
                <a:tabLst/>
                <a:defRPr/>
              </a:pPr>
              <a:t>9</a:t>
            </a:fld>
            <a:endParaRPr kumimoji="1" lang="en-US" altLang="ja-JP" sz="1477" b="0" i="0" u="none" strike="noStrike" kern="1200" cap="none" spc="0" normalizeH="0" baseline="0" noProof="0" dirty="0">
              <a:ln>
                <a:noFill/>
              </a:ln>
              <a:solidFill>
                <a:srgbClr val="FFFFFF"/>
              </a:solidFill>
              <a:effectLst/>
              <a:uLnTx/>
              <a:uFillTx/>
              <a:latin typeface="Times New Roman" panose="02020603050405020304" pitchFamily="18" charset="0"/>
              <a:cs typeface="+mn-cs"/>
            </a:endParaRPr>
          </a:p>
        </p:txBody>
      </p:sp>
      <p:sp>
        <p:nvSpPr>
          <p:cNvPr id="3" name="タイトル 2">
            <a:extLst>
              <a:ext uri="{FF2B5EF4-FFF2-40B4-BE49-F238E27FC236}">
                <a16:creationId xmlns:a16="http://schemas.microsoft.com/office/drawing/2014/main" id="{694001C7-569D-4434-94B0-21667C1D9F9E}"/>
              </a:ext>
            </a:extLst>
          </p:cNvPr>
          <p:cNvSpPr>
            <a:spLocks noGrp="1"/>
          </p:cNvSpPr>
          <p:nvPr>
            <p:ph type="title"/>
          </p:nvPr>
        </p:nvSpPr>
        <p:spPr>
          <a:xfrm>
            <a:off x="1619672" y="157163"/>
            <a:ext cx="7538982" cy="392112"/>
          </a:xfrm>
        </p:spPr>
        <p:txBody>
          <a:bodyPr/>
          <a:lstStyle/>
          <a:p>
            <a:r>
              <a:rPr kumimoji="1" lang="ja-JP" altLang="en-US" sz="2400" dirty="0"/>
              <a:t>しっかり準備しよう</a:t>
            </a:r>
          </a:p>
        </p:txBody>
      </p:sp>
      <p:sp>
        <p:nvSpPr>
          <p:cNvPr id="4" name="テキスト ボックス 3">
            <a:extLst>
              <a:ext uri="{FF2B5EF4-FFF2-40B4-BE49-F238E27FC236}">
                <a16:creationId xmlns:a16="http://schemas.microsoft.com/office/drawing/2014/main" id="{BD7CF78C-9D90-45C3-9200-F2F1AA52F550}"/>
              </a:ext>
            </a:extLst>
          </p:cNvPr>
          <p:cNvSpPr txBox="1"/>
          <p:nvPr/>
        </p:nvSpPr>
        <p:spPr>
          <a:xfrm>
            <a:off x="260701" y="773723"/>
            <a:ext cx="8622597" cy="351021"/>
          </a:xfrm>
          <a:prstGeom prst="rect">
            <a:avLst/>
          </a:prstGeom>
          <a:solidFill>
            <a:srgbClr val="FFFFCC"/>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000000"/>
                </a:solidFill>
                <a:latin typeface="メイリオ" panose="020B0604030504040204" pitchFamily="50" charset="-128"/>
                <a:ea typeface="メイリオ" panose="020B0604030504040204" pitchFamily="50" charset="-128"/>
              </a:rPr>
              <a:t>自身と相手（代理店やお客さま）の、ＩＴ環境を整えましょう。</a:t>
            </a:r>
            <a:endParaRPr kumimoji="1" lang="ja-JP" altLang="en-US"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 name="タイトル 2">
            <a:extLst>
              <a:ext uri="{FF2B5EF4-FFF2-40B4-BE49-F238E27FC236}">
                <a16:creationId xmlns:a16="http://schemas.microsoft.com/office/drawing/2014/main" id="{6DFFBD91-4F7C-43B8-B99A-7C1E64754F35}"/>
              </a:ext>
            </a:extLst>
          </p:cNvPr>
          <p:cNvSpPr txBox="1">
            <a:spLocks/>
          </p:cNvSpPr>
          <p:nvPr/>
        </p:nvSpPr>
        <p:spPr bwMode="auto">
          <a:xfrm>
            <a:off x="175574" y="156568"/>
            <a:ext cx="1300082"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09" tIns="34155" rIns="68309" bIns="34155" numCol="1" anchor="ctr" anchorCtr="0" compatLnSpc="1">
            <a:prstTxWarp prst="textNoShape">
              <a:avLst/>
            </a:prstTxWarp>
          </a:bodyPr>
          <a:lstStyle>
            <a:lvl1pPr algn="l" defTabSz="882184" rtl="0" eaLnBrk="0" fontAlgn="base" hangingPunct="0">
              <a:spcBef>
                <a:spcPct val="0"/>
              </a:spcBef>
              <a:spcAft>
                <a:spcPct val="0"/>
              </a:spcAft>
              <a:defRPr kumimoji="1" sz="2800">
                <a:solidFill>
                  <a:schemeClr val="bg1"/>
                </a:solidFill>
                <a:latin typeface="+mj-lt"/>
                <a:ea typeface="+mj-ea"/>
                <a:cs typeface="+mj-cs"/>
              </a:defRPr>
            </a:lvl1pPr>
            <a:lvl2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2pPr>
            <a:lvl3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3pPr>
            <a:lvl4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4pPr>
            <a:lvl5pPr algn="l" defTabSz="882184" rtl="0" eaLnBrk="0" fontAlgn="base" hangingPunct="0">
              <a:spcBef>
                <a:spcPct val="0"/>
              </a:spcBef>
              <a:spcAft>
                <a:spcPct val="0"/>
              </a:spcAft>
              <a:defRPr kumimoji="1" sz="2585">
                <a:solidFill>
                  <a:schemeClr val="bg1"/>
                </a:solidFill>
                <a:latin typeface="HGP創英角ｺﾞｼｯｸUB" pitchFamily="50" charset="-128"/>
                <a:ea typeface="HGP創英角ｺﾞｼｯｸUB" pitchFamily="50" charset="-128"/>
              </a:defRPr>
            </a:lvl5pPr>
            <a:lvl6pPr marL="422041"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6pPr>
            <a:lvl7pPr marL="844083"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7pPr>
            <a:lvl8pPr marL="1266124"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8pPr>
            <a:lvl9pPr marL="1688165" algn="l" defTabSz="882184" rtl="0" fontAlgn="base">
              <a:spcBef>
                <a:spcPct val="0"/>
              </a:spcBef>
              <a:spcAft>
                <a:spcPct val="0"/>
              </a:spcAft>
              <a:defRPr kumimoji="1" sz="2954">
                <a:solidFill>
                  <a:schemeClr val="tx1"/>
                </a:solidFill>
                <a:latin typeface="HGP創英角ｺﾞｼｯｸUB" pitchFamily="50" charset="-128"/>
                <a:ea typeface="HGP創英角ｺﾞｼｯｸUB" pitchFamily="50" charset="-128"/>
              </a:defRPr>
            </a:lvl9pPr>
          </a:lstStyle>
          <a:p>
            <a:pPr marL="0" marR="0" lvl="0" indent="0" algn="ctr" defTabSz="882184" rtl="0" eaLnBrk="0" fontAlgn="base" latinLnBrk="0" hangingPunct="0">
              <a:lnSpc>
                <a:spcPct val="10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j-cs"/>
              </a:rPr>
              <a:t>２－１</a:t>
            </a:r>
          </a:p>
        </p:txBody>
      </p:sp>
      <p:graphicFrame>
        <p:nvGraphicFramePr>
          <p:cNvPr id="5" name="表 9">
            <a:extLst>
              <a:ext uri="{FF2B5EF4-FFF2-40B4-BE49-F238E27FC236}">
                <a16:creationId xmlns:a16="http://schemas.microsoft.com/office/drawing/2014/main" id="{14C434B2-B2E9-41E9-9BDD-F0E731D5AC86}"/>
              </a:ext>
            </a:extLst>
          </p:cNvPr>
          <p:cNvGraphicFramePr>
            <a:graphicFrameLocks noGrp="1"/>
          </p:cNvGraphicFramePr>
          <p:nvPr>
            <p:extLst>
              <p:ext uri="{D42A27DB-BD31-4B8C-83A1-F6EECF244321}">
                <p14:modId xmlns:p14="http://schemas.microsoft.com/office/powerpoint/2010/main" val="109437417"/>
              </p:ext>
            </p:extLst>
          </p:nvPr>
        </p:nvGraphicFramePr>
        <p:xfrm>
          <a:off x="245747" y="1196533"/>
          <a:ext cx="8622598" cy="5328811"/>
        </p:xfrm>
        <a:graphic>
          <a:graphicData uri="http://schemas.openxmlformats.org/drawingml/2006/table">
            <a:tbl>
              <a:tblPr firstRow="1" bandRow="1">
                <a:tableStyleId>{5940675A-B579-460E-94D1-54222C63F5DA}</a:tableStyleId>
              </a:tblPr>
              <a:tblGrid>
                <a:gridCol w="422638">
                  <a:extLst>
                    <a:ext uri="{9D8B030D-6E8A-4147-A177-3AD203B41FA5}">
                      <a16:colId xmlns:a16="http://schemas.microsoft.com/office/drawing/2014/main" val="1028618860"/>
                    </a:ext>
                  </a:extLst>
                </a:gridCol>
                <a:gridCol w="4281813">
                  <a:extLst>
                    <a:ext uri="{9D8B030D-6E8A-4147-A177-3AD203B41FA5}">
                      <a16:colId xmlns:a16="http://schemas.microsoft.com/office/drawing/2014/main" val="2614567011"/>
                    </a:ext>
                  </a:extLst>
                </a:gridCol>
                <a:gridCol w="3918147">
                  <a:extLst>
                    <a:ext uri="{9D8B030D-6E8A-4147-A177-3AD203B41FA5}">
                      <a16:colId xmlns:a16="http://schemas.microsoft.com/office/drawing/2014/main" val="3272678215"/>
                    </a:ext>
                  </a:extLst>
                </a:gridCol>
              </a:tblGrid>
              <a:tr h="319138">
                <a:tc gridSpan="2">
                  <a:txBody>
                    <a:bodyPr/>
                    <a:lstStyle/>
                    <a:p>
                      <a:pPr algn="ctr"/>
                      <a:r>
                        <a:rPr kumimoji="1" lang="ja-JP" altLang="en-US" sz="1600" dirty="0">
                          <a:latin typeface="メイリオ" panose="020B0604030504040204" pitchFamily="50" charset="-128"/>
                          <a:ea typeface="メイリオ" panose="020B0604030504040204" pitchFamily="50" charset="-128"/>
                        </a:rPr>
                        <a:t>ステップ</a:t>
                      </a:r>
                    </a:p>
                  </a:txBody>
                  <a:tcPr>
                    <a:solidFill>
                      <a:srgbClr val="CCFFCC"/>
                    </a:solidFill>
                  </a:tcPr>
                </a:tc>
                <a:tc hMerge="1">
                  <a:txBody>
                    <a:bodyPr/>
                    <a:lstStyle/>
                    <a:p>
                      <a:pPr algn="ctr"/>
                      <a:r>
                        <a:rPr kumimoji="1" lang="ja-JP" altLang="en-US" sz="1800" dirty="0"/>
                        <a:t>ステップ</a:t>
                      </a:r>
                    </a:p>
                  </a:txBody>
                  <a:tcPr/>
                </a:tc>
                <a:tc>
                  <a:txBody>
                    <a:bodyPr/>
                    <a:lstStyle/>
                    <a:p>
                      <a:pPr algn="ctr"/>
                      <a:r>
                        <a:rPr kumimoji="1" lang="ja-JP" altLang="en-US" sz="1600" dirty="0">
                          <a:latin typeface="メイリオ" panose="020B0604030504040204" pitchFamily="50" charset="-128"/>
                          <a:ea typeface="メイリオ" panose="020B0604030504040204" pitchFamily="50" charset="-128"/>
                        </a:rPr>
                        <a:t>ポイント</a:t>
                      </a:r>
                    </a:p>
                  </a:txBody>
                  <a:tcPr>
                    <a:solidFill>
                      <a:srgbClr val="CCFFCC"/>
                    </a:solidFill>
                  </a:tcPr>
                </a:tc>
                <a:extLst>
                  <a:ext uri="{0D108BD9-81ED-4DB2-BD59-A6C34878D82A}">
                    <a16:rowId xmlns:a16="http://schemas.microsoft.com/office/drawing/2014/main" val="1099497368"/>
                  </a:ext>
                </a:extLst>
              </a:tr>
              <a:tr h="604411">
                <a:tc>
                  <a:txBody>
                    <a:bodyPr/>
                    <a:lstStyle/>
                    <a:p>
                      <a:r>
                        <a:rPr kumimoji="1" lang="ja-JP" altLang="en-US" sz="1800" dirty="0">
                          <a:latin typeface="メイリオ" panose="020B0604030504040204" pitchFamily="50" charset="-128"/>
                          <a:ea typeface="メイリオ" panose="020B0604030504040204" pitchFamily="50" charset="-128"/>
                        </a:rPr>
                        <a:t>１</a:t>
                      </a:r>
                    </a:p>
                  </a:txBody>
                  <a:tcPr>
                    <a:solidFill>
                      <a:srgbClr val="CCFFCC"/>
                    </a:solidFill>
                  </a:tcPr>
                </a:tc>
                <a:tc>
                  <a:txBody>
                    <a:bodyPr/>
                    <a:lstStyle/>
                    <a:p>
                      <a:r>
                        <a:rPr kumimoji="1" lang="ja-JP" altLang="en-US" sz="1600" dirty="0">
                          <a:latin typeface="メイリオ" panose="020B0604030504040204" pitchFamily="50" charset="-128"/>
                          <a:ea typeface="メイリオ" panose="020B0604030504040204" pitchFamily="50" charset="-128"/>
                        </a:rPr>
                        <a:t>自身のＩＴ環境を準備します。</a:t>
                      </a:r>
                      <a:endParaRPr kumimoji="1" lang="en-US" altLang="ja-JP" sz="1600" dirty="0">
                        <a:latin typeface="メイリオ" panose="020B0604030504040204" pitchFamily="50" charset="-128"/>
                        <a:ea typeface="メイリオ" panose="020B0604030504040204" pitchFamily="50" charset="-128"/>
                      </a:endParaRPr>
                    </a:p>
                  </a:txBody>
                  <a:tcPr/>
                </a:tc>
                <a:tc>
                  <a:txBody>
                    <a:bodyPr/>
                    <a:lstStyle/>
                    <a:p>
                      <a:r>
                        <a:rPr kumimoji="1" lang="ja-JP" altLang="en-US" sz="1600" dirty="0">
                          <a:solidFill>
                            <a:schemeClr val="tx1"/>
                          </a:solidFill>
                          <a:latin typeface="メイリオ" panose="020B0604030504040204" pitchFamily="50" charset="-128"/>
                          <a:ea typeface="メイリオ" panose="020B0604030504040204" pitchFamily="50" charset="-128"/>
                        </a:rPr>
                        <a:t>詳細は</a:t>
                      </a:r>
                      <a:r>
                        <a:rPr kumimoji="1" lang="ja-JP" altLang="en-US" sz="1600" dirty="0">
                          <a:solidFill>
                            <a:srgbClr val="C00000"/>
                          </a:solidFill>
                          <a:latin typeface="メイリオ" panose="020B0604030504040204" pitchFamily="50" charset="-128"/>
                          <a:ea typeface="メイリオ" panose="020B0604030504040204" pitchFamily="50" charset="-128"/>
                        </a:rPr>
                        <a:t>、「リモート営業虎の巻 </a:t>
                      </a:r>
                      <a:r>
                        <a:rPr kumimoji="1" lang="en-US" altLang="ja-JP" sz="1600" dirty="0">
                          <a:solidFill>
                            <a:srgbClr val="C00000"/>
                          </a:solidFill>
                          <a:latin typeface="メイリオ" panose="020B0604030504040204" pitchFamily="50" charset="-128"/>
                          <a:ea typeface="メイリオ" panose="020B0604030504040204" pitchFamily="50" charset="-128"/>
                        </a:rPr>
                        <a:t>WEB</a:t>
                      </a:r>
                      <a:r>
                        <a:rPr kumimoji="1" lang="ja-JP" altLang="en-US" sz="1600" dirty="0">
                          <a:solidFill>
                            <a:srgbClr val="C00000"/>
                          </a:solidFill>
                          <a:latin typeface="メイリオ" panose="020B0604030504040204" pitchFamily="50" charset="-128"/>
                          <a:ea typeface="メイリオ" panose="020B0604030504040204" pitchFamily="50" charset="-128"/>
                        </a:rPr>
                        <a:t>会議設定編」</a:t>
                      </a:r>
                      <a:r>
                        <a:rPr kumimoji="1" lang="ja-JP" altLang="en-US" sz="1600" dirty="0">
                          <a:latin typeface="メイリオ" panose="020B0604030504040204" pitchFamily="50" charset="-128"/>
                          <a:ea typeface="メイリオ" panose="020B0604030504040204" pitchFamily="50" charset="-128"/>
                        </a:rPr>
                        <a:t>を参照ください。</a:t>
                      </a:r>
                    </a:p>
                  </a:txBody>
                  <a:tcPr/>
                </a:tc>
                <a:extLst>
                  <a:ext uri="{0D108BD9-81ED-4DB2-BD59-A6C34878D82A}">
                    <a16:rowId xmlns:a16="http://schemas.microsoft.com/office/drawing/2014/main" val="1375275476"/>
                  </a:ext>
                </a:extLst>
              </a:tr>
              <a:tr h="516671">
                <a:tc>
                  <a:txBody>
                    <a:bodyPr/>
                    <a:lstStyle/>
                    <a:p>
                      <a:r>
                        <a:rPr kumimoji="1" lang="ja-JP" altLang="en-US" sz="1800" dirty="0">
                          <a:latin typeface="メイリオ" panose="020B0604030504040204" pitchFamily="50" charset="-128"/>
                          <a:ea typeface="メイリオ" panose="020B0604030504040204" pitchFamily="50" charset="-128"/>
                        </a:rPr>
                        <a:t>２</a:t>
                      </a:r>
                    </a:p>
                  </a:txBody>
                  <a:tcPr>
                    <a:solidFill>
                      <a:srgbClr val="CCFFCC"/>
                    </a:solidFill>
                  </a:tcPr>
                </a:tc>
                <a:tc>
                  <a:txBody>
                    <a:bodyPr/>
                    <a:lstStyle/>
                    <a:p>
                      <a:r>
                        <a:rPr kumimoji="1" lang="ja-JP" altLang="en-US" sz="1600" dirty="0">
                          <a:latin typeface="メイリオ" panose="020B0604030504040204" pitchFamily="50" charset="-128"/>
                          <a:ea typeface="メイリオ" panose="020B0604030504040204" pitchFamily="50" charset="-128"/>
                        </a:rPr>
                        <a:t>相手（代理店やお客さま）の、ＩＴ環境を確認します </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１と同様に行います）。</a:t>
                      </a:r>
                    </a:p>
                  </a:txBody>
                  <a:tcPr/>
                </a:tc>
                <a:tc>
                  <a:txBody>
                    <a:bodyPr/>
                    <a:lstStyle/>
                    <a:p>
                      <a:r>
                        <a:rPr kumimoji="1" lang="ja-JP" altLang="en-US" sz="1600" dirty="0">
                          <a:latin typeface="メイリオ" panose="020B0604030504040204" pitchFamily="50" charset="-128"/>
                          <a:ea typeface="メイリオ" panose="020B0604030504040204" pitchFamily="50" charset="-128"/>
                        </a:rPr>
                        <a:t>相手のＩＴリテラシーにあわせて、</a:t>
                      </a:r>
                      <a:r>
                        <a:rPr kumimoji="1" lang="ja-JP" altLang="en-US" sz="1600" dirty="0">
                          <a:solidFill>
                            <a:srgbClr val="C00000"/>
                          </a:solidFill>
                          <a:latin typeface="メイリオ" panose="020B0604030504040204" pitchFamily="50" charset="-128"/>
                          <a:ea typeface="メイリオ" panose="020B0604030504040204" pitchFamily="50" charset="-128"/>
                        </a:rPr>
                        <a:t>丁寧に説明</a:t>
                      </a:r>
                      <a:r>
                        <a:rPr kumimoji="1" lang="ja-JP" altLang="en-US" sz="1600" dirty="0">
                          <a:latin typeface="メイリオ" panose="020B0604030504040204" pitchFamily="50" charset="-128"/>
                          <a:ea typeface="メイリオ" panose="020B0604030504040204" pitchFamily="50" charset="-128"/>
                        </a:rPr>
                        <a:t>します。</a:t>
                      </a:r>
                    </a:p>
                  </a:txBody>
                  <a:tcPr/>
                </a:tc>
                <a:extLst>
                  <a:ext uri="{0D108BD9-81ED-4DB2-BD59-A6C34878D82A}">
                    <a16:rowId xmlns:a16="http://schemas.microsoft.com/office/drawing/2014/main" val="3991412630"/>
                  </a:ext>
                </a:extLst>
              </a:tr>
              <a:tr h="516671">
                <a:tc>
                  <a:txBody>
                    <a:bodyPr/>
                    <a:lstStyle/>
                    <a:p>
                      <a:r>
                        <a:rPr kumimoji="1" lang="ja-JP" altLang="en-US" sz="1800" dirty="0">
                          <a:latin typeface="メイリオ" panose="020B0604030504040204" pitchFamily="50" charset="-128"/>
                          <a:ea typeface="メイリオ" panose="020B0604030504040204" pitchFamily="50" charset="-128"/>
                        </a:rPr>
                        <a:t>３</a:t>
                      </a:r>
                    </a:p>
                  </a:txBody>
                  <a:tcPr>
                    <a:solidFill>
                      <a:srgbClr val="CCFFCC"/>
                    </a:solidFill>
                  </a:tcPr>
                </a:tc>
                <a:tc>
                  <a:txBody>
                    <a:bodyPr/>
                    <a:lstStyle/>
                    <a:p>
                      <a:r>
                        <a:rPr kumimoji="1" lang="ja-JP" altLang="en-US" sz="1600" dirty="0">
                          <a:latin typeface="メイリオ" panose="020B0604030504040204" pitchFamily="50" charset="-128"/>
                          <a:ea typeface="メイリオ" panose="020B0604030504040204" pitchFamily="50" charset="-128"/>
                        </a:rPr>
                        <a:t>共有する資料（</a:t>
                      </a:r>
                      <a:r>
                        <a:rPr kumimoji="1" lang="en-US" altLang="ja-JP" sz="1600" dirty="0">
                          <a:latin typeface="メイリオ" panose="020B0604030504040204" pitchFamily="50" charset="-128"/>
                          <a:ea typeface="メイリオ" panose="020B0604030504040204" pitchFamily="50" charset="-128"/>
                        </a:rPr>
                        <a:t>PDF</a:t>
                      </a:r>
                      <a:r>
                        <a:rPr kumimoji="1" lang="ja-JP" altLang="en-US" sz="1600" dirty="0">
                          <a:latin typeface="メイリオ" panose="020B0604030504040204" pitchFamily="50" charset="-128"/>
                          <a:ea typeface="メイリオ" panose="020B0604030504040204" pitchFamily="50" charset="-128"/>
                        </a:rPr>
                        <a:t>など）を事前にメールしておきましょう。</a:t>
                      </a:r>
                      <a:endParaRPr kumimoji="1" lang="en-US" altLang="ja-JP" sz="1600" dirty="0">
                        <a:latin typeface="メイリオ" panose="020B0604030504040204" pitchFamily="50" charset="-128"/>
                        <a:ea typeface="メイリオ" panose="020B0604030504040204" pitchFamily="50" charset="-128"/>
                      </a:endParaRPr>
                    </a:p>
                  </a:txBody>
                  <a:tcPr/>
                </a:tc>
                <a:tc>
                  <a:txBody>
                    <a:bodyPr/>
                    <a:lstStyle/>
                    <a:p>
                      <a:r>
                        <a:rPr kumimoji="1" lang="ja-JP" altLang="en-US" sz="1600" dirty="0">
                          <a:latin typeface="メイリオ" panose="020B0604030504040204" pitchFamily="50" charset="-128"/>
                          <a:ea typeface="メイリオ" panose="020B0604030504040204" pitchFamily="50" charset="-128"/>
                        </a:rPr>
                        <a:t>当社の</a:t>
                      </a:r>
                      <a:r>
                        <a:rPr kumimoji="1" lang="en-US" altLang="ja-JP" sz="1600" dirty="0">
                          <a:latin typeface="メイリオ" panose="020B0604030504040204" pitchFamily="50" charset="-128"/>
                          <a:ea typeface="メイリオ" panose="020B0604030504040204" pitchFamily="50" charset="-128"/>
                        </a:rPr>
                        <a:t>ZOOM</a:t>
                      </a:r>
                      <a:r>
                        <a:rPr kumimoji="1" lang="ja-JP" altLang="en-US" sz="1600" dirty="0">
                          <a:latin typeface="メイリオ" panose="020B0604030504040204" pitchFamily="50" charset="-128"/>
                          <a:ea typeface="メイリオ" panose="020B0604030504040204" pitchFamily="50" charset="-128"/>
                        </a:rPr>
                        <a:t>では、</a:t>
                      </a:r>
                      <a:r>
                        <a:rPr kumimoji="1" lang="ja-JP" altLang="en-US" sz="1600" dirty="0">
                          <a:solidFill>
                            <a:srgbClr val="C00000"/>
                          </a:solidFill>
                          <a:latin typeface="メイリオ" panose="020B0604030504040204" pitchFamily="50" charset="-128"/>
                          <a:ea typeface="メイリオ" panose="020B0604030504040204" pitchFamily="50" charset="-128"/>
                        </a:rPr>
                        <a:t>資料の共有ができません</a:t>
                      </a:r>
                      <a:r>
                        <a:rPr kumimoji="1" lang="ja-JP" altLang="en-US" sz="1600" dirty="0">
                          <a:latin typeface="メイリオ" panose="020B0604030504040204" pitchFamily="50" charset="-128"/>
                          <a:ea typeface="メイリオ" panose="020B0604030504040204" pitchFamily="50" charset="-128"/>
                        </a:rPr>
                        <a:t>。</a:t>
                      </a:r>
                    </a:p>
                  </a:txBody>
                  <a:tcPr/>
                </a:tc>
                <a:extLst>
                  <a:ext uri="{0D108BD9-81ED-4DB2-BD59-A6C34878D82A}">
                    <a16:rowId xmlns:a16="http://schemas.microsoft.com/office/drawing/2014/main" val="1384976935"/>
                  </a:ext>
                </a:extLst>
              </a:tr>
              <a:tr h="1386854">
                <a:tc>
                  <a:txBody>
                    <a:bodyPr/>
                    <a:lstStyle/>
                    <a:p>
                      <a:r>
                        <a:rPr kumimoji="1" lang="ja-JP" altLang="en-US" sz="1800" dirty="0">
                          <a:latin typeface="メイリオ" panose="020B0604030504040204" pitchFamily="50" charset="-128"/>
                          <a:ea typeface="メイリオ" panose="020B0604030504040204" pitchFamily="50" charset="-128"/>
                        </a:rPr>
                        <a:t>４</a:t>
                      </a:r>
                    </a:p>
                  </a:txBody>
                  <a:tcPr>
                    <a:solidFill>
                      <a:srgbClr val="CCFFCC"/>
                    </a:solidFill>
                  </a:tcPr>
                </a:tc>
                <a:tc>
                  <a:txBody>
                    <a:bodyPr/>
                    <a:lstStyle/>
                    <a:p>
                      <a:r>
                        <a:rPr kumimoji="1" lang="ja-JP" altLang="en-US" sz="1600" dirty="0">
                          <a:latin typeface="メイリオ" panose="020B0604030504040204" pitchFamily="50" charset="-128"/>
                          <a:ea typeface="メイリオ" panose="020B0604030504040204" pitchFamily="50" charset="-128"/>
                        </a:rPr>
                        <a:t>トラブル時の準備をしておきましょう。</a:t>
                      </a:r>
                      <a:endParaRPr kumimoji="1" lang="en-US" altLang="ja-JP" sz="1600" dirty="0">
                        <a:latin typeface="メイリオ" panose="020B0604030504040204" pitchFamily="50" charset="-128"/>
                        <a:ea typeface="メイリオ" panose="020B0604030504040204" pitchFamily="50" charset="-128"/>
                      </a:endParaRPr>
                    </a:p>
                  </a:txBody>
                  <a:tcPr/>
                </a:tc>
                <a:tc>
                  <a:txBody>
                    <a:bodyPr/>
                    <a:lstStyle/>
                    <a:p>
                      <a:r>
                        <a:rPr kumimoji="1" lang="ja-JP" altLang="en-US" sz="1600" dirty="0">
                          <a:latin typeface="メイリオ" panose="020B0604030504040204" pitchFamily="50" charset="-128"/>
                          <a:ea typeface="メイリオ" panose="020B0604030504040204" pitchFamily="50" charset="-128"/>
                        </a:rPr>
                        <a:t>・緊急連絡先（</a:t>
                      </a:r>
                      <a:r>
                        <a:rPr kumimoji="1" lang="ja-JP" altLang="en-US" sz="1600" dirty="0">
                          <a:solidFill>
                            <a:srgbClr val="C00000"/>
                          </a:solidFill>
                          <a:latin typeface="メイリオ" panose="020B0604030504040204" pitchFamily="50" charset="-128"/>
                          <a:ea typeface="メイリオ" panose="020B0604030504040204" pitchFamily="50" charset="-128"/>
                        </a:rPr>
                        <a:t>電話番号</a:t>
                      </a:r>
                      <a:r>
                        <a:rPr kumimoji="1" lang="ja-JP" altLang="en-US" sz="1600" dirty="0">
                          <a:latin typeface="メイリオ" panose="020B0604030504040204" pitchFamily="50" charset="-128"/>
                          <a:ea typeface="メイリオ" panose="020B0604030504040204" pitchFamily="50" charset="-128"/>
                        </a:rPr>
                        <a:t>）を伝えておく。</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・重要な対話では、複数のツールを準備</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しておく（</a:t>
                      </a:r>
                      <a:r>
                        <a:rPr kumimoji="1" lang="en-US" altLang="ja-JP" sz="1600" dirty="0">
                          <a:latin typeface="メイリオ" panose="020B0604030504040204" pitchFamily="50" charset="-128"/>
                          <a:ea typeface="メイリオ" panose="020B0604030504040204" pitchFamily="50" charset="-128"/>
                        </a:rPr>
                        <a:t>WEBEX</a:t>
                      </a:r>
                      <a:r>
                        <a:rPr kumimoji="1" lang="ja-JP" altLang="en-US" sz="1600" dirty="0">
                          <a:latin typeface="メイリオ" panose="020B0604030504040204" pitchFamily="50" charset="-128"/>
                          <a:ea typeface="メイリオ" panose="020B0604030504040204" pitchFamily="50" charset="-128"/>
                        </a:rPr>
                        <a:t>の裏で</a:t>
                      </a:r>
                      <a:r>
                        <a:rPr kumimoji="1" lang="en-US" altLang="ja-JP" sz="1600" dirty="0">
                          <a:latin typeface="メイリオ" panose="020B0604030504040204" pitchFamily="50" charset="-128"/>
                          <a:ea typeface="メイリオ" panose="020B0604030504040204" pitchFamily="50" charset="-128"/>
                        </a:rPr>
                        <a:t>ZOOM</a:t>
                      </a:r>
                      <a:r>
                        <a:rPr kumimoji="1" lang="ja-JP" altLang="en-US" sz="1600" dirty="0">
                          <a:latin typeface="メイリオ" panose="020B0604030504040204" pitchFamily="50" charset="-128"/>
                          <a:ea typeface="メイリオ" panose="020B0604030504040204" pitchFamily="50" charset="-128"/>
                        </a:rPr>
                        <a:t>を準</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備など）</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a:t>
                      </a:r>
                      <a:r>
                        <a:rPr kumimoji="1" lang="ja-JP" altLang="en-US" sz="1600" dirty="0">
                          <a:solidFill>
                            <a:srgbClr val="C00000"/>
                          </a:solidFill>
                          <a:latin typeface="メイリオ" panose="020B0604030504040204" pitchFamily="50" charset="-128"/>
                          <a:ea typeface="メイリオ" panose="020B0604030504040204" pitchFamily="50" charset="-128"/>
                        </a:rPr>
                        <a:t>「リモート営業虎の巻 </a:t>
                      </a:r>
                      <a:r>
                        <a:rPr kumimoji="1" lang="en-US" altLang="ja-JP" sz="1600" dirty="0">
                          <a:solidFill>
                            <a:srgbClr val="C00000"/>
                          </a:solidFill>
                          <a:latin typeface="メイリオ" panose="020B0604030504040204" pitchFamily="50" charset="-128"/>
                          <a:ea typeface="メイリオ" panose="020B0604030504040204" pitchFamily="50" charset="-128"/>
                        </a:rPr>
                        <a:t>WEB</a:t>
                      </a:r>
                      <a:r>
                        <a:rPr kumimoji="1" lang="ja-JP" altLang="en-US" sz="1600" dirty="0">
                          <a:solidFill>
                            <a:srgbClr val="C00000"/>
                          </a:solidFill>
                          <a:latin typeface="メイリオ" panose="020B0604030504040204" pitchFamily="50" charset="-128"/>
                          <a:ea typeface="メイリオ" panose="020B0604030504040204" pitchFamily="50" charset="-128"/>
                        </a:rPr>
                        <a:t>会議設定</a:t>
                      </a:r>
                      <a:br>
                        <a:rPr kumimoji="1" lang="en-US" altLang="ja-JP" sz="1600" dirty="0">
                          <a:solidFill>
                            <a:srgbClr val="C00000"/>
                          </a:solidFill>
                          <a:latin typeface="メイリオ" panose="020B0604030504040204" pitchFamily="50" charset="-128"/>
                          <a:ea typeface="メイリオ" panose="020B0604030504040204" pitchFamily="50" charset="-128"/>
                        </a:rPr>
                      </a:br>
                      <a:r>
                        <a:rPr kumimoji="1" lang="ja-JP" altLang="en-US" sz="1600" dirty="0">
                          <a:solidFill>
                            <a:srgbClr val="C00000"/>
                          </a:solidFill>
                          <a:latin typeface="メイリオ" panose="020B0604030504040204" pitchFamily="50" charset="-128"/>
                          <a:ea typeface="メイリオ" panose="020B0604030504040204" pitchFamily="50" charset="-128"/>
                        </a:rPr>
                        <a:t>　 編 トラブル</a:t>
                      </a:r>
                      <a:r>
                        <a:rPr kumimoji="1" lang="en-US" altLang="ja-JP" sz="1600" dirty="0">
                          <a:solidFill>
                            <a:srgbClr val="C00000"/>
                          </a:solidFill>
                          <a:latin typeface="メイリオ" panose="020B0604030504040204" pitchFamily="50" charset="-128"/>
                          <a:ea typeface="メイリオ" panose="020B0604030504040204" pitchFamily="50" charset="-128"/>
                        </a:rPr>
                        <a:t>Q&amp;A</a:t>
                      </a:r>
                      <a:r>
                        <a:rPr kumimoji="1" lang="ja-JP" altLang="en-US" sz="1600" dirty="0">
                          <a:solidFill>
                            <a:srgbClr val="C00000"/>
                          </a:solidFill>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を参照ください。</a:t>
                      </a:r>
                    </a:p>
                  </a:txBody>
                  <a:tcPr/>
                </a:tc>
                <a:extLst>
                  <a:ext uri="{0D108BD9-81ED-4DB2-BD59-A6C34878D82A}">
                    <a16:rowId xmlns:a16="http://schemas.microsoft.com/office/drawing/2014/main" val="2263357092"/>
                  </a:ext>
                </a:extLst>
              </a:tr>
              <a:tr h="326319">
                <a:tc>
                  <a:txBody>
                    <a:bodyPr/>
                    <a:lstStyle/>
                    <a:p>
                      <a:r>
                        <a:rPr kumimoji="1" lang="ja-JP" altLang="en-US" sz="1800" dirty="0">
                          <a:latin typeface="メイリオ" panose="020B0604030504040204" pitchFamily="50" charset="-128"/>
                          <a:ea typeface="メイリオ" panose="020B0604030504040204" pitchFamily="50" charset="-128"/>
                        </a:rPr>
                        <a:t>５</a:t>
                      </a:r>
                    </a:p>
                  </a:txBody>
                  <a:tcPr>
                    <a:solidFill>
                      <a:srgbClr val="CCFFCC"/>
                    </a:solidFill>
                  </a:tcPr>
                </a:tc>
                <a:tc>
                  <a:txBody>
                    <a:bodyPr/>
                    <a:lstStyle/>
                    <a:p>
                      <a:r>
                        <a:rPr kumimoji="1" lang="ja-JP" altLang="en-US" sz="1600" dirty="0">
                          <a:latin typeface="メイリオ" panose="020B0604030504040204" pitchFamily="50" charset="-128"/>
                          <a:ea typeface="メイリオ" panose="020B0604030504040204" pitchFamily="50" charset="-128"/>
                        </a:rPr>
                        <a:t>画面チェックをします。</a:t>
                      </a:r>
                    </a:p>
                  </a:txBody>
                  <a:tcPr/>
                </a:tc>
                <a:tc rowSpan="2">
                  <a:txBody>
                    <a:bodyPr/>
                    <a:lstStyle/>
                    <a:p>
                      <a:r>
                        <a:rPr kumimoji="1" lang="ja-JP" altLang="en-US" sz="1600" dirty="0">
                          <a:latin typeface="メイリオ" panose="020B0604030504040204" pitchFamily="50" charset="-128"/>
                          <a:ea typeface="メイリオ" panose="020B0604030504040204" pitchFamily="50" charset="-128"/>
                        </a:rPr>
                        <a:t>同室に２台以上のＰＣがある場合</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イヤホンやヘッドホンを使用、あるいはスピーカーホンがあれば全体をミュートして、１つのＰＣにスピーカーホンを接続して</a:t>
                      </a:r>
                      <a:r>
                        <a:rPr kumimoji="1" lang="ja-JP" altLang="en-US" sz="1600" dirty="0">
                          <a:solidFill>
                            <a:srgbClr val="C00000"/>
                          </a:solidFill>
                          <a:latin typeface="メイリオ" panose="020B0604030504040204" pitchFamily="50" charset="-128"/>
                          <a:ea typeface="メイリオ" panose="020B0604030504040204" pitchFamily="50" charset="-128"/>
                        </a:rPr>
                        <a:t>ハウリング</a:t>
                      </a:r>
                      <a:r>
                        <a:rPr kumimoji="1" lang="ja-JP" altLang="en-US" sz="1600" dirty="0">
                          <a:latin typeface="メイリオ" panose="020B0604030504040204" pitchFamily="50" charset="-128"/>
                          <a:ea typeface="メイリオ" panose="020B0604030504040204" pitchFamily="50" charset="-128"/>
                        </a:rPr>
                        <a:t>を防ぐ。</a:t>
                      </a:r>
                      <a:endParaRPr kumimoji="1" lang="en-US" altLang="ja-JP" sz="1600" dirty="0">
                        <a:latin typeface="メイリオ" panose="020B0604030504040204" pitchFamily="50" charset="-128"/>
                        <a:ea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75378707"/>
                  </a:ext>
                </a:extLst>
              </a:tr>
              <a:tr h="1169308">
                <a:tc>
                  <a:txBody>
                    <a:bodyPr/>
                    <a:lstStyle/>
                    <a:p>
                      <a:r>
                        <a:rPr kumimoji="1" lang="ja-JP" altLang="en-US" sz="1800" dirty="0">
                          <a:latin typeface="メイリオ" panose="020B0604030504040204" pitchFamily="50" charset="-128"/>
                          <a:ea typeface="メイリオ" panose="020B0604030504040204" pitchFamily="50" charset="-128"/>
                        </a:rPr>
                        <a:t>６</a:t>
                      </a:r>
                    </a:p>
                  </a:txBody>
                  <a:tcPr>
                    <a:solidFill>
                      <a:srgbClr val="CCFFCC"/>
                    </a:solidFill>
                  </a:tcPr>
                </a:tc>
                <a:tc>
                  <a:txBody>
                    <a:bodyPr/>
                    <a:lstStyle/>
                    <a:p>
                      <a:r>
                        <a:rPr kumimoji="1" lang="ja-JP" altLang="en-US" sz="1600" dirty="0">
                          <a:latin typeface="メイリオ" panose="020B0604030504040204" pitchFamily="50" charset="-128"/>
                          <a:ea typeface="メイリオ" panose="020B0604030504040204" pitchFamily="50" charset="-128"/>
                        </a:rPr>
                        <a:t>音響チェックをします。</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①ボリューム（音量）をチェックします。</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②ハウリングしないようにします。</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画面が映らないことよりも、音声が聞きづらいことが、ストレスにつながります。</a:t>
                      </a:r>
                    </a:p>
                  </a:txBody>
                  <a:tcPr/>
                </a:tc>
                <a:tc vMerge="1">
                  <a:txBody>
                    <a:bodyPr/>
                    <a:lstStyle/>
                    <a:p>
                      <a:r>
                        <a:rPr kumimoji="1" lang="ja-JP" altLang="en-US" sz="1800" dirty="0"/>
                        <a:t>同室に２台以上のＰＣがあるときは全体をミュートして、１つのＰＣにスピーカーホンなどを接続する。</a:t>
                      </a:r>
                      <a:endParaRPr kumimoji="1" lang="en-US" altLang="ja-JP" sz="1800" dirty="0"/>
                    </a:p>
                    <a:p>
                      <a:endParaRPr kumimoji="1" lang="en-US" altLang="ja-JP" sz="1800" dirty="0"/>
                    </a:p>
                    <a:p>
                      <a:endParaRPr kumimoji="1" lang="ja-JP" altLang="en-US" sz="1800" dirty="0"/>
                    </a:p>
                  </a:txBody>
                  <a:tcPr/>
                </a:tc>
                <a:extLst>
                  <a:ext uri="{0D108BD9-81ED-4DB2-BD59-A6C34878D82A}">
                    <a16:rowId xmlns:a16="http://schemas.microsoft.com/office/drawing/2014/main" val="2849194429"/>
                  </a:ext>
                </a:extLst>
              </a:tr>
            </a:tbl>
          </a:graphicData>
        </a:graphic>
      </p:graphicFrame>
    </p:spTree>
    <p:extLst>
      <p:ext uri="{BB962C8B-B14F-4D97-AF65-F5344CB8AC3E}">
        <p14:creationId xmlns:p14="http://schemas.microsoft.com/office/powerpoint/2010/main" val="1919257542"/>
      </p:ext>
    </p:extLst>
  </p:cSld>
  <p:clrMapOvr>
    <a:masterClrMapping/>
  </p:clrMapOvr>
</p:sld>
</file>

<file path=ppt/theme/theme1.xml><?xml version="1.0" encoding="utf-8"?>
<a:theme xmlns:a="http://schemas.openxmlformats.org/drawingml/2006/main" name="5_標準デザイン">
  <a:themeElements>
    <a:clrScheme name="5_標準デザイン 7">
      <a:dk1>
        <a:srgbClr val="000000"/>
      </a:dk1>
      <a:lt1>
        <a:srgbClr val="FFFFFF"/>
      </a:lt1>
      <a:dk2>
        <a:srgbClr val="000000"/>
      </a:dk2>
      <a:lt2>
        <a:srgbClr val="969696"/>
      </a:lt2>
      <a:accent1>
        <a:srgbClr val="CCFF99"/>
      </a:accent1>
      <a:accent2>
        <a:srgbClr val="99CCFF"/>
      </a:accent2>
      <a:accent3>
        <a:srgbClr val="FFFFFF"/>
      </a:accent3>
      <a:accent4>
        <a:srgbClr val="000000"/>
      </a:accent4>
      <a:accent5>
        <a:srgbClr val="E2FFCA"/>
      </a:accent5>
      <a:accent6>
        <a:srgbClr val="8AB9E7"/>
      </a:accent6>
      <a:hlink>
        <a:srgbClr val="6699FF"/>
      </a:hlink>
      <a:folHlink>
        <a:srgbClr val="FF1717"/>
      </a:folHlink>
    </a:clrScheme>
    <a:fontScheme name="5_標準デザイン">
      <a:majorFont>
        <a:latin typeface="HGP創英角ｺﾞｼｯｸUB"/>
        <a:ea typeface="HGP創英角ｺﾞｼｯｸUB"/>
        <a:cs typeface=""/>
      </a:majorFont>
      <a:minorFont>
        <a:latin typeface="HGP創英角ｺﾞｼｯｸUB"/>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322388"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322388"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Tahoma" pitchFamily="34" charset="0"/>
            <a:ea typeface="ＭＳ Ｐゴシック" pitchFamily="50" charset="-128"/>
          </a:defRPr>
        </a:defPPr>
      </a:lstStyle>
    </a:lnDef>
    <a:txDef>
      <a:spPr>
        <a:noFill/>
      </a:spPr>
      <a:bodyPr wrap="square" rtlCol="0">
        <a:noAutofit/>
      </a:bodyPr>
      <a:lstStyle>
        <a:defPPr algn="l">
          <a:defRPr kumimoji="1" sz="2000" dirty="0" smtClean="0"/>
        </a:defPPr>
      </a:lstStyle>
    </a:txDef>
  </a:objectDefaults>
  <a:extraClrSchemeLst>
    <a:extraClrScheme>
      <a:clrScheme name="5_標準デザイン 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標準デザイン 2">
        <a:dk1>
          <a:srgbClr val="4D4D4D"/>
        </a:dk1>
        <a:lt1>
          <a:srgbClr val="FFFFFF"/>
        </a:lt1>
        <a:dk2>
          <a:srgbClr val="4D4D4D"/>
        </a:dk2>
        <a:lt2>
          <a:srgbClr val="969696"/>
        </a:lt2>
        <a:accent1>
          <a:srgbClr val="DDDDDD"/>
        </a:accent1>
        <a:accent2>
          <a:srgbClr val="B2B2B2"/>
        </a:accent2>
        <a:accent3>
          <a:srgbClr val="FFFFFF"/>
        </a:accent3>
        <a:accent4>
          <a:srgbClr val="404040"/>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5_標準デザイン 3">
        <a:dk1>
          <a:srgbClr val="4D4D4D"/>
        </a:dk1>
        <a:lt1>
          <a:srgbClr val="FFFFFF"/>
        </a:lt1>
        <a:dk2>
          <a:srgbClr val="4D4D4D"/>
        </a:dk2>
        <a:lt2>
          <a:srgbClr val="969696"/>
        </a:lt2>
        <a:accent1>
          <a:srgbClr val="DDDDDD"/>
        </a:accent1>
        <a:accent2>
          <a:srgbClr val="C0C0C0"/>
        </a:accent2>
        <a:accent3>
          <a:srgbClr val="FFFFFF"/>
        </a:accent3>
        <a:accent4>
          <a:srgbClr val="404040"/>
        </a:accent4>
        <a:accent5>
          <a:srgbClr val="EBEBEB"/>
        </a:accent5>
        <a:accent6>
          <a:srgbClr val="AEAEAE"/>
        </a:accent6>
        <a:hlink>
          <a:srgbClr val="808080"/>
        </a:hlink>
        <a:folHlink>
          <a:srgbClr val="4D4D4D"/>
        </a:folHlink>
      </a:clrScheme>
      <a:clrMap bg1="lt1" tx1="dk1" bg2="lt2" tx2="dk2" accent1="accent1" accent2="accent2" accent3="accent3" accent4="accent4" accent5="accent5" accent6="accent6" hlink="hlink" folHlink="folHlink"/>
    </a:extraClrScheme>
    <a:extraClrScheme>
      <a:clrScheme name="5_標準デザイン 4">
        <a:dk1>
          <a:srgbClr val="4D4D4D"/>
        </a:dk1>
        <a:lt1>
          <a:srgbClr val="FFFFFF"/>
        </a:lt1>
        <a:dk2>
          <a:srgbClr val="4D4D4D"/>
        </a:dk2>
        <a:lt2>
          <a:srgbClr val="969696"/>
        </a:lt2>
        <a:accent1>
          <a:srgbClr val="DDDDDD"/>
        </a:accent1>
        <a:accent2>
          <a:srgbClr val="C0C0C0"/>
        </a:accent2>
        <a:accent3>
          <a:srgbClr val="FFFFFF"/>
        </a:accent3>
        <a:accent4>
          <a:srgbClr val="404040"/>
        </a:accent4>
        <a:accent5>
          <a:srgbClr val="EBEBEB"/>
        </a:accent5>
        <a:accent6>
          <a:srgbClr val="AEAEAE"/>
        </a:accent6>
        <a:hlink>
          <a:srgbClr val="808080"/>
        </a:hlink>
        <a:folHlink>
          <a:srgbClr val="FF6600"/>
        </a:folHlink>
      </a:clrScheme>
      <a:clrMap bg1="lt1" tx1="dk1" bg2="lt2" tx2="dk2" accent1="accent1" accent2="accent2" accent3="accent3" accent4="accent4" accent5="accent5" accent6="accent6" hlink="hlink" folHlink="folHlink"/>
    </a:extraClrScheme>
    <a:extraClrScheme>
      <a:clrScheme name="5_標準デザイン 5">
        <a:dk1>
          <a:srgbClr val="4D4D4D"/>
        </a:dk1>
        <a:lt1>
          <a:srgbClr val="FFFFFF"/>
        </a:lt1>
        <a:dk2>
          <a:srgbClr val="4D4D4D"/>
        </a:dk2>
        <a:lt2>
          <a:srgbClr val="969696"/>
        </a:lt2>
        <a:accent1>
          <a:srgbClr val="DDDDDD"/>
        </a:accent1>
        <a:accent2>
          <a:srgbClr val="C0C0C0"/>
        </a:accent2>
        <a:accent3>
          <a:srgbClr val="FFFFFF"/>
        </a:accent3>
        <a:accent4>
          <a:srgbClr val="404040"/>
        </a:accent4>
        <a:accent5>
          <a:srgbClr val="EBEBEB"/>
        </a:accent5>
        <a:accent6>
          <a:srgbClr val="AEAEAE"/>
        </a:accent6>
        <a:hlink>
          <a:srgbClr val="808080"/>
        </a:hlink>
        <a:folHlink>
          <a:srgbClr val="FF9933"/>
        </a:folHlink>
      </a:clrScheme>
      <a:clrMap bg1="lt1" tx1="dk1" bg2="lt2" tx2="dk2" accent1="accent1" accent2="accent2" accent3="accent3" accent4="accent4" accent5="accent5" accent6="accent6" hlink="hlink" folHlink="folHlink"/>
    </a:extraClrScheme>
    <a:extraClrScheme>
      <a:clrScheme name="5_標準デザイン 6">
        <a:dk1>
          <a:srgbClr val="000000"/>
        </a:dk1>
        <a:lt1>
          <a:srgbClr val="FFFFFF"/>
        </a:lt1>
        <a:dk2>
          <a:srgbClr val="000000"/>
        </a:dk2>
        <a:lt2>
          <a:srgbClr val="969696"/>
        </a:lt2>
        <a:accent1>
          <a:srgbClr val="CCFF99"/>
        </a:accent1>
        <a:accent2>
          <a:srgbClr val="99CCFF"/>
        </a:accent2>
        <a:accent3>
          <a:srgbClr val="FFFFFF"/>
        </a:accent3>
        <a:accent4>
          <a:srgbClr val="000000"/>
        </a:accent4>
        <a:accent5>
          <a:srgbClr val="E2FFCA"/>
        </a:accent5>
        <a:accent6>
          <a:srgbClr val="8AB9E7"/>
        </a:accent6>
        <a:hlink>
          <a:srgbClr val="6699FF"/>
        </a:hlink>
        <a:folHlink>
          <a:srgbClr val="FF6600"/>
        </a:folHlink>
      </a:clrScheme>
      <a:clrMap bg1="lt1" tx1="dk1" bg2="lt2" tx2="dk2" accent1="accent1" accent2="accent2" accent3="accent3" accent4="accent4" accent5="accent5" accent6="accent6" hlink="hlink" folHlink="folHlink"/>
    </a:extraClrScheme>
    <a:extraClrScheme>
      <a:clrScheme name="5_標準デザイン 7">
        <a:dk1>
          <a:srgbClr val="000000"/>
        </a:dk1>
        <a:lt1>
          <a:srgbClr val="FFFFFF"/>
        </a:lt1>
        <a:dk2>
          <a:srgbClr val="000000"/>
        </a:dk2>
        <a:lt2>
          <a:srgbClr val="969696"/>
        </a:lt2>
        <a:accent1>
          <a:srgbClr val="CCFF99"/>
        </a:accent1>
        <a:accent2>
          <a:srgbClr val="99CCFF"/>
        </a:accent2>
        <a:accent3>
          <a:srgbClr val="FFFFFF"/>
        </a:accent3>
        <a:accent4>
          <a:srgbClr val="000000"/>
        </a:accent4>
        <a:accent5>
          <a:srgbClr val="E2FFCA"/>
        </a:accent5>
        <a:accent6>
          <a:srgbClr val="8AB9E7"/>
        </a:accent6>
        <a:hlink>
          <a:srgbClr val="6699FF"/>
        </a:hlink>
        <a:folHlink>
          <a:srgbClr val="FF1717"/>
        </a:folHlink>
      </a:clrScheme>
      <a:clrMap bg1="lt1" tx1="dk1" bg2="lt2" tx2="dk2" accent1="accent1" accent2="accent2" accent3="accent3" accent4="accent4" accent5="accent5" accent6="accent6" hlink="hlink" folHlink="folHlink"/>
    </a:extraClrScheme>
    <a:extraClrScheme>
      <a:clrScheme name="5_標準デザイン 8">
        <a:dk1>
          <a:srgbClr val="000000"/>
        </a:dk1>
        <a:lt1>
          <a:srgbClr val="FFFFFF"/>
        </a:lt1>
        <a:dk2>
          <a:srgbClr val="000000"/>
        </a:dk2>
        <a:lt2>
          <a:srgbClr val="969696"/>
        </a:lt2>
        <a:accent1>
          <a:srgbClr val="FFFF99"/>
        </a:accent1>
        <a:accent2>
          <a:srgbClr val="CCFF66"/>
        </a:accent2>
        <a:accent3>
          <a:srgbClr val="FFFFFF"/>
        </a:accent3>
        <a:accent4>
          <a:srgbClr val="000000"/>
        </a:accent4>
        <a:accent5>
          <a:srgbClr val="FFFFCA"/>
        </a:accent5>
        <a:accent6>
          <a:srgbClr val="B9E75C"/>
        </a:accent6>
        <a:hlink>
          <a:srgbClr val="FFCC00"/>
        </a:hlink>
        <a:folHlink>
          <a:srgbClr val="FF1717"/>
        </a:folHlink>
      </a:clrScheme>
      <a:clrMap bg1="lt1" tx1="dk1" bg2="lt2" tx2="dk2" accent1="accent1" accent2="accent2" accent3="accent3" accent4="accent4" accent5="accent5" accent6="accent6" hlink="hlink" folHlink="folHlink"/>
    </a:extraClrScheme>
    <a:extraClrScheme>
      <a:clrScheme name="5_標準デザイン 9">
        <a:dk1>
          <a:srgbClr val="000000"/>
        </a:dk1>
        <a:lt1>
          <a:srgbClr val="FFFFFF"/>
        </a:lt1>
        <a:dk2>
          <a:srgbClr val="000000"/>
        </a:dk2>
        <a:lt2>
          <a:srgbClr val="969696"/>
        </a:lt2>
        <a:accent1>
          <a:srgbClr val="FFFF99"/>
        </a:accent1>
        <a:accent2>
          <a:srgbClr val="CCFF66"/>
        </a:accent2>
        <a:accent3>
          <a:srgbClr val="FFFFFF"/>
        </a:accent3>
        <a:accent4>
          <a:srgbClr val="000000"/>
        </a:accent4>
        <a:accent5>
          <a:srgbClr val="FFFFCA"/>
        </a:accent5>
        <a:accent6>
          <a:srgbClr val="B9E75C"/>
        </a:accent6>
        <a:hlink>
          <a:srgbClr val="FFCC66"/>
        </a:hlink>
        <a:folHlink>
          <a:srgbClr val="FF1717"/>
        </a:folHlink>
      </a:clrScheme>
      <a:clrMap bg1="lt1" tx1="dk1" bg2="lt2" tx2="dk2" accent1="accent1" accent2="accent2" accent3="accent3" accent4="accent4" accent5="accent5" accent6="accent6" hlink="hlink" folHlink="folHlink"/>
    </a:extraClrScheme>
    <a:extraClrScheme>
      <a:clrScheme name="5_標準デザイン 10">
        <a:dk1>
          <a:srgbClr val="000000"/>
        </a:dk1>
        <a:lt1>
          <a:srgbClr val="FFFFFF"/>
        </a:lt1>
        <a:dk2>
          <a:srgbClr val="000000"/>
        </a:dk2>
        <a:lt2>
          <a:srgbClr val="969696"/>
        </a:lt2>
        <a:accent1>
          <a:srgbClr val="FFFF99"/>
        </a:accent1>
        <a:accent2>
          <a:srgbClr val="CCFF66"/>
        </a:accent2>
        <a:accent3>
          <a:srgbClr val="FFFFFF"/>
        </a:accent3>
        <a:accent4>
          <a:srgbClr val="000000"/>
        </a:accent4>
        <a:accent5>
          <a:srgbClr val="FFFFCA"/>
        </a:accent5>
        <a:accent6>
          <a:srgbClr val="B9E75C"/>
        </a:accent6>
        <a:hlink>
          <a:srgbClr val="FFDB43"/>
        </a:hlink>
        <a:folHlink>
          <a:srgbClr val="FF1717"/>
        </a:folHlink>
      </a:clrScheme>
      <a:clrMap bg1="lt1" tx1="dk1" bg2="lt2" tx2="dk2" accent1="accent1" accent2="accent2" accent3="accent3" accent4="accent4" accent5="accent5" accent6="accent6" hlink="hlink" folHlink="folHlink"/>
    </a:extraClrScheme>
    <a:extraClrScheme>
      <a:clrScheme name="5_標準デザイン 11">
        <a:dk1>
          <a:srgbClr val="000000"/>
        </a:dk1>
        <a:lt1>
          <a:srgbClr val="FFFFFF"/>
        </a:lt1>
        <a:dk2>
          <a:srgbClr val="000000"/>
        </a:dk2>
        <a:lt2>
          <a:srgbClr val="808080"/>
        </a:lt2>
        <a:accent1>
          <a:srgbClr val="FFFF99"/>
        </a:accent1>
        <a:accent2>
          <a:srgbClr val="CCFF66"/>
        </a:accent2>
        <a:accent3>
          <a:srgbClr val="FFFFFF"/>
        </a:accent3>
        <a:accent4>
          <a:srgbClr val="000000"/>
        </a:accent4>
        <a:accent5>
          <a:srgbClr val="FFFFCA"/>
        </a:accent5>
        <a:accent6>
          <a:srgbClr val="B9E75C"/>
        </a:accent6>
        <a:hlink>
          <a:srgbClr val="FFDB43"/>
        </a:hlink>
        <a:folHlink>
          <a:srgbClr val="FF1717"/>
        </a:folHlink>
      </a:clrScheme>
      <a:clrMap bg1="lt1" tx1="dk1" bg2="lt2" tx2="dk2" accent1="accent1" accent2="accent2" accent3="accent3" accent4="accent4" accent5="accent5" accent6="accent6" hlink="hlink" folHlink="folHlink"/>
    </a:extraClrScheme>
    <a:extraClrScheme>
      <a:clrScheme name="5_標準デザイン 12">
        <a:dk1>
          <a:srgbClr val="000000"/>
        </a:dk1>
        <a:lt1>
          <a:srgbClr val="FFFFFF"/>
        </a:lt1>
        <a:dk2>
          <a:srgbClr val="000000"/>
        </a:dk2>
        <a:lt2>
          <a:srgbClr val="808080"/>
        </a:lt2>
        <a:accent1>
          <a:srgbClr val="FFFF99"/>
        </a:accent1>
        <a:accent2>
          <a:srgbClr val="CCFF66"/>
        </a:accent2>
        <a:accent3>
          <a:srgbClr val="FFFFFF"/>
        </a:accent3>
        <a:accent4>
          <a:srgbClr val="000000"/>
        </a:accent4>
        <a:accent5>
          <a:srgbClr val="FFFFCA"/>
        </a:accent5>
        <a:accent6>
          <a:srgbClr val="B9E75C"/>
        </a:accent6>
        <a:hlink>
          <a:srgbClr val="FFDB43"/>
        </a:hlink>
        <a:folHlink>
          <a:srgbClr val="D20000"/>
        </a:folHlink>
      </a:clrScheme>
      <a:clrMap bg1="lt1" tx1="dk1" bg2="lt2" tx2="dk2" accent1="accent1" accent2="accent2" accent3="accent3" accent4="accent4" accent5="accent5" accent6="accent6" hlink="hlink" folHlink="folHlink"/>
    </a:extraClrScheme>
    <a:extraClrScheme>
      <a:clrScheme name="5_標準デザイン 13">
        <a:dk1>
          <a:srgbClr val="000000"/>
        </a:dk1>
        <a:lt1>
          <a:srgbClr val="FFFFFF"/>
        </a:lt1>
        <a:dk2>
          <a:srgbClr val="000000"/>
        </a:dk2>
        <a:lt2>
          <a:srgbClr val="808080"/>
        </a:lt2>
        <a:accent1>
          <a:srgbClr val="FFFF99"/>
        </a:accent1>
        <a:accent2>
          <a:srgbClr val="CCFF66"/>
        </a:accent2>
        <a:accent3>
          <a:srgbClr val="FFFFFF"/>
        </a:accent3>
        <a:accent4>
          <a:srgbClr val="000000"/>
        </a:accent4>
        <a:accent5>
          <a:srgbClr val="FFFFCA"/>
        </a:accent5>
        <a:accent6>
          <a:srgbClr val="B9E75C"/>
        </a:accent6>
        <a:hlink>
          <a:srgbClr val="FFDB43"/>
        </a:hlink>
        <a:folHlink>
          <a:srgbClr val="DB36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3943</TotalTime>
  <Words>8326</Words>
  <Application>Microsoft Office PowerPoint</Application>
  <PresentationFormat>画面に合わせる (4:3)</PresentationFormat>
  <Paragraphs>899</Paragraphs>
  <Slides>41</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41</vt:i4>
      </vt:variant>
    </vt:vector>
  </HeadingPairs>
  <TitlesOfParts>
    <vt:vector size="50" baseType="lpstr">
      <vt:lpstr>HGP創英角ｺﾞｼｯｸUB</vt:lpstr>
      <vt:lpstr>Meiryo UI</vt:lpstr>
      <vt:lpstr>ＭＳ ゴシック</vt:lpstr>
      <vt:lpstr>メイリオ</vt:lpstr>
      <vt:lpstr>Calibri</vt:lpstr>
      <vt:lpstr>Tahoma</vt:lpstr>
      <vt:lpstr>Times New Roman</vt:lpstr>
      <vt:lpstr>Wingdings</vt:lpstr>
      <vt:lpstr>5_標準デザイン</vt:lpstr>
      <vt:lpstr>リモートワーク虎の巻</vt:lpstr>
      <vt:lpstr>虎の巻の全体像</vt:lpstr>
      <vt:lpstr>１ リモートワークを活かそう</vt:lpstr>
      <vt:lpstr>リモートワークのメリット</vt:lpstr>
      <vt:lpstr>リモートワーク　シーン別の可能性</vt:lpstr>
      <vt:lpstr>リモートワーク 移行への課題（問題と対応）</vt:lpstr>
      <vt:lpstr>代理店・お客さまへメリットを訴求する</vt:lpstr>
      <vt:lpstr>２ ＷＥＢコミュニケーション ７つのポイント</vt:lpstr>
      <vt:lpstr>しっかり準備しよう</vt:lpstr>
      <vt:lpstr>見栄えをチェック①（はじめる前に）</vt:lpstr>
      <vt:lpstr>見栄えをチェック①（はじめる前に）</vt:lpstr>
      <vt:lpstr>見栄えをチェック②（はじまったら、アクションを大きく）</vt:lpstr>
      <vt:lpstr>簡潔に伝えよう(話し手）　</vt:lpstr>
      <vt:lpstr>しっかり受け止めよう（聞き手）</vt:lpstr>
      <vt:lpstr>質問しよう</vt:lpstr>
      <vt:lpstr>回答を受け止めよう</vt:lpstr>
      <vt:lpstr>３　ＷＥＢ会議　７つのポイント</vt:lpstr>
      <vt:lpstr>３タイプの会議を見極めよう</vt:lpstr>
      <vt:lpstr>３タイプの会議　それぞれのポイント</vt:lpstr>
      <vt:lpstr>会議の企画は ６項目を押さえよう</vt:lpstr>
      <vt:lpstr>ストーリーライン（進行項目）を設計しよう</vt:lpstr>
      <vt:lpstr>質問で「生み出す会議」を動かそう</vt:lpstr>
      <vt:lpstr>アイスブレイクを取り入れよう</vt:lpstr>
      <vt:lpstr>会議のはじめと、おわりを押さえよう</vt:lpstr>
      <vt:lpstr>４　ＷＥＢセミナー７つのポイント</vt:lpstr>
      <vt:lpstr>２タイプのセミナーを見極めよう</vt:lpstr>
      <vt:lpstr>セミナー進行・ストーリーラインの定石</vt:lpstr>
      <vt:lpstr>あわせる対話</vt:lpstr>
      <vt:lpstr>つかむ対話・いかす対話</vt:lpstr>
      <vt:lpstr>かさねる対話・みつける対話</vt:lpstr>
      <vt:lpstr>のせる対話</vt:lpstr>
      <vt:lpstr>行動誘引型セミナーのポイント</vt:lpstr>
      <vt:lpstr>５　職場の運営 ７つのポイント</vt:lpstr>
      <vt:lpstr>机を並べている感覚をもとう</vt:lpstr>
      <vt:lpstr>ゴールを握って逆算しよう</vt:lpstr>
      <vt:lpstr>時間の使い方を見える化しよう</vt:lpstr>
      <vt:lpstr>お互いを信頼しよう</vt:lpstr>
      <vt:lpstr>やる気に小さな火をつけよう</vt:lpstr>
      <vt:lpstr>しっかり聴こう</vt:lpstr>
      <vt:lpstr>お互いの価値観を承認しよう</vt:lpstr>
      <vt:lpstr>参考資料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LIVEMASTER</dc:creator>
  <cp:lastModifiedBy>寺沢 俊哉</cp:lastModifiedBy>
  <cp:revision>494</cp:revision>
  <cp:lastPrinted>2020-12-11T03:21:12Z</cp:lastPrinted>
  <dcterms:created xsi:type="dcterms:W3CDTF">2019-02-20T12:49:15Z</dcterms:created>
  <dcterms:modified xsi:type="dcterms:W3CDTF">2020-12-11T03:25:29Z</dcterms:modified>
</cp:coreProperties>
</file>