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2" r:id="rId3"/>
    <p:sldMasterId id="2147483684" r:id="rId4"/>
    <p:sldMasterId id="2147483696" r:id="rId5"/>
  </p:sldMasterIdLst>
  <p:notesMasterIdLst>
    <p:notesMasterId r:id="rId16"/>
  </p:notesMasterIdLst>
  <p:handoutMasterIdLst>
    <p:handoutMasterId r:id="rId17"/>
  </p:handoutMasterIdLst>
  <p:sldIdLst>
    <p:sldId id="284" r:id="rId6"/>
    <p:sldId id="277" r:id="rId7"/>
    <p:sldId id="953" r:id="rId8"/>
    <p:sldId id="954" r:id="rId9"/>
    <p:sldId id="278" r:id="rId10"/>
    <p:sldId id="436" r:id="rId11"/>
    <p:sldId id="260" r:id="rId12"/>
    <p:sldId id="890" r:id="rId13"/>
    <p:sldId id="282" r:id="rId14"/>
    <p:sldId id="289" r:id="rId15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622" autoAdjust="0"/>
  </p:normalViewPr>
  <p:slideViewPr>
    <p:cSldViewPr>
      <p:cViewPr varScale="1">
        <p:scale>
          <a:sx n="95" d="100"/>
          <a:sy n="95" d="100"/>
        </p:scale>
        <p:origin x="22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5" d="100"/>
          <a:sy n="125" d="100"/>
        </p:scale>
        <p:origin x="4662" y="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113339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86AB240A-EBE6-4980-9CEC-F3A1CAAFD0BF}" type="slidenum">
              <a:rPr kumimoji="1" lang="ja-JP" altLang="en-US" sz="200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 algn="l"/>
              <a:t>‹#›</a:t>
            </a:fld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763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3BAD1-D263-46C5-BD9A-DF9A9EE3DA1C}" type="datetimeFigureOut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CF577-8E5D-48AE-AAC0-D2CE266CE9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954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r>
              <a:rPr kumimoji="1" lang="ja-JP" altLang="en-US" dirty="0"/>
              <a:t>サイトから、フォーマットをダウンロードしておいてください。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CF577-8E5D-48AE-AAC0-D2CE266CE9A6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765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r>
              <a:rPr kumimoji="1" lang="ja-JP" altLang="en-US" dirty="0"/>
              <a:t>サイトから、フォーマットをダウンロードしておいてください。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CF577-8E5D-48AE-AAC0-D2CE266CE9A6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733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78098"/>
          </a:xfrm>
        </p:spPr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758880" y="6304235"/>
            <a:ext cx="2133600" cy="365125"/>
          </a:xfrm>
        </p:spPr>
        <p:txBody>
          <a:bodyPr/>
          <a:lstStyle>
            <a:lvl1pPr>
              <a:defRPr sz="20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fld id="{BF9EC2FA-F862-42BC-B7A3-2C6A8F45C01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821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7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C5C8CC1-5856-405A-97FA-521ADB3FAD2E}" type="datetime1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2021/9/14</a:t>
            </a:fld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718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TERAMEDIA All right reserved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7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0904E50-19D8-4535-93C5-D92E4E46BE5C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07533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7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71645E6-2C3F-4092-B820-608500EBB13F}" type="datetime1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2021/9/14</a:t>
            </a:fld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718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TERAMEDIA All right reserved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7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0904E50-19D8-4535-93C5-D92E4E46BE5C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44022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5006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5006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7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BB16411-FE1F-4D52-932E-23824E550ABE}" type="datetime1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2021/9/14</a:t>
            </a:fld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718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TERAMEDIA All right reserved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7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0904E50-19D8-4535-93C5-D92E4E46BE5C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4221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24D589-0A1B-47DC-9133-EE100A535023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TERAMEDIA All right reserved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904E50-19D8-4535-93C5-D92E4E46BE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1501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1F910-7F74-4665-BDB8-189EBB41E79D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TERAMEDIA All right reserved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904E50-19D8-4535-93C5-D92E4E46BE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71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5BB2F6-A03C-451B-BA75-8F7A59FA0CCF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TERAMEDIA All right reserved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904E50-19D8-4535-93C5-D92E4E46BE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6665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D9D28C-3E80-4CAB-85B9-7964CD7A319C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TERAMEDIA All right reserved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904E50-19D8-4535-93C5-D92E4E46BE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9578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04DDF1-F112-4F7B-B80C-907A9DEF88BD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TERAMEDIA All right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904E50-19D8-4535-93C5-D92E4E46BE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6763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54D0B3-4709-40E4-BC29-7FE49448C571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TERAMEDIA All right reserved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904E50-19D8-4535-93C5-D92E4E46BE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4368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5C8CC1-5856-405A-97FA-521ADB3FAD2E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TERAMEDIA All right reserved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904E50-19D8-4535-93C5-D92E4E46BE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7174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92327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1645E6-2C3F-4092-B820-608500EBB13F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TERAMEDIA All right reserved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904E50-19D8-4535-93C5-D92E4E46BE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9528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B16411-FE1F-4D52-932E-23824E550ABE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TERAMEDIA All right reserved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904E50-19D8-4535-93C5-D92E4E46BE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1369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5650A7E-BB8E-4BAF-9335-068B63B3B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C03AF-DB89-4141-ABF7-984A016736F3}" type="datetime1">
              <a:rPr lang="ja-JP" altLang="en-US"/>
              <a:pPr>
                <a:defRPr/>
              </a:pPr>
              <a:t>2021/9/14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DA9502-46AA-46EE-B043-4610B31D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TERAMEDIA All right reserved</a:t>
            </a: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25B7DD9-599D-46E3-A56B-ED07AC54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928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2F3A6A2-6742-41B5-8F64-E034DD53B68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28560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95615"/>
            <a:ext cx="8229600" cy="865541"/>
          </a:xfrm>
        </p:spPr>
        <p:txBody>
          <a:bodyPr>
            <a:noAutofit/>
          </a:bodyPr>
          <a:lstStyle>
            <a:lvl1pPr>
              <a:defRPr sz="4800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41778"/>
            <a:ext cx="8229600" cy="5136444"/>
          </a:xfrm>
        </p:spPr>
        <p:txBody>
          <a:bodyPr/>
          <a:lstStyle>
            <a:lvl1pPr>
              <a:defRPr sz="4000">
                <a:latin typeface="HGP創英角ｺﾞｼｯｸUB" pitchFamily="50" charset="-128"/>
                <a:ea typeface="HGP創英角ｺﾞｼｯｸUB" pitchFamily="50" charset="-128"/>
              </a:defRPr>
            </a:lvl1pPr>
            <a:lvl2pPr>
              <a:defRPr>
                <a:latin typeface="HGP創英角ｺﾞｼｯｸUB" pitchFamily="50" charset="-128"/>
                <a:ea typeface="HGP創英角ｺﾞｼｯｸUB" pitchFamily="50" charset="-128"/>
              </a:defRPr>
            </a:lvl2pPr>
            <a:lvl3pPr>
              <a:defRPr>
                <a:latin typeface="HGP創英角ｺﾞｼｯｸUB" pitchFamily="50" charset="-128"/>
                <a:ea typeface="HGP創英角ｺﾞｼｯｸUB" pitchFamily="50" charset="-128"/>
              </a:defRPr>
            </a:lvl3pPr>
            <a:lvl4pPr>
              <a:defRPr>
                <a:latin typeface="HGP創英角ｺﾞｼｯｸUB" pitchFamily="50" charset="-128"/>
                <a:ea typeface="HGP創英角ｺﾞｼｯｸUB" pitchFamily="50" charset="-128"/>
              </a:defRPr>
            </a:lvl4pPr>
            <a:lvl5pPr>
              <a:defRPr>
                <a:latin typeface="HGP創英角ｺﾞｼｯｸUB" pitchFamily="50" charset="-128"/>
                <a:ea typeface="HGP創英角ｺﾞｼｯｸUB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0CB9D2-A44A-4EF1-A6B3-6FA3916E0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99EF3-2C23-47BD-BC86-A69ECAF00919}" type="datetime1">
              <a:rPr lang="ja-JP" altLang="en-US"/>
              <a:pPr>
                <a:defRPr/>
              </a:pPr>
              <a:t>2021/9/14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438EFB-D2E7-498E-882C-232B6DA4D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TERAMEDIA All right reserved</a:t>
            </a: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EB46FD-C191-40C0-BD6A-CA0113E82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ACF0D6C9-AB79-4609-AC60-A6F553DE0E6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62383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E9DCF1-B602-49BF-A59D-D48F0F78A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46B6D-32F0-4709-93BE-BFCC71659541}" type="datetime1">
              <a:rPr lang="ja-JP" altLang="en-US"/>
              <a:pPr>
                <a:defRPr/>
              </a:pPr>
              <a:t>2021/9/14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743D04-4E05-4F05-9316-3A08325D8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TERAMEDIA All right reserved</a:t>
            </a: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8E2C3D-49DB-484D-8C88-AC36A83B2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C9C3A-7D4C-483A-80A0-E23534C749A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9401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DE8F9735-9C66-4EDE-947C-766D2964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75252-B452-45A9-A251-3EA2B1A945D2}" type="datetime1">
              <a:rPr lang="ja-JP" altLang="en-US"/>
              <a:pPr>
                <a:defRPr/>
              </a:pPr>
              <a:t>2021/9/14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FA4C5D45-51FD-40D7-BCCA-6C8F2F333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TERAMEDIA All right reserved</a:t>
            </a: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DEC6BF82-587D-4086-9719-2636E80D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F5828-817E-4F6B-A9C4-8DC7C053C65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9871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BE69640D-8D1F-4492-98F4-E655D688F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19AF9-39B2-4629-AA53-DBCFF0E2D904}" type="datetime1">
              <a:rPr lang="ja-JP" altLang="en-US"/>
              <a:pPr>
                <a:defRPr/>
              </a:pPr>
              <a:t>2021/9/14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3D7E3699-BD47-472C-90A0-6FA9A3A6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TERAMEDIA All right reserved</a:t>
            </a: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CF962C42-8D48-410D-9107-6A93D3665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A24A3-A5F6-42FF-AEF2-D4AA44B9EAC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0288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8A4EDE52-802F-4294-92B3-3458ECECE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B65DA-AEF5-4DCA-8FC2-9C3260581BC2}" type="datetime1">
              <a:rPr lang="ja-JP" altLang="en-US"/>
              <a:pPr>
                <a:defRPr/>
              </a:pPr>
              <a:t>2021/9/14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F6FD9CCA-97B9-4C75-BBC3-AA752FEFF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TERAMEDIA All right reserved</a:t>
            </a: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1F7E8513-2A2C-40B1-98AD-C8F989514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AB7D0-6999-4191-86CF-592E4E45DEE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2036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81D6867F-55C1-4443-906C-1DD1B17C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6230C-2CE1-410E-BB7E-2AE6A20D6161}" type="datetime1">
              <a:rPr lang="ja-JP" altLang="en-US"/>
              <a:pPr>
                <a:defRPr/>
              </a:pPr>
              <a:t>2021/9/14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4A9A72A3-2C4E-4EDE-9821-B23C2CA6C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TERAMEDIA All right reserved</a:t>
            </a: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28D5A2AC-7EF2-4D52-A8E4-4021AEE7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A663C-136D-4BB0-B4D9-D51D48C141A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20485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75CB0CEC-6D3E-45C8-BA6F-E090CFB22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3DE82-071E-498C-8BAC-7E30D3093DC3}" type="datetime1">
              <a:rPr lang="ja-JP" altLang="en-US"/>
              <a:pPr>
                <a:defRPr/>
              </a:pPr>
              <a:t>2021/9/14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83EBAE01-A0DA-45D6-BF05-F89FBB31A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TERAMEDIA All right reserved</a:t>
            </a: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A86C4C44-36B6-4F45-8632-9EED77D6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3F24C-4B14-46B8-BC57-CC500812E65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7139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5543414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5CAF7B68-978F-4FBE-8C80-DA1D8A2AF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2037B-69B8-49EC-AB43-63EEF6891498}" type="datetime1">
              <a:rPr lang="ja-JP" altLang="en-US"/>
              <a:pPr>
                <a:defRPr/>
              </a:pPr>
              <a:t>2021/9/14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0D6A12BD-7ED0-4C06-BAAD-22728518F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TERAMEDIA All right reserved</a:t>
            </a: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D973E0A2-6A3F-4031-8AFD-3856133F7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7A4A7-1835-4AAD-83E5-5F2EC9A5D46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7499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FEEF02-8D6C-4272-863C-036154C1D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BA486-7BA8-4243-AD9F-A3E63D52A40F}" type="datetime1">
              <a:rPr lang="ja-JP" altLang="en-US"/>
              <a:pPr>
                <a:defRPr/>
              </a:pPr>
              <a:t>2021/9/14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AB7E9F-C765-4057-854C-FAEEDB41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TERAMEDIA All right reserved</a:t>
            </a: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B3B9ED-4E90-4B07-B721-8BAA7154B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5A83D-6991-4574-94D7-F490615ABCB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40107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382B4E-BA9A-4480-AB9A-C56C26210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E975F-0064-461D-9082-BCABA7E02645}" type="datetime1">
              <a:rPr lang="ja-JP" altLang="en-US"/>
              <a:pPr>
                <a:defRPr/>
              </a:pPr>
              <a:t>2021/9/14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B69A95-BB15-4C31-BF77-34F359782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TERAMEDIA All right reserved</a:t>
            </a: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7EA0BF-DDC1-4AEB-B2C6-43CC7307E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56E9B-6C14-4CFF-8159-0015722CA45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783348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0AF-41C0-4DB6-A8F1-B70815C20E37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4774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4B03-D96E-4825-AAF1-D27911B6CDF9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9092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6165-15EF-4000-9BCE-E51CCF9FF903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50853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4CBD-87BF-4B1E-819B-47B82BE4889F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19913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7421B-9EB7-4FE2-8601-93B63E7FDD70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12472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35DF-813A-4481-A223-F8A454B03335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33209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966B-8874-4CB5-B464-01F9D1A233BF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7929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72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7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F24D589-0A1B-47DC-9133-EE100A535023}" type="datetime1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2021/9/14</a:t>
            </a:fld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718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TERAMEDIA All right reserved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7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0904E50-19D8-4535-93C5-D92E4E46BE5C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788970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4017-A725-4E2A-B8B6-770CE6B151E7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32383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CE1C-66BD-45F9-BD18-31EC24B8A125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65081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1A2C-EF13-41D7-99C9-C1054A657456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8038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F09-006F-489A-9C51-87291E9DB84C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05535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549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0AF-41C0-4DB6-A8F1-B70815C20E37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76196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4B03-D96E-4825-AAF1-D27911B6CDF9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F9EC2FA-F862-42BC-B7A3-2C6A8F45C01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71026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70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6165-15EF-4000-9BCE-E51CCF9FF903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9699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4CBD-87BF-4B1E-819B-47B82BE4889F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9404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7421B-9EB7-4FE2-8601-93B63E7FDD70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53240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35DF-813A-4481-A223-F8A454B03335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9750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7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191F910-7F74-4665-BDB8-189EBB41E79D}" type="datetime1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2021/9/14</a:t>
            </a:fld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718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TERAMEDIA All right reserved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7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0904E50-19D8-4535-93C5-D92E4E46BE5C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563210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966B-8874-4CB5-B464-01F9D1A233BF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1557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1" y="2731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4017-A725-4E2A-B8B6-770CE6B151E7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9547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CE1C-66BD-45F9-BD18-31EC24B8A125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59200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1A2C-EF13-41D7-99C9-C1054A657456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6978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762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762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BF09-006F-489A-9C51-87291E9DB84C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33918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93B4E-078C-453E-B0A2-1E3F0C76EC3A}" type="datetime1">
              <a:rPr lang="ja-JP" altLang="en-US"/>
              <a:pPr>
                <a:defRPr/>
              </a:pPr>
              <a:t>2021/9/14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TERAMEDIA All right reserved</a:t>
            </a: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8D1DD-6C0C-40BA-8A9E-A4D73CB27B37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05986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4555031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２０１２　</a:t>
            </a:r>
            <a:r>
              <a:rPr lang="en-US" altLang="ja-JP"/>
              <a:t>ver..1.0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5648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1502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２０１２　</a:t>
            </a: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ver..1.0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2840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7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15BB2F6-A03C-451B-BA75-8F7A59FA0CCF}" type="datetime1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2021/9/14</a:t>
            </a:fld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718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TERAMEDIA All right reserved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6553200" y="63567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0904E50-19D8-4535-93C5-D92E4E46BE5C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818556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2212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２０１２　</a:t>
            </a: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ver..1.0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61608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34636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93B4E-078C-453E-B0A2-1E3F0C76EC3A}" type="datetime1">
              <a:rPr lang="ja-JP" altLang="en-US"/>
              <a:pPr>
                <a:defRPr/>
              </a:pPr>
              <a:t>2021/9/14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TERAMEDIA All right reserved</a:t>
            </a: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8D1DD-6C0C-40BA-8A9E-A4D73CB27B37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64746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778651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70425551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２０１２　</a:t>
            </a:r>
            <a:r>
              <a:rPr lang="en-US" altLang="ja-JP"/>
              <a:t>ver..1.0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35336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２０１２　</a:t>
            </a: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ver..1.0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09743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50101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２０１２　</a:t>
            </a: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ver..1.0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328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7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8D9D28C-3E80-4CAB-85B9-7964CD7A319C}" type="datetime1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2021/9/14</a:t>
            </a:fld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718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TERAMEDIA All right reserved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3567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0904E50-19D8-4535-93C5-D92E4E46BE5C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971765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1505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7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004DDF1-F112-4F7B-B80C-907A9DEF88BD}" type="datetime1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2021/9/14</a:t>
            </a:fld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718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TERAMEDIA All right reserved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7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0904E50-19D8-4535-93C5-D92E4E46BE5C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2456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1" y="27341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7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354D0B3-4709-40E4-BC29-7FE49448C571}" type="datetime1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2021/9/14</a:t>
            </a:fld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718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TERAMEDIA All right reserved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71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0904E50-19D8-4535-93C5-D92E4E46BE5C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9429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theme" Target="../theme/theme5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61186" y="332656"/>
            <a:ext cx="8621628" cy="700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028384" y="6304235"/>
            <a:ext cx="85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fld id="{BF9EC2FA-F862-42BC-B7A3-2C6A8F45C01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921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>
              <a:lumMod val="65000"/>
              <a:lumOff val="35000"/>
            </a:schemeClr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tx1">
              <a:lumMod val="65000"/>
              <a:lumOff val="35000"/>
            </a:schemeClr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04129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>
              <a:lumMod val="65000"/>
              <a:lumOff val="35000"/>
            </a:schemeClr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>
              <a:lumMod val="65000"/>
              <a:lumOff val="35000"/>
            </a:schemeClr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>
              <a:lumMod val="65000"/>
              <a:lumOff val="35000"/>
            </a:schemeClr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>
              <a:lumMod val="65000"/>
              <a:lumOff val="35000"/>
            </a:schemeClr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>
              <a:lumMod val="65000"/>
              <a:lumOff val="35000"/>
            </a:schemeClr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9EE3CBE1-CF51-49AA-98A1-B9661D8B92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95263"/>
            <a:ext cx="82296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CA6D839B-8219-458F-8260-A05AB52281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317625"/>
            <a:ext cx="8229600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150D8B-5B49-47D5-90D0-5667A4B8B2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BC017DF-80EB-4862-9C65-C868E3436E80}" type="datetime1">
              <a:rPr lang="ja-JP" altLang="en-US"/>
              <a:pPr>
                <a:defRPr/>
              </a:pPr>
              <a:t>2021/9/14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5AB8D4-CB6F-4FCA-821F-6AEE2DBA7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638925"/>
            <a:ext cx="2895600" cy="222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/>
              <a:t>TERAMEDIA All right reserved</a:t>
            </a: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67C4AC-07A7-46FC-A3DE-0A1459A7C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5706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</a:lstStyle>
          <a:p>
            <a:fld id="{0EF23364-1987-4714-A5DD-50FBA95D941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4040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800" kern="12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4000" kern="12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5CECC-8E3A-485F-92BC-06E0493DA11E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EC2FA-F862-42BC-B7A3-2C6A8F45C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54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>
              <a:lumMod val="65000"/>
              <a:lumOff val="35000"/>
            </a:schemeClr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tx1">
              <a:lumMod val="65000"/>
              <a:lumOff val="35000"/>
            </a:schemeClr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4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5CECC-8E3A-485F-92BC-06E0493DA11E}" type="datetime1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4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4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EC2FA-F862-42BC-B7A3-2C6A8F45C01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892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>
              <a:lumMod val="65000"/>
              <a:lumOff val="35000"/>
            </a:schemeClr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tx1">
              <a:lumMod val="65000"/>
              <a:lumOff val="35000"/>
            </a:schemeClr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HGP創英角ｺﾞｼｯｸUB" panose="020B0900000000000000" pitchFamily="50" charset="-128"/>
          <a:ea typeface="HGP創英角ｺﾞｼｯｸUB" panose="020B0900000000000000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10" Type="http://schemas.openxmlformats.org/officeDocument/2006/relationships/image" Target="../media/image1.png"/><Relationship Id="rId4" Type="http://schemas.openxmlformats.org/officeDocument/2006/relationships/image" Target="../media/image3.wmf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wmf"/><Relationship Id="rId7" Type="http://schemas.openxmlformats.org/officeDocument/2006/relationships/image" Target="../media/image1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in-kamiyama.jp/author/greenvalley/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wave.pref.wakayama.lg.jp/020400/workation/index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amakura-mirai-lab.com/" TargetMode="External"/><Relationship Id="rId11" Type="http://schemas.openxmlformats.org/officeDocument/2006/relationships/image" Target="../media/image18.png"/><Relationship Id="rId5" Type="http://schemas.openxmlformats.org/officeDocument/2006/relationships/hyperlink" Target="https://onsen-workation.jp/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s://www.iju-join.jp/feature_cont/introduction/002/02.html" TargetMode="Externa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9A6BA3-FE4C-4CA3-8AD1-105B5CEA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1229868"/>
            <a:ext cx="4032448" cy="3672408"/>
          </a:xfrm>
        </p:spPr>
        <p:txBody>
          <a:bodyPr/>
          <a:lstStyle/>
          <a:p>
            <a:pPr algn="l"/>
            <a:r>
              <a:rPr lang="en-US" altLang="ja-JP" sz="7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</a:t>
            </a:r>
            <a:r>
              <a:rPr lang="en-US" altLang="ja-JP" sz="4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reative</a:t>
            </a:r>
            <a:br>
              <a:rPr lang="en-US" altLang="ja-JP" sz="4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7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</a:t>
            </a:r>
            <a:r>
              <a:rPr lang="en-US" altLang="ja-JP" sz="4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eadership</a:t>
            </a:r>
            <a:br>
              <a:rPr lang="en-US" altLang="ja-JP" sz="4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7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</a:t>
            </a:r>
            <a:r>
              <a:rPr lang="en-US" altLang="ja-JP" sz="4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orkshop</a:t>
            </a:r>
            <a:r>
              <a:rPr lang="ja-JP" altLang="en-US" sz="4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B5CD2FC-5B04-4C85-A297-0BE7871C8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0903345-762F-4CBB-8AC2-95E8C9C5C518}"/>
              </a:ext>
            </a:extLst>
          </p:cNvPr>
          <p:cNvSpPr txBox="1"/>
          <p:nvPr/>
        </p:nvSpPr>
        <p:spPr>
          <a:xfrm>
            <a:off x="2339752" y="5189795"/>
            <a:ext cx="5702232" cy="365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ＶＩＳＩＯＮ ＱＵＥＳＴ　</a:t>
            </a:r>
            <a:r>
              <a:rPr kumimoji="1"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ご提案書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1C4683-2B44-4D62-AA09-66F8DE7F5050}"/>
              </a:ext>
            </a:extLst>
          </p:cNvPr>
          <p:cNvSpPr txBox="1"/>
          <p:nvPr/>
        </p:nvSpPr>
        <p:spPr>
          <a:xfrm>
            <a:off x="2339752" y="5804692"/>
            <a:ext cx="4680520" cy="5798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公益財団法人 日本生産性本部</a:t>
            </a:r>
          </a:p>
        </p:txBody>
      </p:sp>
    </p:spTree>
    <p:extLst>
      <p:ext uri="{BB962C8B-B14F-4D97-AF65-F5344CB8AC3E}">
        <p14:creationId xmlns:p14="http://schemas.microsoft.com/office/powerpoint/2010/main" val="749855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50852"/>
            <a:ext cx="7845378" cy="685800"/>
          </a:xfrm>
        </p:spPr>
        <p:txBody>
          <a:bodyPr/>
          <a:lstStyle/>
          <a:p>
            <a:pPr eaLnBrk="1" hangingPunct="1"/>
            <a:r>
              <a:rPr lang="ja-JP" altLang="en-US" sz="2800" dirty="0">
                <a:solidFill>
                  <a:schemeClr val="tx1"/>
                </a:solidFill>
              </a:rPr>
              <a:t>担当ファシリテーター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11622" y="1844824"/>
            <a:ext cx="795503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HG創英角ｺﾞｼｯｸUB"/>
                <a:ea typeface="HG創英角ｺﾞｼｯｸUB"/>
                <a:cs typeface="+mn-cs"/>
              </a:rPr>
              <a:t>大手流通系企業を経て、１９８９年、公益財団法人 日本生産性本部にコンサルタント給費生として最年少で入社。以来、経営コンサルタントとして３０年にわたり、上場企業から中堅企業まで約２００社の経営コンサルティング、数万人の研修を実施。コンサルティングと研修を融合させた、独自のワークショップは、参加者自身の課題を題材に進めるため実践的であり、リピート率は８割を超える。研修テーマは、リーダーシップ、ファシリテーション、プレゼンテーション、講師養成など。１９９８年以降、卓越した企業を表彰する「日本経営品質賞」の審査員として、その後、埼玉県・徳島県経営品質賞判定委員として、経営品質の普及推進活動に従事している。</a:t>
            </a:r>
            <a:b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HG創英角ｺﾞｼｯｸUB"/>
                <a:ea typeface="HG創英角ｺﾞｼｯｸUB"/>
                <a:cs typeface="+mn-cs"/>
              </a:rPr>
            </a:b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HG創英角ｺﾞｼｯｸUB"/>
                <a:ea typeface="HG創英角ｺﾞｼｯｸUB"/>
                <a:cs typeface="+mn-cs"/>
              </a:rPr>
              <a:t>２０１５年より、「人前で教える技術」を磨きあう、「ライブ講師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HG創英角ｺﾞｼｯｸUB"/>
                <a:ea typeface="HG創英角ｺﾞｼｯｸUB"/>
                <a:cs typeface="+mn-cs"/>
              </a:rPr>
              <a:t>®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HG創英角ｺﾞｼｯｸUB"/>
                <a:ea typeface="HG創英角ｺﾞｼｯｸUB"/>
                <a:cs typeface="+mn-cs"/>
              </a:rPr>
              <a:t>実践会」を主催。数多くの講師、コンサル、ビジネスリーダーが参加し、ともに学びを続けている。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HG創英角ｺﾞｼｯｸUB"/>
              <a:ea typeface="HG創英角ｺﾞｼｯｸUB"/>
              <a:cs typeface="+mn-cs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051720" y="935272"/>
            <a:ext cx="612068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G創英角ｺﾞｼｯｸUB"/>
                <a:ea typeface="HG創英角ｺﾞｼｯｸUB"/>
                <a:cs typeface="+mn-cs"/>
              </a:rPr>
              <a:t>寺沢俊哉</a:t>
            </a:r>
            <a:b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ＭＳ Ｐゴシック" pitchFamily="50" charset="-128"/>
                <a:cs typeface="+mn-cs"/>
              </a:rPr>
            </a:b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G創英角ｺﾞｼｯｸUB"/>
                <a:ea typeface="HG創英角ｺﾞｼｯｸUB"/>
                <a:cs typeface="+mn-cs"/>
              </a:rPr>
              <a:t>公益財団法人日本生産性本部 主席経営コンサルタント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537080" y="4582383"/>
            <a:ext cx="8029579" cy="1884313"/>
            <a:chOff x="537018" y="4860790"/>
            <a:chExt cx="8051407" cy="198272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5" y="4895844"/>
              <a:ext cx="908053" cy="1333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7236296" y="6236295"/>
              <a:ext cx="1352129" cy="607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+mn-cs"/>
                </a:rPr>
                <a:t>人前で話す・</a:t>
              </a:r>
              <a:endPara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+mn-cs"/>
                </a:rPr>
                <a:t>教える技術</a:t>
              </a:r>
              <a:endPara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+mn-cs"/>
                </a:rPr>
                <a:t>（生産性出版）</a:t>
              </a:r>
              <a:endPara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2525" y="4886923"/>
              <a:ext cx="887481" cy="1315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4788024" y="4860790"/>
              <a:ext cx="900113" cy="1341438"/>
              <a:chOff x="3921" y="845"/>
              <a:chExt cx="1181" cy="1706"/>
            </a:xfrm>
          </p:grpSpPr>
          <p:pic>
            <p:nvPicPr>
              <p:cNvPr id="9" name="Picture 10" descr="image22575.e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1" y="845"/>
                <a:ext cx="1181" cy="17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Rectangle 11"/>
              <p:cNvSpPr>
                <a:spLocks noChangeArrowheads="1"/>
              </p:cNvSpPr>
              <p:nvPr/>
            </p:nvSpPr>
            <p:spPr bwMode="auto">
              <a:xfrm>
                <a:off x="3923" y="863"/>
                <a:ext cx="1179" cy="1661"/>
              </a:xfrm>
              <a:prstGeom prst="rect">
                <a:avLst/>
              </a:prstGeom>
              <a:no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4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3437339" y="4883816"/>
              <a:ext cx="928761" cy="1322388"/>
              <a:chOff x="2313" y="847"/>
              <a:chExt cx="1223" cy="1677"/>
            </a:xfrm>
          </p:grpSpPr>
          <p:pic>
            <p:nvPicPr>
              <p:cNvPr id="14" name="Picture 7" descr="image22574.emf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6" y="847"/>
                <a:ext cx="1180" cy="16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2313" y="863"/>
                <a:ext cx="1179" cy="1661"/>
              </a:xfrm>
              <a:prstGeom prst="rect">
                <a:avLst/>
              </a:prstGeom>
              <a:no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4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HGP創英角ｺﾞｼｯｸUB" pitchFamily="50" charset="-128"/>
                    <a:ea typeface="HGP創英角ｺﾞｼｯｸUB" pitchFamily="50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6" name="テキスト ボックス 15"/>
            <p:cNvSpPr txBox="1"/>
            <p:nvPr/>
          </p:nvSpPr>
          <p:spPr bwMode="auto">
            <a:xfrm>
              <a:off x="3203848" y="6300950"/>
              <a:ext cx="1365250" cy="4371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+mn-cs"/>
                </a:rPr>
                <a:t>感動の会議！</a:t>
              </a:r>
              <a:endPara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+mn-cs"/>
                </a:rPr>
                <a:t>（ディスカヴァー</a:t>
              </a:r>
              <a:r>
                <a:rPr kumimoji="1" lang="en-US" altLang="ja-JP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+mn-cs"/>
                </a:rPr>
                <a:t>21</a:t>
              </a: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+mn-cs"/>
                </a:rPr>
                <a:t>）</a:t>
              </a: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4644008" y="6228943"/>
              <a:ext cx="1255713" cy="6072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+mn-cs"/>
                </a:rPr>
                <a:t>プロ研修講師の</a:t>
              </a:r>
              <a:br>
                <a:rPr kumimoji="1" lang="en-US" altLang="ja-JP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+mn-cs"/>
                </a:rPr>
              </a:b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+mn-cs"/>
                </a:rPr>
                <a:t>教える技術</a:t>
              </a:r>
              <a:endPara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+mn-cs"/>
                </a:rPr>
                <a:t>（ディスカヴァー</a:t>
              </a:r>
              <a:r>
                <a:rPr kumimoji="1" lang="en-US" altLang="ja-JP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+mn-cs"/>
                </a:rPr>
                <a:t>21</a:t>
              </a: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+mn-cs"/>
                </a:rPr>
                <a:t>）</a:t>
              </a: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6012160" y="6245065"/>
              <a:ext cx="1130300" cy="4371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+mn-cs"/>
                </a:rPr>
                <a:t>人材育成</a:t>
              </a:r>
              <a:endPara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+mn-cs"/>
                </a:rPr>
                <a:t>（中央経済社）</a:t>
              </a:r>
            </a:p>
          </p:txBody>
        </p:sp>
        <p:pic>
          <p:nvPicPr>
            <p:cNvPr id="19" name="Picture 1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165180" y="4886991"/>
              <a:ext cx="927100" cy="1319213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516" y="4950928"/>
              <a:ext cx="860400" cy="1327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正方形/長方形 2"/>
            <p:cNvSpPr/>
            <p:nvPr/>
          </p:nvSpPr>
          <p:spPr>
            <a:xfrm>
              <a:off x="3442641" y="4910060"/>
              <a:ext cx="908053" cy="1309215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755576" y="4910060"/>
              <a:ext cx="908053" cy="13092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2123728" y="4896989"/>
              <a:ext cx="908053" cy="13092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7501953" y="4874944"/>
              <a:ext cx="908053" cy="13092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 bwMode="auto">
            <a:xfrm>
              <a:off x="537018" y="6300961"/>
              <a:ext cx="2666830" cy="4371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+mn-cs"/>
                </a:rPr>
                <a:t>対話で学ぶ経営品質</a:t>
              </a:r>
              <a:endPara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+mn-cs"/>
                </a:rPr>
                <a:t>（生産性出版）</a:t>
              </a:r>
            </a:p>
          </p:txBody>
        </p:sp>
      </p:grpSp>
      <p:pic>
        <p:nvPicPr>
          <p:cNvPr id="25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44" y="548680"/>
            <a:ext cx="881876" cy="113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スライド番号プレースホルダー 2">
            <a:extLst>
              <a:ext uri="{FF2B5EF4-FFF2-40B4-BE49-F238E27FC236}">
                <a16:creationId xmlns:a16="http://schemas.microsoft.com/office/drawing/2014/main" id="{683BDB46-6A99-4560-9319-79B4A1316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5627" y="6378548"/>
            <a:ext cx="2133600" cy="365125"/>
          </a:xfrm>
        </p:spPr>
        <p:txBody>
          <a:bodyPr/>
          <a:lstStyle/>
          <a:p>
            <a:fld id="{BF9EC2FA-F862-42BC-B7A3-2C6A8F45C01E}" type="slidenum">
              <a:rPr lang="ja-JP" altLang="en-US" sz="200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/>
              <a:t>10</a:t>
            </a:fld>
            <a:endParaRPr lang="ja-JP" altLang="en-US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991476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9A6BA3-FE4C-4CA3-8AD1-105B5CEA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58111"/>
            <a:ext cx="8640960" cy="494625"/>
          </a:xfrm>
        </p:spPr>
        <p:txBody>
          <a:bodyPr/>
          <a:lstStyle/>
          <a:p>
            <a:r>
              <a:rPr kumimoji="1" lang="ja-JP" altLang="en-US" sz="2800" dirty="0"/>
              <a:t>はじめに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B5CD2FC-5B04-4C85-A297-0BE7871C8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C2FA-F862-42BC-B7A3-2C6A8F45C01E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9552AF3-F7ED-4803-BE70-2E3FB00EDCC6}"/>
              </a:ext>
            </a:extLst>
          </p:cNvPr>
          <p:cNvSpPr txBox="1"/>
          <p:nvPr/>
        </p:nvSpPr>
        <p:spPr>
          <a:xfrm>
            <a:off x="830861" y="1268760"/>
            <a:ext cx="7487318" cy="44379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このたびは、新卒入社４年目のデザイナー 研修に関して、ご提案の機会をいただきありがとうございます。</a:t>
            </a:r>
            <a:b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Creative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Leadership Workshop 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の企画をとりまとめました。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副題は「ＶＩＳＩＯＮ ＱＵＥＳＴ」といたしました。</a:t>
            </a:r>
            <a:b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本ＷＳの特徴は、</a:t>
            </a:r>
            <a:r>
              <a:rPr lang="ja-JP" altLang="en-US" sz="16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非日常空間での気づき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（自己観照）をもとに、それぞれの</a:t>
            </a:r>
            <a:r>
              <a:rPr lang="ja-JP" altLang="en-US" sz="16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心のスイッチ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（独自能力を磨きチームに貢献していく源）を探究し、</a:t>
            </a:r>
            <a:r>
              <a:rPr lang="ja-JP" altLang="en-US" sz="16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実践につなげて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いく点にあります。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ご検討のほどよろしくお願いします。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/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/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/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/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/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/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２０２１年９月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/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/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主席経営コンサルタント　　寺　沢　俊　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5AC49B-3052-4729-B7AF-2744FC7E3B49}"/>
              </a:ext>
            </a:extLst>
          </p:cNvPr>
          <p:cNvSpPr txBox="1"/>
          <p:nvPr/>
        </p:nvSpPr>
        <p:spPr>
          <a:xfrm>
            <a:off x="1192401" y="6231710"/>
            <a:ext cx="6932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＊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VISION QUEST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とは、本来はネイティブアメリカンの成人の儀式。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その後の人生の使命を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自分で見つけるために行われ、数日間～数ヶ月かけて自然の中で自分自身をむきあうものです。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2C41CA7-0D0A-4FD9-AD2F-36F98E7E28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240" y="3960106"/>
            <a:ext cx="818409" cy="91086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4C204CD-CE19-44C8-97C4-308E591E03B4}"/>
              </a:ext>
            </a:extLst>
          </p:cNvPr>
          <p:cNvSpPr txBox="1"/>
          <p:nvPr/>
        </p:nvSpPr>
        <p:spPr>
          <a:xfrm>
            <a:off x="827584" y="3963030"/>
            <a:ext cx="35749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○ワークショップの全体像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○ストーリーライン案（１泊２日）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○進行の特徴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○当日実施するゲームなどの候補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○招待状のイメージ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○実施までの準備スケジュール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○施設候補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○担当ファシリテーター</a:t>
            </a:r>
          </a:p>
        </p:txBody>
      </p:sp>
    </p:spTree>
    <p:extLst>
      <p:ext uri="{BB962C8B-B14F-4D97-AF65-F5344CB8AC3E}">
        <p14:creationId xmlns:p14="http://schemas.microsoft.com/office/powerpoint/2010/main" val="4187542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2540609-B307-4E4B-BF22-0DC3AFF8F0C7}"/>
              </a:ext>
            </a:extLst>
          </p:cNvPr>
          <p:cNvSpPr/>
          <p:nvPr/>
        </p:nvSpPr>
        <p:spPr>
          <a:xfrm>
            <a:off x="323529" y="548680"/>
            <a:ext cx="8640960" cy="6264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正方形/長方形 1">
            <a:extLst>
              <a:ext uri="{FF2B5EF4-FFF2-40B4-BE49-F238E27FC236}">
                <a16:creationId xmlns:a16="http://schemas.microsoft.com/office/drawing/2014/main" id="{E5AC826C-9050-4DB7-A2B9-BEB04DE17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1" y="548681"/>
            <a:ext cx="8784979" cy="619268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6C6EE0D4-52BE-42DC-A7C4-A03007C2A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74" y="4725144"/>
            <a:ext cx="5390403" cy="188595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●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ストーリーライン（詳細別途）</a:t>
            </a:r>
            <a:b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</a:b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b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</a:b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（　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　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7901C9D9-88EC-490E-8D8E-CA5778938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378" y="2456602"/>
            <a:ext cx="3910270" cy="207817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●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参加者・ビフォー（知識・技術・やる気）</a:t>
            </a:r>
            <a:b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</a:b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  ・事前 「経過報告会」にて一度振り返りを実施済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n-cs"/>
            </a:endParaRPr>
          </a:p>
          <a:p>
            <a:pPr eaLnBrk="1" hangingPunct="1">
              <a:spcBef>
                <a:spcPct val="50000"/>
              </a:spcBef>
              <a:buClr>
                <a:srgbClr val="FFFFFF"/>
              </a:buClr>
              <a:buNone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　・コロナ環境で、お互いのコミュニケーション</a:t>
            </a:r>
            <a:b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</a:b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　（一体感）が不足しがち（もやもや・・・悩み・・・）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n-cs"/>
            </a:endParaRPr>
          </a:p>
          <a:p>
            <a:pPr eaLnBrk="1" hangingPunct="1">
              <a:spcBef>
                <a:spcPct val="50000"/>
              </a:spcBef>
              <a:buClr>
                <a:srgbClr val="FFFFFF"/>
              </a:buClr>
              <a:buNone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　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---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　探究すべきテーマを提供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Creative 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---</a:t>
            </a:r>
            <a:b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</a:b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　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【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ＩＮＰＵＴ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】</a:t>
            </a:r>
            <a:b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</a:b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　 デザイン本部としての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テーマ（お題）</a:t>
            </a:r>
            <a:b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</a:b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　 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チームとして取り組んでもらいたいもの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b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</a:br>
            <a:b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</a:br>
            <a:b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</a:b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　　　　</a:t>
            </a:r>
            <a:b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</a:br>
            <a:b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</a:b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　</a:t>
            </a:r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9752FADC-8A1E-41CE-BCA5-395C6B60AC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5514" y="3573016"/>
            <a:ext cx="11151" cy="11383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5A9A1165-81D2-4E02-B083-39948115A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9993" y="657174"/>
            <a:ext cx="4382285" cy="16794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●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根拠（開催の趣旨）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シニアデザイナーへのステップアップに向けて、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自己を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振り返り、成長マインドを醸成し、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モチベーション</a:t>
            </a:r>
            <a:b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アップ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につなげる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中堅社員として、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組織の中で果たす役割を自覚し　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Creative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Leadership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の向上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を図る</a:t>
            </a:r>
            <a:b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</a:b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　</a:t>
            </a:r>
            <a:endParaRPr kumimoji="0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14D15DFA-CD98-43D8-A261-57A536C9C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691" y="2471154"/>
            <a:ext cx="4348587" cy="207817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FFFF"/>
              </a:buClr>
              <a:buSzTx/>
              <a:buFont typeface="Arial" charset="0"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●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アフター（こうなって欲しい）</a:t>
            </a:r>
            <a:b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</a:b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①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失敗を恐れず、困難な場面でも乗り越えて行こう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と</a:t>
            </a:r>
            <a:b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いう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前向きなマインド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になる</a:t>
            </a:r>
            <a:b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②目標達成に向けて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チームを動かす　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Creative </a:t>
            </a:r>
            <a:b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Leadership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を学び、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行動変容につながる気づき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を得る</a:t>
            </a:r>
            <a:b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--- 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プロとしての何らかの成果品　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Creative 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---</a:t>
            </a:r>
            <a:b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</a:b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OUTPUT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b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チームとして、かつ、１人ひとりとして、何らかの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成果品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をまとめプレゼンする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      </a:t>
            </a:r>
            <a:b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</a:b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　</a:t>
            </a:r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7ACF95FD-9F00-4E43-90B2-DE2F6838CFD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869850" y="1908575"/>
            <a:ext cx="502085" cy="990600"/>
          </a:xfrm>
          <a:prstGeom prst="rightArrow">
            <a:avLst>
              <a:gd name="adj1" fmla="val 58972"/>
              <a:gd name="adj2" fmla="val 49769"/>
            </a:avLst>
          </a:prstGeom>
          <a:solidFill>
            <a:srgbClr val="0033CC"/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8144FB24-4CF4-473E-8224-030E4D666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2342" y="2941504"/>
            <a:ext cx="484111" cy="991552"/>
          </a:xfrm>
          <a:prstGeom prst="rightArrow">
            <a:avLst>
              <a:gd name="adj1" fmla="val 58972"/>
              <a:gd name="adj2" fmla="val 36926"/>
            </a:avLst>
          </a:prstGeom>
          <a:solidFill>
            <a:srgbClr val="0000FF"/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31" name="Text Box 10">
            <a:extLst>
              <a:ext uri="{FF2B5EF4-FFF2-40B4-BE49-F238E27FC236}">
                <a16:creationId xmlns:a16="http://schemas.microsoft.com/office/drawing/2014/main" id="{E123A7C4-B232-47DF-A637-53CC91888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86" y="4725144"/>
            <a:ext cx="3054227" cy="1885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●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環境（１泊２日　オフサイト）</a:t>
            </a:r>
            <a:b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</a:b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　　　　　２０２２年１月実施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　　　　　　別添資料参照（</a:t>
            </a: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P9</a:t>
            </a: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）</a:t>
            </a:r>
            <a:b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</a:b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　　</a:t>
            </a:r>
            <a:b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</a:b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　</a:t>
            </a:r>
          </a:p>
        </p:txBody>
      </p:sp>
      <p:sp>
        <p:nvSpPr>
          <p:cNvPr id="35" name="Text Box 5">
            <a:extLst>
              <a:ext uri="{FF2B5EF4-FFF2-40B4-BE49-F238E27FC236}">
                <a16:creationId xmlns:a16="http://schemas.microsoft.com/office/drawing/2014/main" id="{7199ECCC-B4B6-4285-AF6F-1D5FC3AA7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13" y="668689"/>
            <a:ext cx="3932890" cy="166790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●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タイトル（副題）</a:t>
            </a:r>
            <a:b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</a:b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　　</a:t>
            </a:r>
            <a:b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</a:b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Creative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Leadership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Workshop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～　ＶＩＳＩＯＮ ＱＵＥＳＴ　～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　　　　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気づき ＞ 心のスイッチ ＞実践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EB9E886-3F65-47DD-A816-5E79F5C69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904" y="-702"/>
            <a:ext cx="8229600" cy="467109"/>
          </a:xfrm>
        </p:spPr>
        <p:txBody>
          <a:bodyPr>
            <a:noAutofit/>
          </a:bodyPr>
          <a:lstStyle/>
          <a:p>
            <a:r>
              <a:rPr kumimoji="1" lang="ja-JP" altLang="en-US" sz="2800" dirty="0"/>
              <a:t>ワークショップの全体像</a:t>
            </a: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4BD9637E-D76B-497D-B18B-C70C68642C98}"/>
              </a:ext>
            </a:extLst>
          </p:cNvPr>
          <p:cNvCxnSpPr/>
          <p:nvPr/>
        </p:nvCxnSpPr>
        <p:spPr>
          <a:xfrm>
            <a:off x="3779912" y="5661248"/>
            <a:ext cx="4714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D84648F-76D2-4220-BF6C-87906279DF88}"/>
              </a:ext>
            </a:extLst>
          </p:cNvPr>
          <p:cNvSpPr/>
          <p:nvPr/>
        </p:nvSpPr>
        <p:spPr>
          <a:xfrm>
            <a:off x="6615743" y="5149136"/>
            <a:ext cx="1080122" cy="126351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2012.1</a:t>
            </a:r>
            <a:r>
              <a:rPr lang="ja-JP" altLang="en-US" sz="1600" dirty="0">
                <a:solidFill>
                  <a:schemeClr val="tx1"/>
                </a:solidFill>
              </a:rPr>
              <a:t>月</a:t>
            </a:r>
            <a:endParaRPr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lang="en-US" altLang="ja-JP" sz="1600" dirty="0">
                <a:solidFill>
                  <a:schemeClr val="tx1"/>
                </a:solidFill>
              </a:rPr>
              <a:t>1</a:t>
            </a:r>
            <a:r>
              <a:rPr lang="ja-JP" altLang="en-US" sz="1600" dirty="0">
                <a:solidFill>
                  <a:schemeClr val="tx1"/>
                </a:solidFill>
              </a:rPr>
              <a:t>泊</a:t>
            </a:r>
            <a:r>
              <a:rPr lang="en-US" altLang="ja-JP" sz="1600" dirty="0">
                <a:solidFill>
                  <a:schemeClr val="tx1"/>
                </a:solidFill>
              </a:rPr>
              <a:t>2</a:t>
            </a:r>
            <a:r>
              <a:rPr lang="ja-JP" altLang="en-US" sz="1600" dirty="0">
                <a:solidFill>
                  <a:schemeClr val="tx1"/>
                </a:solidFill>
              </a:rPr>
              <a:t>日</a:t>
            </a:r>
            <a:endParaRPr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F705BBF-9DA8-498F-875B-0D632D95CFC9}"/>
              </a:ext>
            </a:extLst>
          </p:cNvPr>
          <p:cNvSpPr txBox="1"/>
          <p:nvPr/>
        </p:nvSpPr>
        <p:spPr>
          <a:xfrm>
            <a:off x="4142342" y="5178741"/>
            <a:ext cx="789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dirty="0"/>
              <a:t>11</a:t>
            </a:r>
            <a:r>
              <a:rPr kumimoji="1" lang="ja-JP" altLang="en-US" dirty="0"/>
              <a:t>月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423A06D-C3DF-4A73-8C17-4929EAEDE784}"/>
              </a:ext>
            </a:extLst>
          </p:cNvPr>
          <p:cNvSpPr txBox="1"/>
          <p:nvPr/>
        </p:nvSpPr>
        <p:spPr>
          <a:xfrm>
            <a:off x="5859329" y="5130305"/>
            <a:ext cx="400110" cy="12635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年末年始休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3F0AEE-BD77-40E9-92F5-1218273C5468}"/>
              </a:ext>
            </a:extLst>
          </p:cNvPr>
          <p:cNvSpPr txBox="1"/>
          <p:nvPr/>
        </p:nvSpPr>
        <p:spPr>
          <a:xfrm>
            <a:off x="4188195" y="5674990"/>
            <a:ext cx="1616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２つの探究のはじまり</a:t>
            </a:r>
            <a:endParaRPr kumimoji="1"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/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① 自分自身</a:t>
            </a:r>
            <a:endParaRPr kumimoji="1"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/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② テーマ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691CD79-3C06-438D-ADB6-EC48EA78A653}"/>
              </a:ext>
            </a:extLst>
          </p:cNvPr>
          <p:cNvSpPr txBox="1"/>
          <p:nvPr/>
        </p:nvSpPr>
        <p:spPr>
          <a:xfrm>
            <a:off x="4956870" y="5171465"/>
            <a:ext cx="789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dirty="0"/>
              <a:t>12</a:t>
            </a:r>
            <a:r>
              <a:rPr kumimoji="1" lang="ja-JP" altLang="en-US" dirty="0"/>
              <a:t>月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AA01878-A481-48F7-8F58-3DF3953101E8}"/>
              </a:ext>
            </a:extLst>
          </p:cNvPr>
          <p:cNvSpPr txBox="1"/>
          <p:nvPr/>
        </p:nvSpPr>
        <p:spPr>
          <a:xfrm>
            <a:off x="3649323" y="5293245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ＩＮ</a:t>
            </a:r>
            <a:r>
              <a:rPr kumimoji="1"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endParaRPr kumimoji="1" lang="ja-JP" altLang="en-US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25E4CC4-3A95-4592-A5D4-3E12121379B6}"/>
              </a:ext>
            </a:extLst>
          </p:cNvPr>
          <p:cNvSpPr txBox="1"/>
          <p:nvPr/>
        </p:nvSpPr>
        <p:spPr>
          <a:xfrm>
            <a:off x="7755223" y="5300725"/>
            <a:ext cx="820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ＯＵＴ</a:t>
            </a:r>
            <a:r>
              <a:rPr kumimoji="1"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endParaRPr kumimoji="1" lang="ja-JP" altLang="en-US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49D84EB-C0DE-4CA4-BBC5-63741C0AB197}"/>
              </a:ext>
            </a:extLst>
          </p:cNvPr>
          <p:cNvSpPr txBox="1"/>
          <p:nvPr/>
        </p:nvSpPr>
        <p:spPr>
          <a:xfrm>
            <a:off x="7691624" y="5697080"/>
            <a:ext cx="1193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プレゼン</a:t>
            </a:r>
            <a:endParaRPr kumimoji="1"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/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① 自分自身</a:t>
            </a:r>
            <a:endParaRPr kumimoji="1"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/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② テーマ</a:t>
            </a:r>
          </a:p>
        </p:txBody>
      </p:sp>
      <p:sp>
        <p:nvSpPr>
          <p:cNvPr id="26" name="スライド番号プレースホルダー 2">
            <a:extLst>
              <a:ext uri="{FF2B5EF4-FFF2-40B4-BE49-F238E27FC236}">
                <a16:creationId xmlns:a16="http://schemas.microsoft.com/office/drawing/2014/main" id="{ADE86EDB-3EC4-4675-A3E6-875E5A07A5C0}"/>
              </a:ext>
            </a:extLst>
          </p:cNvPr>
          <p:cNvSpPr txBox="1">
            <a:spLocks/>
          </p:cNvSpPr>
          <p:nvPr/>
        </p:nvSpPr>
        <p:spPr>
          <a:xfrm>
            <a:off x="6748677" y="7580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F9EC2FA-F862-42BC-B7A3-2C6A8F45C01E}" type="slidenum">
              <a:rPr lang="ja-JP" altLang="en-US" sz="2000">
                <a:solidFill>
                  <a:schemeClr val="tx1">
                    <a:tint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 algn="r"/>
              <a:t>3</a:t>
            </a:fld>
            <a:endParaRPr lang="ja-JP" altLang="en-US" sz="2000" dirty="0">
              <a:solidFill>
                <a:schemeClr val="tx1">
                  <a:tint val="7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0A74F50-BA0E-405B-85F2-602975FC9FE9}"/>
              </a:ext>
            </a:extLst>
          </p:cNvPr>
          <p:cNvSpPr txBox="1"/>
          <p:nvPr/>
        </p:nvSpPr>
        <p:spPr>
          <a:xfrm>
            <a:off x="3793338" y="5755850"/>
            <a:ext cx="360041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招</a:t>
            </a:r>
            <a:endParaRPr kumimoji="1"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待</a:t>
            </a:r>
            <a:endParaRPr kumimoji="1" lang="en-US" altLang="ja-JP" sz="1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1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状</a:t>
            </a:r>
          </a:p>
        </p:txBody>
      </p:sp>
    </p:spTree>
    <p:extLst>
      <p:ext uri="{BB962C8B-B14F-4D97-AF65-F5344CB8AC3E}">
        <p14:creationId xmlns:p14="http://schemas.microsoft.com/office/powerpoint/2010/main" val="3870606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B9E886-3F65-47DD-A816-5E79F5C69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1121"/>
            <a:ext cx="8229600" cy="467109"/>
          </a:xfrm>
        </p:spPr>
        <p:txBody>
          <a:bodyPr>
            <a:noAutofit/>
          </a:bodyPr>
          <a:lstStyle/>
          <a:p>
            <a:r>
              <a:rPr kumimoji="1" lang="ja-JP" altLang="en-US" sz="2800" dirty="0"/>
              <a:t>ストーリーライン案（１泊２日）</a:t>
            </a:r>
          </a:p>
        </p:txBody>
      </p:sp>
      <p:sp>
        <p:nvSpPr>
          <p:cNvPr id="23" name="スライド番号プレースホルダー 2">
            <a:extLst>
              <a:ext uri="{FF2B5EF4-FFF2-40B4-BE49-F238E27FC236}">
                <a16:creationId xmlns:a16="http://schemas.microsoft.com/office/drawing/2014/main" id="{A75FA15D-F2AF-440A-9E9A-B60E40CDE2A3}"/>
              </a:ext>
            </a:extLst>
          </p:cNvPr>
          <p:cNvSpPr txBox="1">
            <a:spLocks/>
          </p:cNvSpPr>
          <p:nvPr/>
        </p:nvSpPr>
        <p:spPr>
          <a:xfrm>
            <a:off x="6758880" y="630423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F9EC2FA-F862-42BC-B7A3-2C6A8F45C01E}" type="slidenum">
              <a:rPr lang="ja-JP" altLang="en-US" sz="2000">
                <a:solidFill>
                  <a:schemeClr val="tx1">
                    <a:tint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 algn="r"/>
              <a:t>4</a:t>
            </a:fld>
            <a:endParaRPr lang="ja-JP" altLang="en-US" sz="2000" dirty="0">
              <a:solidFill>
                <a:schemeClr val="tx1">
                  <a:tint val="7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3" name="表 18">
            <a:extLst>
              <a:ext uri="{FF2B5EF4-FFF2-40B4-BE49-F238E27FC236}">
                <a16:creationId xmlns:a16="http://schemas.microsoft.com/office/drawing/2014/main" id="{1006AB89-D7A4-4CAE-B239-F83B85332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876104"/>
              </p:ext>
            </p:extLst>
          </p:nvPr>
        </p:nvGraphicFramePr>
        <p:xfrm>
          <a:off x="251520" y="692695"/>
          <a:ext cx="8640961" cy="55431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6443">
                  <a:extLst>
                    <a:ext uri="{9D8B030D-6E8A-4147-A177-3AD203B41FA5}">
                      <a16:colId xmlns:a16="http://schemas.microsoft.com/office/drawing/2014/main" val="669982957"/>
                    </a:ext>
                  </a:extLst>
                </a:gridCol>
                <a:gridCol w="2234604">
                  <a:extLst>
                    <a:ext uri="{9D8B030D-6E8A-4147-A177-3AD203B41FA5}">
                      <a16:colId xmlns:a16="http://schemas.microsoft.com/office/drawing/2014/main" val="3723834263"/>
                    </a:ext>
                  </a:extLst>
                </a:gridCol>
                <a:gridCol w="1777655">
                  <a:extLst>
                    <a:ext uri="{9D8B030D-6E8A-4147-A177-3AD203B41FA5}">
                      <a16:colId xmlns:a16="http://schemas.microsoft.com/office/drawing/2014/main" val="3440678974"/>
                    </a:ext>
                  </a:extLst>
                </a:gridCol>
                <a:gridCol w="2383332">
                  <a:extLst>
                    <a:ext uri="{9D8B030D-6E8A-4147-A177-3AD203B41FA5}">
                      <a16:colId xmlns:a16="http://schemas.microsoft.com/office/drawing/2014/main" val="4169021174"/>
                    </a:ext>
                  </a:extLst>
                </a:gridCol>
                <a:gridCol w="1628927">
                  <a:extLst>
                    <a:ext uri="{9D8B030D-6E8A-4147-A177-3AD203B41FA5}">
                      <a16:colId xmlns:a16="http://schemas.microsoft.com/office/drawing/2014/main" val="33448169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１日目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参加者の気持ち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２日目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参加者の気持ち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002945"/>
                  </a:ext>
                </a:extLst>
              </a:tr>
              <a:tr h="168951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Ａ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○オリエンテーション</a:t>
                      </a:r>
                      <a:endParaRPr kumimoji="1" lang="en-US" altLang="ja-JP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＆アイスブレイク</a:t>
                      </a:r>
                      <a:endParaRPr kumimoji="1" lang="en-US" altLang="ja-JP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400" dirty="0">
                          <a:solidFill>
                            <a:srgbClr val="0000FF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kumimoji="1" lang="en-US" altLang="ja-JP" sz="1400" dirty="0">
                          <a:solidFill>
                            <a:srgbClr val="0000FF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【</a:t>
                      </a:r>
                      <a:r>
                        <a:rPr kumimoji="1" lang="ja-JP" altLang="en-US" sz="1400" dirty="0">
                          <a:solidFill>
                            <a:srgbClr val="0000FF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自分自身の探究</a:t>
                      </a:r>
                      <a:r>
                        <a:rPr kumimoji="1" lang="en-US" altLang="ja-JP" sz="1400" dirty="0">
                          <a:solidFill>
                            <a:srgbClr val="0000FF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】</a:t>
                      </a:r>
                    </a:p>
                    <a:p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○振る舞いと言葉につ</a:t>
                      </a:r>
                      <a:b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いて探究する</a:t>
                      </a:r>
                      <a:endParaRPr kumimoji="1" lang="en-US" altLang="ja-JP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○自己中モードと</a:t>
                      </a:r>
                      <a:endParaRPr kumimoji="1" lang="en-US" altLang="ja-JP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集中モード</a:t>
                      </a:r>
                      <a:b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○非言語での対話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これから楽しいことがはじまる予感が、</a:t>
                      </a:r>
                      <a:endPara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イメージを伝えあうことの難しさと大切さ</a:t>
                      </a:r>
                      <a:endPara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お互いの世界観を共有できる実感～そのスキルも習得できた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○１日目のふりかえり</a:t>
                      </a:r>
                      <a:endParaRPr kumimoji="1" lang="en-US" altLang="ja-JP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○価値観型とビジョン型</a:t>
                      </a:r>
                      <a:endParaRPr kumimoji="1" lang="en-US" altLang="ja-JP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○個人のビジョンを輝か</a:t>
                      </a:r>
                      <a:endParaRPr kumimoji="1" lang="en-US" altLang="ja-JP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せる「未来日記」</a:t>
                      </a:r>
                      <a:endParaRPr kumimoji="1" lang="en-US" altLang="ja-JP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400" dirty="0">
                        <a:solidFill>
                          <a:srgbClr val="0000FF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r>
                        <a:rPr kumimoji="1" lang="ja-JP" altLang="en-US" sz="1400" dirty="0">
                          <a:solidFill>
                            <a:srgbClr val="0000FF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　　</a:t>
                      </a:r>
                      <a:r>
                        <a:rPr kumimoji="1" lang="en-US" altLang="ja-JP" sz="1400" dirty="0">
                          <a:solidFill>
                            <a:srgbClr val="0000FF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【</a:t>
                      </a:r>
                      <a:r>
                        <a:rPr kumimoji="1" lang="ja-JP" altLang="en-US" sz="1400" dirty="0">
                          <a:solidFill>
                            <a:srgbClr val="0000FF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チームテーマの探究</a:t>
                      </a:r>
                      <a:r>
                        <a:rPr kumimoji="1" lang="en-US" altLang="ja-JP" sz="1400" dirty="0">
                          <a:solidFill>
                            <a:srgbClr val="0000FF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】</a:t>
                      </a:r>
                    </a:p>
                    <a:p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○探究テーマ（個人）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自分のことをふりかえることができた</a:t>
                      </a:r>
                      <a:endPara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（様々な気づき）</a:t>
                      </a:r>
                      <a:endPara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チームワークの大切さを実感した</a:t>
                      </a:r>
                      <a:endPara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お互いの夢を理解できた　→　どうやって重ね合わせるか？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897542"/>
                  </a:ext>
                </a:extLst>
              </a:tr>
              <a:tr h="168951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Ｐ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○心のスイッチを探る</a:t>
                      </a:r>
                      <a:endParaRPr kumimoji="1" lang="en-US" altLang="ja-JP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人生の振り返り</a:t>
                      </a:r>
                      <a:endParaRPr kumimoji="1" lang="en-US" altLang="ja-JP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○オプションプログラム</a:t>
                      </a:r>
                      <a:endParaRPr kumimoji="1" lang="en-US" altLang="ja-JP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（現地資源を活用）</a:t>
                      </a:r>
                      <a:endParaRPr kumimoji="1" lang="en-US" altLang="ja-JP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自分自身の「大切なこと」を再認識できた</a:t>
                      </a:r>
                      <a:endPara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仲間のスイッチも理解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○探究テーマ（グループ）</a:t>
                      </a:r>
                      <a:endParaRPr kumimoji="1" lang="en-US" altLang="ja-JP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ワールドカフェ</a:t>
                      </a:r>
                      <a:endParaRPr kumimoji="1" lang="en-US" altLang="ja-JP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（発散・アイデア出し）</a:t>
                      </a:r>
                      <a:endParaRPr kumimoji="1" lang="en-US" altLang="ja-JP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グループワーク</a:t>
                      </a:r>
                      <a:endParaRPr kumimoji="1" lang="en-US" altLang="ja-JP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○プレゼンテーション</a:t>
                      </a:r>
                      <a:endParaRPr kumimoji="1" lang="en-US" altLang="ja-JP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・グループ</a:t>
                      </a:r>
                      <a:endParaRPr kumimoji="1" lang="en-US" altLang="ja-JP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・個人　宣言と承認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756508"/>
                  </a:ext>
                </a:extLst>
              </a:tr>
              <a:tr h="1689517">
                <a:tc>
                  <a:txBody>
                    <a:bodyPr/>
                    <a:lstStyle/>
                    <a:p>
                      <a:pPr algn="ctr"/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○信頼関係の構築</a:t>
                      </a:r>
                      <a:endParaRPr kumimoji="1" lang="en-US" altLang="ja-JP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（合議ゲーム）</a:t>
                      </a:r>
                      <a:endParaRPr kumimoji="1" lang="en-US" altLang="ja-JP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○懇親会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自らの考え方のくせがわかった（強み</a:t>
                      </a:r>
                      <a:r>
                        <a:rPr kumimoji="1" lang="en-US" altLang="ja-JP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改善）</a:t>
                      </a:r>
                      <a:endPara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endParaRPr kumimoji="1" lang="en-US" altLang="ja-JP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相手に価値をもたらすことの大切さ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761708"/>
                  </a:ext>
                </a:extLst>
              </a:tr>
            </a:tbl>
          </a:graphicData>
        </a:graphic>
      </p:graphicFrame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5C7334C-CCED-4BB2-B9BD-5449C25C7A70}"/>
              </a:ext>
            </a:extLst>
          </p:cNvPr>
          <p:cNvSpPr txBox="1"/>
          <p:nvPr/>
        </p:nvSpPr>
        <p:spPr>
          <a:xfrm>
            <a:off x="915938" y="6287262"/>
            <a:ext cx="6932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＊進行の詳細は別途ご相談するとして、大きな流れは　はじめに「自分自身の探究」その</a:t>
            </a:r>
            <a:b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延長線に「チームテーマの探究」を重ねるという進行を考えました（まずは、自分が源泉で）</a:t>
            </a:r>
          </a:p>
        </p:txBody>
      </p:sp>
      <p:graphicFrame>
        <p:nvGraphicFramePr>
          <p:cNvPr id="26" name="オブジェクト 25">
            <a:extLst>
              <a:ext uri="{FF2B5EF4-FFF2-40B4-BE49-F238E27FC236}">
                <a16:creationId xmlns:a16="http://schemas.microsoft.com/office/drawing/2014/main" id="{ED1E2EE4-F9EC-4D37-9E38-94AE40E912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562372"/>
              </p:ext>
            </p:extLst>
          </p:nvPr>
        </p:nvGraphicFramePr>
        <p:xfrm>
          <a:off x="2494304" y="5517232"/>
          <a:ext cx="2314860" cy="675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5212520" imgH="4444200" progId="">
                  <p:embed/>
                </p:oleObj>
              </mc:Choice>
              <mc:Fallback>
                <p:oleObj r:id="rId3" imgW="15212520" imgH="4444200" progId="">
                  <p:embed/>
                  <p:pic>
                    <p:nvPicPr>
                      <p:cNvPr id="5" name="オブジェクト 4">
                        <a:extLst>
                          <a:ext uri="{FF2B5EF4-FFF2-40B4-BE49-F238E27FC236}">
                            <a16:creationId xmlns:a16="http://schemas.microsoft.com/office/drawing/2014/main" id="{67D10EEA-D589-4748-9848-8B8FAEADF8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4304" y="5517232"/>
                        <a:ext cx="2314860" cy="675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図 20">
            <a:extLst>
              <a:ext uri="{FF2B5EF4-FFF2-40B4-BE49-F238E27FC236}">
                <a16:creationId xmlns:a16="http://schemas.microsoft.com/office/drawing/2014/main" id="{79031944-5396-4A95-B2B4-AAB345FBB0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121" y="3535199"/>
            <a:ext cx="1666043" cy="955796"/>
          </a:xfrm>
          <a:prstGeom prst="rect">
            <a:avLst/>
          </a:prstGeom>
        </p:spPr>
      </p:pic>
      <p:graphicFrame>
        <p:nvGraphicFramePr>
          <p:cNvPr id="27" name="オブジェクト 26">
            <a:extLst>
              <a:ext uri="{FF2B5EF4-FFF2-40B4-BE49-F238E27FC236}">
                <a16:creationId xmlns:a16="http://schemas.microsoft.com/office/drawing/2014/main" id="{85A46E05-C9BB-4B1C-9668-01EAB1210C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44835"/>
              </p:ext>
            </p:extLst>
          </p:nvPr>
        </p:nvGraphicFramePr>
        <p:xfrm>
          <a:off x="7329981" y="2908065"/>
          <a:ext cx="1457548" cy="726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5085440" imgH="7530120" progId="">
                  <p:embed/>
                </p:oleObj>
              </mc:Choice>
              <mc:Fallback>
                <p:oleObj r:id="rId6" imgW="15085440" imgH="75301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29981" y="2908065"/>
                        <a:ext cx="1457548" cy="7268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図 29">
            <a:extLst>
              <a:ext uri="{FF2B5EF4-FFF2-40B4-BE49-F238E27FC236}">
                <a16:creationId xmlns:a16="http://schemas.microsoft.com/office/drawing/2014/main" id="{DFB18AC1-3496-4B11-8D1C-CA93A38A6D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6976" y="4912907"/>
            <a:ext cx="3890553" cy="1250536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79962D3F-CB4F-46BC-A420-0410350B8D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9981" y="3703368"/>
            <a:ext cx="1492612" cy="787627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233CB951-CA5A-4605-A457-C127F5DB07E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219" y="5848802"/>
            <a:ext cx="818409" cy="91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49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9A6BA3-FE4C-4CA3-8AD1-105B5CEA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280" y="229560"/>
            <a:ext cx="8640960" cy="504056"/>
          </a:xfrm>
        </p:spPr>
        <p:txBody>
          <a:bodyPr/>
          <a:lstStyle/>
          <a:p>
            <a:r>
              <a:rPr kumimoji="1" lang="ja-JP" altLang="en-US" sz="2800" dirty="0">
                <a:solidFill>
                  <a:schemeClr val="tx1"/>
                </a:solidFill>
              </a:rPr>
              <a:t>進行の特徴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B5CD2FC-5B04-4C85-A297-0BE7871C8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8513" y="63382"/>
            <a:ext cx="2133600" cy="365125"/>
          </a:xfrm>
        </p:spPr>
        <p:txBody>
          <a:bodyPr/>
          <a:lstStyle/>
          <a:p>
            <a:fld id="{BF9EC2FA-F862-42BC-B7A3-2C6A8F45C01E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0903345-762F-4CBB-8AC2-95E8C9C5C518}"/>
              </a:ext>
            </a:extLst>
          </p:cNvPr>
          <p:cNvSpPr txBox="1"/>
          <p:nvPr/>
        </p:nvSpPr>
        <p:spPr>
          <a:xfrm>
            <a:off x="371550" y="962768"/>
            <a:ext cx="8640960" cy="14301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Creative Leadership Workshop 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副題「ＶＩＳＩＯＮ ＱＵＥＳＴ」では、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b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○非日常空間での</a:t>
            </a:r>
            <a:r>
              <a:rPr kumimoji="1" lang="ja-JP" altLang="en-US" sz="16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気づき（自己観照）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をもとに　～</a:t>
            </a:r>
            <a:r>
              <a:rPr kumimoji="1" lang="ja-JP" altLang="en-US" sz="16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ゲーム等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を通じて体感します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○それぞれの</a:t>
            </a:r>
            <a:r>
              <a:rPr kumimoji="1" lang="ja-JP" altLang="en-US" sz="16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心のスイッチ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（独自能力を磨きチームに貢献していく源）を探究し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</a:t>
            </a:r>
            <a:r>
              <a:rPr kumimoji="1" lang="ja-JP" altLang="en-US" sz="16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実践に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つなげていきます（後半、</a:t>
            </a:r>
            <a:r>
              <a:rPr kumimoji="1" lang="ja-JP" altLang="en-US" sz="16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デザイン本部のテーマ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をチームとして提案）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67D10EEA-D589-4748-9848-8B8FAEADF8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279453"/>
              </p:ext>
            </p:extLst>
          </p:nvPr>
        </p:nvGraphicFramePr>
        <p:xfrm>
          <a:off x="1524000" y="3668232"/>
          <a:ext cx="60960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5212520" imgH="4444200" progId="">
                  <p:embed/>
                </p:oleObj>
              </mc:Choice>
              <mc:Fallback>
                <p:oleObj r:id="rId2" imgW="15212520" imgH="4444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0" y="3668232"/>
                        <a:ext cx="6096000" cy="177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7" descr="パナソニック研修風景１">
            <a:extLst>
              <a:ext uri="{FF2B5EF4-FFF2-40B4-BE49-F238E27FC236}">
                <a16:creationId xmlns:a16="http://schemas.microsoft.com/office/drawing/2014/main" id="{16F13545-03EE-4C1E-8C2D-C9BE8E874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7" y="2584365"/>
            <a:ext cx="2266068" cy="170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8">
            <a:extLst>
              <a:ext uri="{FF2B5EF4-FFF2-40B4-BE49-F238E27FC236}">
                <a16:creationId xmlns:a16="http://schemas.microsoft.com/office/drawing/2014/main" id="{0A072089-6ABC-4D7C-B3B9-EA5A2810F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4758" y="2622082"/>
            <a:ext cx="2035319" cy="796840"/>
          </a:xfrm>
          <a:prstGeom prst="cloudCallout">
            <a:avLst>
              <a:gd name="adj1" fmla="val -61630"/>
              <a:gd name="adj2" fmla="val 29370"/>
            </a:avLst>
          </a:prstGeom>
          <a:solidFill>
            <a:srgbClr val="CCEC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本当に価値ある仕事って？</a:t>
            </a:r>
          </a:p>
        </p:txBody>
      </p:sp>
      <p:pic>
        <p:nvPicPr>
          <p:cNvPr id="8" name="Picture 4" descr="研修風景１">
            <a:extLst>
              <a:ext uri="{FF2B5EF4-FFF2-40B4-BE49-F238E27FC236}">
                <a16:creationId xmlns:a16="http://schemas.microsoft.com/office/drawing/2014/main" id="{EAD0C6AD-192D-478B-BDBB-080E07E2A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37" y="5001506"/>
            <a:ext cx="2266068" cy="170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0">
            <a:extLst>
              <a:ext uri="{FF2B5EF4-FFF2-40B4-BE49-F238E27FC236}">
                <a16:creationId xmlns:a16="http://schemas.microsoft.com/office/drawing/2014/main" id="{A6E74317-090C-4AC6-BD2D-C28F0BAD5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0184" y="4752196"/>
            <a:ext cx="2098509" cy="1000125"/>
          </a:xfrm>
          <a:prstGeom prst="cloudCallout">
            <a:avLst>
              <a:gd name="adj1" fmla="val -62194"/>
              <a:gd name="adj2" fmla="val 23888"/>
            </a:avLst>
          </a:prstGeom>
          <a:solidFill>
            <a:srgbClr val="CCEC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lIns="0" rIns="0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楽しくエキサイティングな研修は初めてだった！</a:t>
            </a:r>
          </a:p>
        </p:txBody>
      </p:sp>
      <p:pic>
        <p:nvPicPr>
          <p:cNvPr id="10" name="Picture 5" descr="研修風景２">
            <a:extLst>
              <a:ext uri="{FF2B5EF4-FFF2-40B4-BE49-F238E27FC236}">
                <a16:creationId xmlns:a16="http://schemas.microsoft.com/office/drawing/2014/main" id="{39B9E68F-4D19-4201-BCBE-AB1A4A4D2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147" y="2592734"/>
            <a:ext cx="2333624" cy="158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1">
            <a:extLst>
              <a:ext uri="{FF2B5EF4-FFF2-40B4-BE49-F238E27FC236}">
                <a16:creationId xmlns:a16="http://schemas.microsoft.com/office/drawing/2014/main" id="{EBEE7C67-3361-43D4-A18C-BBE4A7FEF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774" y="2622081"/>
            <a:ext cx="1888584" cy="758453"/>
          </a:xfrm>
          <a:prstGeom prst="cloudCallout">
            <a:avLst>
              <a:gd name="adj1" fmla="val 54579"/>
              <a:gd name="adj2" fmla="val 46443"/>
            </a:avLst>
          </a:prstGeom>
          <a:solidFill>
            <a:srgbClr val="CCEC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lIns="0" rIns="0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仲間のビジョンが理解できた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0E7ED468-9338-4AF0-B66D-EE18F1F6AC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703" y="433457"/>
            <a:ext cx="818409" cy="91086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DED8F93-E2A6-4AF0-AF4F-A137D91007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9147" y="5001506"/>
            <a:ext cx="2266068" cy="1685332"/>
          </a:xfrm>
          <a:prstGeom prst="rect">
            <a:avLst/>
          </a:prstGeom>
        </p:spPr>
      </p:pic>
      <p:sp>
        <p:nvSpPr>
          <p:cNvPr id="14" name="AutoShape 11">
            <a:extLst>
              <a:ext uri="{FF2B5EF4-FFF2-40B4-BE49-F238E27FC236}">
                <a16:creationId xmlns:a16="http://schemas.microsoft.com/office/drawing/2014/main" id="{B23B06B8-8F90-4C5D-BF7D-EA2B54688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062" y="4928855"/>
            <a:ext cx="1860867" cy="758453"/>
          </a:xfrm>
          <a:prstGeom prst="cloudCallout">
            <a:avLst>
              <a:gd name="adj1" fmla="val 64162"/>
              <a:gd name="adj2" fmla="val 59934"/>
            </a:avLst>
          </a:prstGeom>
          <a:solidFill>
            <a:srgbClr val="CCEC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400" b="1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納得のいく</a:t>
            </a:r>
            <a:br>
              <a:rPr lang="en-US" altLang="ja-JP" sz="1400" b="1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1400" b="1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対話ができた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31FDF09C-CD9B-4F98-B7D8-A06696192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702" y="5847954"/>
            <a:ext cx="3648656" cy="85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4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Creative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Leadership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Workshop</a:t>
            </a:r>
            <a:br>
              <a:rPr lang="en-US" altLang="ja-JP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～　ＶＩＳＩＯＮ ＱＵＥＳＴ　～</a:t>
            </a:r>
            <a:br>
              <a:rPr lang="en-US" altLang="ja-JP" sz="1600" b="1" noProof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気づき ＞ 心のスイッチ ＞実践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467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9E4F7A8-FDC3-475A-974E-72D8D0D03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9065" y="278433"/>
            <a:ext cx="8077200" cy="649287"/>
          </a:xfrm>
        </p:spPr>
        <p:txBody>
          <a:bodyPr/>
          <a:lstStyle/>
          <a:p>
            <a:r>
              <a:rPr kumimoji="1" lang="ja-JP" altLang="en-US" sz="2800" dirty="0">
                <a:solidFill>
                  <a:schemeClr val="tx1"/>
                </a:solidFill>
              </a:rPr>
              <a:t>当日実施するゲームなどの候補</a:t>
            </a:r>
            <a:endParaRPr lang="ja-JP" altLang="en-US" sz="2800" dirty="0"/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92283755-6B41-49CD-930F-2A2847516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962025"/>
            <a:ext cx="81661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プログラムを、具体的に構成するのは、講義とゲーム（実習形式）です。</a:t>
            </a:r>
            <a:br>
              <a:rPr kumimoji="1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講義形式は、オリエンテーションなど全体の３０％程度。残りは、心理学の理論を活用したゲーム（実習形式）です。</a:t>
            </a:r>
            <a:br>
              <a:rPr kumimoji="1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ゲームは、短いもので１５分（アイスブレイク）、長いもので１２０分程度のものがあり、それらを組み合わせることによって、最適の対話の場を構成します。</a:t>
            </a:r>
          </a:p>
        </p:txBody>
      </p:sp>
      <p:graphicFrame>
        <p:nvGraphicFramePr>
          <p:cNvPr id="18436" name="Group 4">
            <a:extLst>
              <a:ext uri="{FF2B5EF4-FFF2-40B4-BE49-F238E27FC236}">
                <a16:creationId xmlns:a16="http://schemas.microsoft.com/office/drawing/2014/main" id="{AFB2D685-E553-4366-88C1-54CAF5796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835728"/>
              </p:ext>
            </p:extLst>
          </p:nvPr>
        </p:nvGraphicFramePr>
        <p:xfrm>
          <a:off x="528638" y="2348880"/>
          <a:ext cx="8074025" cy="4048127"/>
        </p:xfrm>
        <a:graphic>
          <a:graphicData uri="http://schemas.openxmlformats.org/drawingml/2006/table">
            <a:tbl>
              <a:tblPr/>
              <a:tblGrid>
                <a:gridCol w="248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47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（分野）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自己開示・自己理解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共感力・他者理解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お客様思考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ビジョン思考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論理思考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対話の場づくり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課題解決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リーダーシップ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ＭＳ Ｐゴシック" pitchFamily="50" charset="-128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472" name="Text Box 350">
            <a:extLst>
              <a:ext uri="{FF2B5EF4-FFF2-40B4-BE49-F238E27FC236}">
                <a16:creationId xmlns:a16="http://schemas.microsoft.com/office/drawing/2014/main" id="{F8B24774-4FEF-4308-8781-235D31275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238" y="242508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ペアワーク</a:t>
            </a:r>
          </a:p>
        </p:txBody>
      </p:sp>
      <p:sp>
        <p:nvSpPr>
          <p:cNvPr id="14473" name="Text Box 351">
            <a:extLst>
              <a:ext uri="{FF2B5EF4-FFF2-40B4-BE49-F238E27FC236}">
                <a16:creationId xmlns:a16="http://schemas.microsoft.com/office/drawing/2014/main" id="{CC3A6971-BA52-46EE-ABF8-DEAFF2DA9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1838" y="242508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個人ワーク</a:t>
            </a:r>
          </a:p>
        </p:txBody>
      </p:sp>
      <p:sp>
        <p:nvSpPr>
          <p:cNvPr id="14474" name="Text Box 352">
            <a:extLst>
              <a:ext uri="{FF2B5EF4-FFF2-40B4-BE49-F238E27FC236}">
                <a16:creationId xmlns:a16="http://schemas.microsoft.com/office/drawing/2014/main" id="{CD12EE7B-8357-4A23-884D-D08D4AAE3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438" y="2425080"/>
            <a:ext cx="1219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グループワーク</a:t>
            </a:r>
          </a:p>
        </p:txBody>
      </p:sp>
      <p:sp>
        <p:nvSpPr>
          <p:cNvPr id="14475" name="Text Box 353">
            <a:extLst>
              <a:ext uri="{FF2B5EF4-FFF2-40B4-BE49-F238E27FC236}">
                <a16:creationId xmlns:a16="http://schemas.microsoft.com/office/drawing/2014/main" id="{59235C6C-30ED-485E-959B-AB680A12E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0438" y="2425080"/>
            <a:ext cx="1066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実践</a:t>
            </a:r>
          </a:p>
        </p:txBody>
      </p:sp>
      <p:sp>
        <p:nvSpPr>
          <p:cNvPr id="14476" name="Oval 354">
            <a:extLst>
              <a:ext uri="{FF2B5EF4-FFF2-40B4-BE49-F238E27FC236}">
                <a16:creationId xmlns:a16="http://schemas.microsoft.com/office/drawing/2014/main" id="{6942F854-F19B-437D-B327-0B304C733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2882280"/>
            <a:ext cx="381000" cy="3810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77" name="Oval 355">
            <a:extLst>
              <a:ext uri="{FF2B5EF4-FFF2-40B4-BE49-F238E27FC236}">
                <a16:creationId xmlns:a16="http://schemas.microsoft.com/office/drawing/2014/main" id="{82E15170-F6D8-4CBD-A42B-FADF082BA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8" y="3263280"/>
            <a:ext cx="381000" cy="3810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78" name="Oval 356">
            <a:extLst>
              <a:ext uri="{FF2B5EF4-FFF2-40B4-BE49-F238E27FC236}">
                <a16:creationId xmlns:a16="http://schemas.microsoft.com/office/drawing/2014/main" id="{27E17A43-C2E8-4770-ADC3-4ECF69C43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8" y="3720480"/>
            <a:ext cx="381000" cy="3810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79" name="Oval 357">
            <a:extLst>
              <a:ext uri="{FF2B5EF4-FFF2-40B4-BE49-F238E27FC236}">
                <a16:creationId xmlns:a16="http://schemas.microsoft.com/office/drawing/2014/main" id="{F9CB3FE5-D722-434C-8D27-A62FF6AD2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4177680"/>
            <a:ext cx="381000" cy="3810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80" name="Oval 358">
            <a:extLst>
              <a:ext uri="{FF2B5EF4-FFF2-40B4-BE49-F238E27FC236}">
                <a16:creationId xmlns:a16="http://schemas.microsoft.com/office/drawing/2014/main" id="{4C2D95F3-EE73-4504-B729-F35EC5C4D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638" y="4177680"/>
            <a:ext cx="381000" cy="3810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81" name="Oval 359">
            <a:extLst>
              <a:ext uri="{FF2B5EF4-FFF2-40B4-BE49-F238E27FC236}">
                <a16:creationId xmlns:a16="http://schemas.microsoft.com/office/drawing/2014/main" id="{29D510D3-C4B3-4331-8F1B-F456D83C4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638" y="4634880"/>
            <a:ext cx="381000" cy="3810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82" name="Oval 360">
            <a:extLst>
              <a:ext uri="{FF2B5EF4-FFF2-40B4-BE49-F238E27FC236}">
                <a16:creationId xmlns:a16="http://schemas.microsoft.com/office/drawing/2014/main" id="{A06C5B7F-AEFD-4EB7-9E8D-96F39EB58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5238" y="4634880"/>
            <a:ext cx="381000" cy="3810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83" name="Oval 361">
            <a:extLst>
              <a:ext uri="{FF2B5EF4-FFF2-40B4-BE49-F238E27FC236}">
                <a16:creationId xmlns:a16="http://schemas.microsoft.com/office/drawing/2014/main" id="{330E814F-549D-4870-B72E-68E3B79C5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8" y="4177680"/>
            <a:ext cx="381000" cy="3810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84" name="Oval 362">
            <a:extLst>
              <a:ext uri="{FF2B5EF4-FFF2-40B4-BE49-F238E27FC236}">
                <a16:creationId xmlns:a16="http://schemas.microsoft.com/office/drawing/2014/main" id="{DB80F93A-27DA-4A75-B1F5-77961AE15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6038" y="5092080"/>
            <a:ext cx="381000" cy="3810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85" name="Oval 363">
            <a:extLst>
              <a:ext uri="{FF2B5EF4-FFF2-40B4-BE49-F238E27FC236}">
                <a16:creationId xmlns:a16="http://schemas.microsoft.com/office/drawing/2014/main" id="{29BEAABD-EDCA-4271-8650-39CFC0CF0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638" y="5092080"/>
            <a:ext cx="381000" cy="3810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86" name="Oval 364">
            <a:extLst>
              <a:ext uri="{FF2B5EF4-FFF2-40B4-BE49-F238E27FC236}">
                <a16:creationId xmlns:a16="http://schemas.microsoft.com/office/drawing/2014/main" id="{4A81D839-FAD3-47D9-8E9C-BE0A424FD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6006480"/>
            <a:ext cx="381000" cy="3810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87" name="Oval 365">
            <a:extLst>
              <a:ext uri="{FF2B5EF4-FFF2-40B4-BE49-F238E27FC236}">
                <a16:creationId xmlns:a16="http://schemas.microsoft.com/office/drawing/2014/main" id="{DF9F819B-2B5F-4009-A3B1-AC803B3BB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5092080"/>
            <a:ext cx="381000" cy="3810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88" name="Oval 366">
            <a:extLst>
              <a:ext uri="{FF2B5EF4-FFF2-40B4-BE49-F238E27FC236}">
                <a16:creationId xmlns:a16="http://schemas.microsoft.com/office/drawing/2014/main" id="{D3725315-2857-48D8-B0C7-C96B2CB88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638" y="5549280"/>
            <a:ext cx="381000" cy="3810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89" name="Oval 367">
            <a:extLst>
              <a:ext uri="{FF2B5EF4-FFF2-40B4-BE49-F238E27FC236}">
                <a16:creationId xmlns:a16="http://schemas.microsoft.com/office/drawing/2014/main" id="{7DD6DA90-001C-4B1F-8E2D-89D65F843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6038" y="6006480"/>
            <a:ext cx="381000" cy="3810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90" name="AutoShape 368">
            <a:extLst>
              <a:ext uri="{FF2B5EF4-FFF2-40B4-BE49-F238E27FC236}">
                <a16:creationId xmlns:a16="http://schemas.microsoft.com/office/drawing/2014/main" id="{CFE03B14-B81F-43AC-A0A4-2C734F549CD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624638" y="2958480"/>
            <a:ext cx="1143000" cy="304800"/>
          </a:xfrm>
          <a:prstGeom prst="wedgeRectCallout">
            <a:avLst>
              <a:gd name="adj1" fmla="val -85005"/>
              <a:gd name="adj2" fmla="val 208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46800" tIns="0" rIns="4680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ゲームの理論</a:t>
            </a:r>
          </a:p>
        </p:txBody>
      </p:sp>
      <p:sp>
        <p:nvSpPr>
          <p:cNvPr id="14491" name="Oval 369">
            <a:extLst>
              <a:ext uri="{FF2B5EF4-FFF2-40B4-BE49-F238E27FC236}">
                <a16:creationId xmlns:a16="http://schemas.microsoft.com/office/drawing/2014/main" id="{66E2E893-9E14-4214-AF53-451F35BC6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638" y="2882280"/>
            <a:ext cx="381000" cy="3810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92" name="AutoShape 370">
            <a:extLst>
              <a:ext uri="{FF2B5EF4-FFF2-40B4-BE49-F238E27FC236}">
                <a16:creationId xmlns:a16="http://schemas.microsoft.com/office/drawing/2014/main" id="{B1E32108-B10C-4755-ABB7-F0E4D8F67D0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033838" y="2882280"/>
            <a:ext cx="609600" cy="304800"/>
          </a:xfrm>
          <a:prstGeom prst="wedgeRectCallout">
            <a:avLst>
              <a:gd name="adj1" fmla="val -102866"/>
              <a:gd name="adj2" fmla="val -677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46800" tIns="0" rIns="4680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自分史</a:t>
            </a:r>
          </a:p>
        </p:txBody>
      </p:sp>
      <p:sp>
        <p:nvSpPr>
          <p:cNvPr id="14493" name="AutoShape 371">
            <a:extLst>
              <a:ext uri="{FF2B5EF4-FFF2-40B4-BE49-F238E27FC236}">
                <a16:creationId xmlns:a16="http://schemas.microsoft.com/office/drawing/2014/main" id="{55E7D684-04AD-4569-936D-69B05698413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033838" y="3872880"/>
            <a:ext cx="762000" cy="304800"/>
          </a:xfrm>
          <a:prstGeom prst="wedgeRectCallout">
            <a:avLst>
              <a:gd name="adj1" fmla="val -94588"/>
              <a:gd name="adj2" fmla="val -10052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46800" tIns="0" rIns="4680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未来日記</a:t>
            </a:r>
          </a:p>
        </p:txBody>
      </p:sp>
      <p:sp>
        <p:nvSpPr>
          <p:cNvPr id="14494" name="AutoShape 372">
            <a:extLst>
              <a:ext uri="{FF2B5EF4-FFF2-40B4-BE49-F238E27FC236}">
                <a16:creationId xmlns:a16="http://schemas.microsoft.com/office/drawing/2014/main" id="{F73683E1-78EA-499B-95A2-FF588F5416D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777038" y="3872880"/>
            <a:ext cx="762000" cy="304800"/>
          </a:xfrm>
          <a:prstGeom prst="wedgeRectCallout">
            <a:avLst>
              <a:gd name="adj1" fmla="val -121255"/>
              <a:gd name="adj2" fmla="val -619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46800" tIns="0" rIns="4680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未来新聞</a:t>
            </a:r>
          </a:p>
        </p:txBody>
      </p:sp>
      <p:sp>
        <p:nvSpPr>
          <p:cNvPr id="14495" name="AutoShape 373">
            <a:extLst>
              <a:ext uri="{FF2B5EF4-FFF2-40B4-BE49-F238E27FC236}">
                <a16:creationId xmlns:a16="http://schemas.microsoft.com/office/drawing/2014/main" id="{675906A9-56B2-48B9-B33D-1BC213E4794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81638" y="3872880"/>
            <a:ext cx="990600" cy="304800"/>
          </a:xfrm>
          <a:prstGeom prst="wedgeRectCallout">
            <a:avLst>
              <a:gd name="adj1" fmla="val -82056"/>
              <a:gd name="adj2" fmla="val -869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46800" tIns="0" rIns="4680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タイムマシン</a:t>
            </a:r>
          </a:p>
        </p:txBody>
      </p:sp>
      <p:sp>
        <p:nvSpPr>
          <p:cNvPr id="14496" name="AutoShape 374">
            <a:extLst>
              <a:ext uri="{FF2B5EF4-FFF2-40B4-BE49-F238E27FC236}">
                <a16:creationId xmlns:a16="http://schemas.microsoft.com/office/drawing/2014/main" id="{26D17488-7171-42B3-AE28-245A107D18A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195638" y="3491880"/>
            <a:ext cx="1371600" cy="304800"/>
          </a:xfrm>
          <a:prstGeom prst="wedgeRectCallout">
            <a:avLst>
              <a:gd name="adj1" fmla="val 84486"/>
              <a:gd name="adj2" fmla="val -541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46800" tIns="0" rIns="4680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ポジションチェンジ</a:t>
            </a:r>
          </a:p>
        </p:txBody>
      </p:sp>
      <p:sp>
        <p:nvSpPr>
          <p:cNvPr id="14497" name="Oval 375">
            <a:extLst>
              <a:ext uri="{FF2B5EF4-FFF2-40B4-BE49-F238E27FC236}">
                <a16:creationId xmlns:a16="http://schemas.microsoft.com/office/drawing/2014/main" id="{7BFA0AC3-2913-4BBD-85C7-F17B2D05D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6038" y="5549280"/>
            <a:ext cx="381000" cy="3810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98" name="AutoShape 376">
            <a:extLst>
              <a:ext uri="{FF2B5EF4-FFF2-40B4-BE49-F238E27FC236}">
                <a16:creationId xmlns:a16="http://schemas.microsoft.com/office/drawing/2014/main" id="{A42A7F59-E9AD-4FED-8FBA-28EC274A95D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033838" y="5168280"/>
            <a:ext cx="1447800" cy="304800"/>
          </a:xfrm>
          <a:prstGeom prst="wedgeRectCallout">
            <a:avLst>
              <a:gd name="adj1" fmla="val 75329"/>
              <a:gd name="adj2" fmla="val -1151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46800" tIns="0" rIns="4680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イノベーションゲーム</a:t>
            </a:r>
          </a:p>
        </p:txBody>
      </p:sp>
      <p:sp>
        <p:nvSpPr>
          <p:cNvPr id="14499" name="Oval 377">
            <a:extLst>
              <a:ext uri="{FF2B5EF4-FFF2-40B4-BE49-F238E27FC236}">
                <a16:creationId xmlns:a16="http://schemas.microsoft.com/office/drawing/2014/main" id="{CB63D04D-9F2D-4962-9901-F2939DA1B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8" y="2882280"/>
            <a:ext cx="381000" cy="3810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500" name="AutoShape 378">
            <a:extLst>
              <a:ext uri="{FF2B5EF4-FFF2-40B4-BE49-F238E27FC236}">
                <a16:creationId xmlns:a16="http://schemas.microsoft.com/office/drawing/2014/main" id="{16F90DEA-BBEE-4D46-8564-623219663E0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176838" y="2729880"/>
            <a:ext cx="990600" cy="304800"/>
          </a:xfrm>
          <a:prstGeom prst="wedgeRectCallout">
            <a:avLst>
              <a:gd name="adj1" fmla="val -58495"/>
              <a:gd name="adj2" fmla="val -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46800" tIns="0" rIns="4680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ダイアード</a:t>
            </a:r>
          </a:p>
        </p:txBody>
      </p:sp>
      <p:sp>
        <p:nvSpPr>
          <p:cNvPr id="14501" name="AutoShape 379">
            <a:extLst>
              <a:ext uri="{FF2B5EF4-FFF2-40B4-BE49-F238E27FC236}">
                <a16:creationId xmlns:a16="http://schemas.microsoft.com/office/drawing/2014/main" id="{41FCF185-98BE-4908-8E49-C5D5B48E429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338638" y="4634880"/>
            <a:ext cx="1066800" cy="381000"/>
          </a:xfrm>
          <a:prstGeom prst="wedgeRectCallout">
            <a:avLst>
              <a:gd name="adj1" fmla="val -73963"/>
              <a:gd name="adj2" fmla="val 179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46800" tIns="0" rIns="4680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ソリューション</a:t>
            </a:r>
            <a:b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フォーカス</a:t>
            </a:r>
          </a:p>
        </p:txBody>
      </p:sp>
      <p:sp>
        <p:nvSpPr>
          <p:cNvPr id="14502" name="AutoShape 380">
            <a:extLst>
              <a:ext uri="{FF2B5EF4-FFF2-40B4-BE49-F238E27FC236}">
                <a16:creationId xmlns:a16="http://schemas.microsoft.com/office/drawing/2014/main" id="{B47046DE-D68D-4ACB-A179-71A34E9B747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58038" y="5092080"/>
            <a:ext cx="762000" cy="381000"/>
          </a:xfrm>
          <a:prstGeom prst="wedgeRectCallout">
            <a:avLst>
              <a:gd name="adj1" fmla="val -101880"/>
              <a:gd name="adj2" fmla="val -2208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46800" tIns="0" rIns="4680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意思決定</a:t>
            </a:r>
            <a:b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ゲーム</a:t>
            </a:r>
          </a:p>
        </p:txBody>
      </p:sp>
      <p:sp>
        <p:nvSpPr>
          <p:cNvPr id="14503" name="Oval 381">
            <a:extLst>
              <a:ext uri="{FF2B5EF4-FFF2-40B4-BE49-F238E27FC236}">
                <a16:creationId xmlns:a16="http://schemas.microsoft.com/office/drawing/2014/main" id="{955D1411-AA53-4A2D-A1A4-3E50AE020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6038" y="4634880"/>
            <a:ext cx="381000" cy="3810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504" name="AutoShape 382">
            <a:extLst>
              <a:ext uri="{FF2B5EF4-FFF2-40B4-BE49-F238E27FC236}">
                <a16:creationId xmlns:a16="http://schemas.microsoft.com/office/drawing/2014/main" id="{CEECCF8C-7048-4E56-BD7A-FEE00DB80A2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081838" y="4634880"/>
            <a:ext cx="1447800" cy="304800"/>
          </a:xfrm>
          <a:prstGeom prst="wedgeRectCallout">
            <a:avLst>
              <a:gd name="adj1" fmla="val -81255"/>
              <a:gd name="adj2" fmla="val -1302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46800" tIns="0" rIns="4680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ケーススタディー</a:t>
            </a:r>
          </a:p>
        </p:txBody>
      </p:sp>
      <p:sp>
        <p:nvSpPr>
          <p:cNvPr id="14505" name="AutoShape 383">
            <a:extLst>
              <a:ext uri="{FF2B5EF4-FFF2-40B4-BE49-F238E27FC236}">
                <a16:creationId xmlns:a16="http://schemas.microsoft.com/office/drawing/2014/main" id="{F724B01A-004F-464A-9630-19EF23522F9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624638" y="4253880"/>
            <a:ext cx="1066800" cy="304800"/>
          </a:xfrm>
          <a:prstGeom prst="wedgeRectCallout">
            <a:avLst>
              <a:gd name="adj1" fmla="val -101639"/>
              <a:gd name="adj2" fmla="val -1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46800" tIns="0" rIns="4680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マインドマップ</a:t>
            </a:r>
          </a:p>
        </p:txBody>
      </p:sp>
      <p:sp>
        <p:nvSpPr>
          <p:cNvPr id="14506" name="AutoShape 384">
            <a:extLst>
              <a:ext uri="{FF2B5EF4-FFF2-40B4-BE49-F238E27FC236}">
                <a16:creationId xmlns:a16="http://schemas.microsoft.com/office/drawing/2014/main" id="{2C27F6BA-5100-4DE3-B387-2FC1BEFE0E6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738438" y="4634880"/>
            <a:ext cx="762000" cy="381000"/>
          </a:xfrm>
          <a:prstGeom prst="wedgeRectCallout">
            <a:avLst>
              <a:gd name="adj1" fmla="val 52912"/>
              <a:gd name="adj2" fmla="val -1079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46800" tIns="0" rIns="4680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フィッシュボール</a:t>
            </a:r>
          </a:p>
        </p:txBody>
      </p:sp>
      <p:sp>
        <p:nvSpPr>
          <p:cNvPr id="14507" name="Oval 385">
            <a:extLst>
              <a:ext uri="{FF2B5EF4-FFF2-40B4-BE49-F238E27FC236}">
                <a16:creationId xmlns:a16="http://schemas.microsoft.com/office/drawing/2014/main" id="{9E161ED1-EFD0-4981-B78C-1A1132EDE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6038" y="3339480"/>
            <a:ext cx="381000" cy="3810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508" name="AutoShape 386">
            <a:extLst>
              <a:ext uri="{FF2B5EF4-FFF2-40B4-BE49-F238E27FC236}">
                <a16:creationId xmlns:a16="http://schemas.microsoft.com/office/drawing/2014/main" id="{0944BA6D-89C6-42DA-9155-ED59A4AD77E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05438" y="3339480"/>
            <a:ext cx="990600" cy="304800"/>
          </a:xfrm>
          <a:prstGeom prst="wedgeRectCallout">
            <a:avLst>
              <a:gd name="adj1" fmla="val -76444"/>
              <a:gd name="adj2" fmla="val 187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46800" tIns="0" rIns="4680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ペーシング</a:t>
            </a:r>
          </a:p>
        </p:txBody>
      </p:sp>
      <p:sp>
        <p:nvSpPr>
          <p:cNvPr id="14509" name="AutoShape 387">
            <a:extLst>
              <a:ext uri="{FF2B5EF4-FFF2-40B4-BE49-F238E27FC236}">
                <a16:creationId xmlns:a16="http://schemas.microsoft.com/office/drawing/2014/main" id="{3B9A62F4-4364-4C0C-8B43-4C64A0FF57D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58038" y="3339480"/>
            <a:ext cx="990600" cy="304800"/>
          </a:xfrm>
          <a:prstGeom prst="wedgeRectCallout">
            <a:avLst>
              <a:gd name="adj1" fmla="val -103847"/>
              <a:gd name="adj2" fmla="val 676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46800" tIns="0" rIns="4680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協力ゲーム</a:t>
            </a:r>
          </a:p>
        </p:txBody>
      </p:sp>
      <p:sp>
        <p:nvSpPr>
          <p:cNvPr id="14510" name="AutoShape 388">
            <a:extLst>
              <a:ext uri="{FF2B5EF4-FFF2-40B4-BE49-F238E27FC236}">
                <a16:creationId xmlns:a16="http://schemas.microsoft.com/office/drawing/2014/main" id="{961F9063-E0E2-423F-8B13-97026234A0C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262438" y="5854080"/>
            <a:ext cx="1447800" cy="304800"/>
          </a:xfrm>
          <a:prstGeom prst="wedgeRectCallout">
            <a:avLst>
              <a:gd name="adj1" fmla="val 92759"/>
              <a:gd name="adj2" fmla="val -5156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46800" tIns="0" rIns="4680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プレゼンテーション</a:t>
            </a:r>
          </a:p>
        </p:txBody>
      </p:sp>
      <p:sp>
        <p:nvSpPr>
          <p:cNvPr id="14511" name="Line 389">
            <a:extLst>
              <a:ext uri="{FF2B5EF4-FFF2-40B4-BE49-F238E27FC236}">
                <a16:creationId xmlns:a16="http://schemas.microsoft.com/office/drawing/2014/main" id="{0C99A744-F24E-470A-86FA-4CEFF14103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5438" y="478728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" name="スライド番号プレースホルダー 2">
            <a:extLst>
              <a:ext uri="{FF2B5EF4-FFF2-40B4-BE49-F238E27FC236}">
                <a16:creationId xmlns:a16="http://schemas.microsoft.com/office/drawing/2014/main" id="{F053C67E-2303-4662-A69F-DBD1CF04B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8880" y="6304235"/>
            <a:ext cx="2133600" cy="365125"/>
          </a:xfrm>
        </p:spPr>
        <p:txBody>
          <a:bodyPr/>
          <a:lstStyle/>
          <a:p>
            <a:fld id="{BF9EC2FA-F862-42BC-B7A3-2C6A8F45C01E}" type="slidenum">
              <a:rPr lang="ja-JP" altLang="en-US" sz="2000" smtClean="0"/>
              <a:pPr/>
              <a:t>6</a:t>
            </a:fld>
            <a:endParaRPr lang="ja-JP" altLang="en-US" sz="2000" dirty="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225510-9ED4-4799-A47B-BCB01CB289A3}"/>
              </a:ext>
            </a:extLst>
          </p:cNvPr>
          <p:cNvSpPr txBox="1"/>
          <p:nvPr/>
        </p:nvSpPr>
        <p:spPr>
          <a:xfrm>
            <a:off x="827584" y="3783955"/>
            <a:ext cx="8064896" cy="252028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事前課題１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】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キャリアエネルギーグラフ　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事前課題２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】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未来日記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事前課題３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】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デザイン本部のテーマ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316" y="404664"/>
            <a:ext cx="8229600" cy="451941"/>
          </a:xfrm>
        </p:spPr>
        <p:txBody>
          <a:bodyPr/>
          <a:lstStyle/>
          <a:p>
            <a:r>
              <a:rPr kumimoji="1" lang="ja-JP" altLang="en-US" sz="2800" dirty="0">
                <a:solidFill>
                  <a:schemeClr val="tx1"/>
                </a:solidFill>
              </a:rPr>
              <a:t>招待状のイメージ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986515"/>
            <a:ext cx="8064896" cy="3496676"/>
          </a:xfrm>
          <a:prstGeom prst="rect">
            <a:avLst/>
          </a:prstGeom>
          <a:solidFill>
            <a:srgbClr val="CC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部署　〇〇　氏名　〇〇〇〇　様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　　　　　　　　　　　　　　　　　　　　　　　発信者：〇〇　〇〇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「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Creative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Leadership Workshop  </a:t>
            </a:r>
            <a:r>
              <a:rPr kumimoji="1" lang="ja-JP" altLang="en-US" sz="1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ＶＩＳＩＯＮ ＱＵＥＳＴ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」 へのお誘い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この度、下記に示す対象者に対して、２日のワークショップを実施ます。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開催の趣旨は、・・・・・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とくに、〇〇さんには、・・・・・　といった面でのリーダーシップを期待しております。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お忙しいところとは思いますが、事前課題をご検討の上、当日ご参加いただければと思います。　・・・（以下続く）</a:t>
            </a:r>
            <a:b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CF92407-2B24-455F-AB45-E07C66945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871" y="3783955"/>
            <a:ext cx="1726776" cy="22657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C906318-7F62-4885-86B4-D1A3166F5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880" y="3784542"/>
            <a:ext cx="1659275" cy="22657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A6C579D-09E7-4CF5-912C-954B87840F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362" y="4784113"/>
            <a:ext cx="818409" cy="910865"/>
          </a:xfrm>
          <a:prstGeom prst="rect">
            <a:avLst/>
          </a:prstGeom>
        </p:spPr>
      </p:pic>
      <p:sp>
        <p:nvSpPr>
          <p:cNvPr id="11" name="スライド番号プレースホルダー 2">
            <a:extLst>
              <a:ext uri="{FF2B5EF4-FFF2-40B4-BE49-F238E27FC236}">
                <a16:creationId xmlns:a16="http://schemas.microsoft.com/office/drawing/2014/main" id="{5387FD4C-70B3-4A27-8433-366745FD3406}"/>
              </a:ext>
            </a:extLst>
          </p:cNvPr>
          <p:cNvSpPr txBox="1">
            <a:spLocks/>
          </p:cNvSpPr>
          <p:nvPr/>
        </p:nvSpPr>
        <p:spPr>
          <a:xfrm>
            <a:off x="6758880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9EC2FA-F862-42BC-B7A3-2C6A8F45C01E}" type="slidenum">
              <a:rPr lang="ja-JP" altLang="en-US" sz="200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/>
              <a:t>7</a:t>
            </a:fld>
            <a:endParaRPr lang="ja-JP" altLang="en-US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0476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r>
              <a:rPr kumimoji="1" lang="ja-JP" altLang="en-US" sz="2800" dirty="0">
                <a:solidFill>
                  <a:schemeClr val="tx1"/>
                </a:solidFill>
              </a:rPr>
              <a:t>実施までの準備スケジュール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EC2FA-F862-42BC-B7A3-2C6A8F45C01E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3" name="表 4">
            <a:extLst>
              <a:ext uri="{FF2B5EF4-FFF2-40B4-BE49-F238E27FC236}">
                <a16:creationId xmlns:a16="http://schemas.microsoft.com/office/drawing/2014/main" id="{1FD97BB5-EFA8-4D33-8BAC-206B439D9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558744"/>
              </p:ext>
            </p:extLst>
          </p:nvPr>
        </p:nvGraphicFramePr>
        <p:xfrm>
          <a:off x="482352" y="1435884"/>
          <a:ext cx="8229600" cy="3745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7828">
                  <a:extLst>
                    <a:ext uri="{9D8B030D-6E8A-4147-A177-3AD203B41FA5}">
                      <a16:colId xmlns:a16="http://schemas.microsoft.com/office/drawing/2014/main" val="929791070"/>
                    </a:ext>
                  </a:extLst>
                </a:gridCol>
                <a:gridCol w="3751748">
                  <a:extLst>
                    <a:ext uri="{9D8B030D-6E8A-4147-A177-3AD203B41FA5}">
                      <a16:colId xmlns:a16="http://schemas.microsoft.com/office/drawing/2014/main" val="3406895221"/>
                    </a:ext>
                  </a:extLst>
                </a:gridCol>
                <a:gridCol w="3890024">
                  <a:extLst>
                    <a:ext uri="{9D8B030D-6E8A-4147-A177-3AD203B41FA5}">
                      <a16:colId xmlns:a16="http://schemas.microsoft.com/office/drawing/2014/main" val="3677321051"/>
                    </a:ext>
                  </a:extLst>
                </a:gridCol>
              </a:tblGrid>
              <a:tr h="395712"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ステップ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>
                          <a:solidFill>
                            <a:schemeClr val="bg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日　程　案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454288"/>
                  </a:ext>
                </a:extLst>
              </a:tr>
              <a:tr h="395712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企画書ご提案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９月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057460"/>
                  </a:ext>
                </a:extLst>
              </a:tr>
              <a:tr h="395712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２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ご契約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９月</a:t>
                      </a:r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2708838"/>
                  </a:ext>
                </a:extLst>
              </a:tr>
              <a:tr h="395712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３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ヒアリング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９～１０月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076572"/>
                  </a:ext>
                </a:extLst>
              </a:tr>
              <a:tr h="395712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お打ち合わせ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９～１０月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46528"/>
                  </a:ext>
                </a:extLst>
              </a:tr>
              <a:tr h="395712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ワークショップの方針決定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１１月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05324"/>
                  </a:ext>
                </a:extLst>
              </a:tr>
              <a:tr h="286856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招待状の決定・発送</a:t>
                      </a:r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（事前課題とりくみ）</a:t>
                      </a:r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１１月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750365"/>
                  </a:ext>
                </a:extLst>
              </a:tr>
              <a:tr h="395712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当日テキスト原稿　他準備物決定</a:t>
                      </a:r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１月頭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160047"/>
                  </a:ext>
                </a:extLst>
              </a:tr>
              <a:tr h="395712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当日実施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１月平日２日間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72511"/>
                  </a:ext>
                </a:extLst>
              </a:tr>
            </a:tbl>
          </a:graphicData>
        </a:graphic>
      </p:graphicFrame>
      <p:sp>
        <p:nvSpPr>
          <p:cNvPr id="6" name="Text Box 3">
            <a:extLst>
              <a:ext uri="{FF2B5EF4-FFF2-40B4-BE49-F238E27FC236}">
                <a16:creationId xmlns:a16="http://schemas.microsoft.com/office/drawing/2014/main" id="{1EE2E14D-D419-47DE-A0D7-1579B8F73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00" y="5422116"/>
            <a:ext cx="81661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同時に、会場選定やオプションブログラム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（現地資源を活用）を企画し準備。</a:t>
            </a:r>
            <a:endParaRPr kumimoji="1" lang="ja-JP" altLang="en-U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3628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9A6BA3-FE4C-4CA3-8AD1-105B5CEA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432048"/>
          </a:xfrm>
        </p:spPr>
        <p:txBody>
          <a:bodyPr/>
          <a:lstStyle/>
          <a:p>
            <a:r>
              <a:rPr kumimoji="1" lang="ja-JP" altLang="en-US" sz="2800" dirty="0">
                <a:solidFill>
                  <a:schemeClr val="tx1"/>
                </a:solidFill>
              </a:rPr>
              <a:t>施設候補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B5CD2FC-5B04-4C85-A297-0BE7871C8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116632"/>
            <a:ext cx="2133600" cy="365125"/>
          </a:xfrm>
        </p:spPr>
        <p:txBody>
          <a:bodyPr/>
          <a:lstStyle/>
          <a:p>
            <a:fld id="{BF9EC2FA-F862-42BC-B7A3-2C6A8F45C01E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0903345-762F-4CBB-8AC2-95E8C9C5C518}"/>
              </a:ext>
            </a:extLst>
          </p:cNvPr>
          <p:cNvSpPr txBox="1"/>
          <p:nvPr/>
        </p:nvSpPr>
        <p:spPr>
          <a:xfrm>
            <a:off x="503548" y="836712"/>
            <a:ext cx="8136904" cy="41044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zh-CN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・和歌山県白浜市ワーケーションサイト</a:t>
            </a:r>
          </a:p>
          <a:p>
            <a:r>
              <a:rPr kumimoji="1" lang="en-US" altLang="zh-CN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2"/>
              </a:rPr>
              <a:t>https://wave.pref.wakayama.lg.jp/020400/workation/index.html</a:t>
            </a:r>
            <a:endParaRPr kumimoji="1" lang="en-US" altLang="zh-CN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zh-CN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zh-CN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・徳島県神山町　</a:t>
            </a:r>
            <a:r>
              <a:rPr kumimoji="1" lang="en-US" altLang="zh-CN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NPO</a:t>
            </a:r>
            <a:r>
              <a:rPr kumimoji="1" lang="zh-CN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法人グリーンバレー</a:t>
            </a:r>
          </a:p>
          <a:p>
            <a:r>
              <a:rPr kumimoji="1" lang="en-US" altLang="zh-CN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3"/>
              </a:rPr>
              <a:t>https://www.in-kamiyama.jp/author/greenvalley/</a:t>
            </a:r>
            <a:endParaRPr kumimoji="1" lang="en-US" altLang="zh-CN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zh-CN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zh-CN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・神山町 紹介サイト</a:t>
            </a:r>
          </a:p>
          <a:p>
            <a:r>
              <a:rPr kumimoji="1" lang="en-US" altLang="zh-CN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4"/>
              </a:rPr>
              <a:t>https://www.iju-join.jp/feature_cont/introduction/002/02.html</a:t>
            </a:r>
            <a:endParaRPr kumimoji="1" lang="en-US" altLang="zh-CN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zh-CN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zh-CN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・佐賀 嬉野温泉 温泉ワーケーション</a:t>
            </a:r>
          </a:p>
          <a:p>
            <a:r>
              <a:rPr kumimoji="1" lang="en-US" altLang="zh-CN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5"/>
              </a:rPr>
              <a:t>https://onsen-workation.jp/</a:t>
            </a:r>
            <a:endParaRPr kumimoji="1" lang="en-US" altLang="zh-CN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zh-CN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zh-CN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・鎌倉みらいラボ</a:t>
            </a:r>
          </a:p>
          <a:p>
            <a:r>
              <a:rPr kumimoji="1" lang="en-US" altLang="zh-CN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6"/>
              </a:rPr>
              <a:t>https://kamakura-mirai-lab.com/</a:t>
            </a:r>
            <a:endParaRPr kumimoji="1" lang="en-US" altLang="zh-CN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zh-CN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8A7F5D3-C72D-4E26-9851-0A34BB8C52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711" y="5034169"/>
            <a:ext cx="3104581" cy="146386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A8E797B-F961-4926-94E5-702BD84293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3071" y="3816685"/>
            <a:ext cx="2877190" cy="275304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DCB5363-9FD0-41CF-967B-9CED69680E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1920" y="5022710"/>
            <a:ext cx="2081524" cy="152375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ED01FD8-63CF-464E-986A-A17C64CE09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92271" y="3816684"/>
            <a:ext cx="1641173" cy="112448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B598D2B-E39F-476C-ABAB-6BED115B9F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43578" y="962658"/>
            <a:ext cx="1476683" cy="276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09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kumimoji="1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Arial Rounded MT Bold"/>
        <a:ea typeface="HG創英角ｺﾞｼｯｸUB"/>
        <a:cs typeface=""/>
      </a:majorFont>
      <a:minorFont>
        <a:latin typeface="Arial"/>
        <a:ea typeface="HG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</TotalTime>
  <Words>1721</Words>
  <Application>Microsoft Office PowerPoint</Application>
  <PresentationFormat>画面に合わせる (4:3)</PresentationFormat>
  <Paragraphs>244</Paragraphs>
  <Slides>10</Slides>
  <Notes>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5</vt:i4>
      </vt:variant>
      <vt:variant>
        <vt:lpstr>埋め込まれた OLE サーバー</vt:lpstr>
      </vt:variant>
      <vt:variant>
        <vt:i4>0</vt:i4>
      </vt:variant>
      <vt:variant>
        <vt:lpstr>スライド タイトル</vt:lpstr>
      </vt:variant>
      <vt:variant>
        <vt:i4>10</vt:i4>
      </vt:variant>
    </vt:vector>
  </HeadingPairs>
  <TitlesOfParts>
    <vt:vector size="25" baseType="lpstr">
      <vt:lpstr>BIZ UDP明朝 Medium</vt:lpstr>
      <vt:lpstr>HGP創英角ｺﾞｼｯｸUB</vt:lpstr>
      <vt:lpstr>HG創英角ｺﾞｼｯｸUB</vt:lpstr>
      <vt:lpstr>Meiryo UI</vt:lpstr>
      <vt:lpstr>ＭＳ Ｐゴシック</vt:lpstr>
      <vt:lpstr>メイリオ</vt:lpstr>
      <vt:lpstr>Arial</vt:lpstr>
      <vt:lpstr>Arial Rounded MT Bold</vt:lpstr>
      <vt:lpstr>Calibri</vt:lpstr>
      <vt:lpstr>Times New Roman</vt:lpstr>
      <vt:lpstr>Office ​​テーマ</vt:lpstr>
      <vt:lpstr>1_Office ​​テーマ</vt:lpstr>
      <vt:lpstr>2_Office ​​テーマ</vt:lpstr>
      <vt:lpstr>3_Office ​​テーマ</vt:lpstr>
      <vt:lpstr>4_Office ​​テーマ</vt:lpstr>
      <vt:lpstr>Creative Leadership Workshop　</vt:lpstr>
      <vt:lpstr>はじめに</vt:lpstr>
      <vt:lpstr>ワークショップの全体像</vt:lpstr>
      <vt:lpstr>ストーリーライン案（１泊２日）</vt:lpstr>
      <vt:lpstr>進行の特徴</vt:lpstr>
      <vt:lpstr>当日実施するゲームなどの候補</vt:lpstr>
      <vt:lpstr>招待状のイメージ</vt:lpstr>
      <vt:lpstr>実施までの準備スケジュール</vt:lpstr>
      <vt:lpstr>施設候補</vt:lpstr>
      <vt:lpstr>担当ファシリテーター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LIVEMASTER</dc:creator>
  <cp:lastModifiedBy>寺沢 俊哉</cp:lastModifiedBy>
  <cp:revision>83</cp:revision>
  <cp:lastPrinted>2021-09-14T09:13:44Z</cp:lastPrinted>
  <dcterms:created xsi:type="dcterms:W3CDTF">2019-02-20T12:49:15Z</dcterms:created>
  <dcterms:modified xsi:type="dcterms:W3CDTF">2021-09-14T11:52:33Z</dcterms:modified>
</cp:coreProperties>
</file>