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  <p:sldMasterId id="2147488639" r:id="rId2"/>
  </p:sldMasterIdLst>
  <p:notesMasterIdLst>
    <p:notesMasterId r:id="rId6"/>
  </p:notesMasterIdLst>
  <p:handoutMasterIdLst>
    <p:handoutMasterId r:id="rId7"/>
  </p:handoutMasterIdLst>
  <p:sldIdLst>
    <p:sldId id="1228" r:id="rId3"/>
    <p:sldId id="1200" r:id="rId4"/>
    <p:sldId id="1229" r:id="rId5"/>
  </p:sldIdLst>
  <p:sldSz cx="9144000" cy="6858000" type="screen4x3"/>
  <p:notesSz cx="6823075" cy="99710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1" userDrawn="1">
          <p15:clr>
            <a:srgbClr val="A4A3A4"/>
          </p15:clr>
        </p15:guide>
        <p15:guide id="2" pos="215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寺沢 俊哉" initials="寺沢" lastIdx="2" clrIdx="0">
    <p:extLst>
      <p:ext uri="{19B8F6BF-5375-455C-9EA6-DF929625EA0E}">
        <p15:presenceInfo xmlns:p15="http://schemas.microsoft.com/office/powerpoint/2012/main" userId="87a91110f6ef5f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CCFFCC"/>
    <a:srgbClr val="CCFFFF"/>
    <a:srgbClr val="FFCCFF"/>
    <a:srgbClr val="FF99FF"/>
    <a:srgbClr val="CC99FF"/>
    <a:srgbClr val="FFCCCC"/>
    <a:srgbClr val="9900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26" autoAdjust="0"/>
    <p:restoredTop sz="94660" autoAdjust="0"/>
  </p:normalViewPr>
  <p:slideViewPr>
    <p:cSldViewPr>
      <p:cViewPr varScale="1">
        <p:scale>
          <a:sx n="85" d="100"/>
          <a:sy n="85" d="100"/>
        </p:scale>
        <p:origin x="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4075" y="-86"/>
      </p:cViewPr>
      <p:guideLst>
        <p:guide orient="horz" pos="3141"/>
        <p:guide pos="215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6666" cy="498555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268257" y="9382734"/>
            <a:ext cx="2956666" cy="498555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r">
              <a:defRPr sz="1200"/>
            </a:lvl1pPr>
          </a:lstStyle>
          <a:p>
            <a:fld id="{E2871F90-D7DB-416B-BE51-30903831239E}" type="slidenum">
              <a:rPr lang="ja-JP" altLang="en-US" sz="180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‹#›</a:t>
            </a:fld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189" y="9382734"/>
            <a:ext cx="421680" cy="4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フッター プレースホルダー 3"/>
          <p:cNvSpPr txBox="1">
            <a:spLocks/>
          </p:cNvSpPr>
          <p:nvPr/>
        </p:nvSpPr>
        <p:spPr>
          <a:xfrm>
            <a:off x="2193638" y="9539776"/>
            <a:ext cx="2880853" cy="398151"/>
          </a:xfrm>
          <a:prstGeom prst="rect">
            <a:avLst/>
          </a:prstGeom>
        </p:spPr>
        <p:txBody>
          <a:bodyPr lIns="91797" tIns="45898" rIns="91797" bIns="45898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TERAMEDIA All right reserved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6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6666" cy="498555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7713"/>
            <a:ext cx="4984750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7" tIns="45898" rIns="91797" bIns="458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119018" y="4736269"/>
            <a:ext cx="4585043" cy="4410902"/>
          </a:xfrm>
          <a:prstGeom prst="rect">
            <a:avLst/>
          </a:prstGeom>
        </p:spPr>
        <p:txBody>
          <a:bodyPr vert="horz" lIns="91797" tIns="45898" rIns="91797" bIns="45898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70803"/>
            <a:ext cx="2956666" cy="498555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177243" y="9355307"/>
            <a:ext cx="2956666" cy="498555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r"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6DFB762B-89D5-4AFA-A883-D689D4C34C2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フッター プレースホルダー 3"/>
          <p:cNvSpPr txBox="1">
            <a:spLocks/>
          </p:cNvSpPr>
          <p:nvPr/>
        </p:nvSpPr>
        <p:spPr>
          <a:xfrm>
            <a:off x="2193638" y="9539776"/>
            <a:ext cx="2880853" cy="398151"/>
          </a:xfrm>
          <a:prstGeom prst="rect">
            <a:avLst/>
          </a:prstGeom>
        </p:spPr>
        <p:txBody>
          <a:bodyPr lIns="91797" tIns="45898" rIns="91797" bIns="45898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TERAMEDIA All right reserved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189" y="9382734"/>
            <a:ext cx="421680" cy="4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973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0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kumimoji="1" sz="10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kumimoji="1" sz="10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kumimoji="1" sz="10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kumimoji="1" sz="10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1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FB762B-89D5-4AFA-A883-D689D4C34C27}" type="slidenum">
              <a: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pPr marL="0" marR="0" lvl="0" indent="0" algn="r" defTabSz="9217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56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93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7D6D2-1057-4F91-93E9-AB4E3D31542D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488F8-7B48-4A85-868C-9E66A78408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909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93AB-3C72-4CAB-8BEE-B83489042D5C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AC75-ACAB-4FB6-BA5D-5813E5A5C2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277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500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500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D034F-F389-4E7C-80BA-42288EEF619B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FC2D-2912-456D-9A56-92AB639B88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123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0530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94419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6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F24D589-0A1B-47DC-9133-EE100A535023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9453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B191F910-7F74-4665-BDB8-189EBB41E79D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991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A15BB2F6-A03C-451B-BA75-8F7A59FA0CCF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40714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18D9D28C-3E80-4CAB-85B9-7964CD7A319C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48628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B004DDF1-F112-4F7B-B80C-907A9DEF88BD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76057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41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2354D0B3-4709-40E4-BC29-7FE49448C571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7141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EE6C-A154-44E9-A0ED-439E96D4DD3E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DE63-DCC4-43A1-A4B6-46CF8A3552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7198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6C5C8CC1-5856-405A-97FA-521ADB3FAD2E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45832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B71645E6-2C3F-4092-B820-608500EBB13F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20611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5006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5006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0BB16411-FE1F-4D52-932E-23824E550ABE}" type="datetime1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2021/10/3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71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/>
              </a:rPr>
              <a:t>TERAMEDIA All right reserved</a:t>
            </a:r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71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E0904E50-19D8-4535-93C5-D92E4E46BE5C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68782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24D589-0A1B-47DC-9133-EE100A535023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863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1F910-7F74-4665-BDB8-189EBB41E79D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45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5BB2F6-A03C-451B-BA75-8F7A59FA0CCF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42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D9D28C-3E80-4CAB-85B9-7964CD7A319C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46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4DDF1-F112-4F7B-B80C-907A9DEF88BD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624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54D0B3-4709-40E4-BC29-7FE49448C571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53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5C8CC1-5856-405A-97FA-521ADB3FAD2E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70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6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CA2B5-225F-43E9-B312-89EF0D9C4959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6247-6AD7-4B18-A144-7C3D2E2D80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5766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645E6-2C3F-4092-B820-608500EBB13F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964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B16411-FE1F-4D52-932E-23824E550ABE}" type="datetime1">
              <a:rPr kumimoji="1" lang="ja-JP" altLang="en-US" smtClean="0"/>
              <a:t>2021/10/3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TERAMEDIA All right reserved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904E50-19D8-4535-93C5-D92E4E46BE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404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78098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>
            <a:lvl1pPr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BF9EC2FA-F862-42BC-B7A3-2C6A8F45C01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070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4E00F-4574-4D7E-B3E6-5D88A2DCF8C6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C34B-79BF-4932-A997-707310A3F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379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B14F-DD9C-47A7-B3D8-365C80AA3D8C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B2769-FBCB-4E76-B2C9-BCF095F093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609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0578-A642-4131-9598-2F864DBE3D7C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9071-EECA-46EF-91E1-D268C6104D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45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9DA8-4265-4E04-8112-1617C654F23F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AF07-AD64-434A-8EE7-A76204DCDC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099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41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E1ACF-87F8-4B92-91C7-40DFCFD6E4F4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4DA0-DEA5-4582-B221-A44F1202A9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397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B27C-A131-4648-AACC-B67FBC604E5C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712A-1EF1-41B8-9425-B830A2A27D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105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5123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5710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F9DF241-5CA7-41F8-B7B0-E8FDBAA2285C}" type="datetimeFigureOut">
              <a:rPr lang="ja-JP" altLang="en-US"/>
              <a:pPr>
                <a:defRPr/>
              </a:pPr>
              <a:t>2021/10/3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56150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Live Trainer Method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5710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7FC780F-7A0C-470F-B30F-A381C355F1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8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2272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40" r:id="rId1"/>
    <p:sldLayoutId id="2147488641" r:id="rId2"/>
    <p:sldLayoutId id="2147488642" r:id="rId3"/>
    <p:sldLayoutId id="2147488643" r:id="rId4"/>
    <p:sldLayoutId id="2147488644" r:id="rId5"/>
    <p:sldLayoutId id="2147488645" r:id="rId6"/>
    <p:sldLayoutId id="2147488646" r:id="rId7"/>
    <p:sldLayoutId id="2147488647" r:id="rId8"/>
    <p:sldLayoutId id="2147488648" r:id="rId9"/>
    <p:sldLayoutId id="2147488649" r:id="rId10"/>
    <p:sldLayoutId id="2147488650" r:id="rId11"/>
    <p:sldLayoutId id="2147488651" r:id="rId12"/>
    <p:sldLayoutId id="2147488652" r:id="rId13"/>
    <p:sldLayoutId id="2147488653" r:id="rId14"/>
    <p:sldLayoutId id="2147488654" r:id="rId15"/>
    <p:sldLayoutId id="2147488655" r:id="rId16"/>
    <p:sldLayoutId id="2147488656" r:id="rId17"/>
    <p:sldLayoutId id="2147488657" r:id="rId18"/>
    <p:sldLayoutId id="2147488658" r:id="rId19"/>
    <p:sldLayoutId id="2147488659" r:id="rId20"/>
    <p:sldLayoutId id="2147488660" r:id="rId2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>
              <a:lumMod val="65000"/>
              <a:lumOff val="35000"/>
            </a:schemeClr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>
              <a:lumMod val="65000"/>
              <a:lumOff val="35000"/>
            </a:schemeClr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>
              <a:lumMod val="65000"/>
              <a:lumOff val="35000"/>
            </a:schemeClr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>
              <a:lumMod val="65000"/>
              <a:lumOff val="35000"/>
            </a:schemeClr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>
              <a:lumMod val="65000"/>
              <a:lumOff val="35000"/>
            </a:schemeClr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405557E6-D64B-413A-A810-6DC2F930AE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9858" cy="695739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7992" y="-315415"/>
            <a:ext cx="9140301" cy="1311762"/>
          </a:xfrm>
          <a:prstGeom prst="rect">
            <a:avLst/>
          </a:prstGeom>
          <a:solidFill>
            <a:srgbClr val="CB3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2951" y="-167722"/>
            <a:ext cx="9224733" cy="1164069"/>
          </a:xfrm>
        </p:spPr>
        <p:txBody>
          <a:bodyPr>
            <a:noAutofit/>
          </a:bodyPr>
          <a:lstStyle/>
          <a:p>
            <a:r>
              <a:rPr kumimoji="1" lang="ja-JP" altLang="en-US" sz="6600" dirty="0">
                <a:solidFill>
                  <a:schemeClr val="bg1"/>
                </a:solidFill>
              </a:rPr>
              <a:t>ライブメソッド</a:t>
            </a:r>
            <a:r>
              <a:rPr kumimoji="1" lang="en-US" altLang="ja-JP" sz="4000" dirty="0">
                <a:solidFill>
                  <a:schemeClr val="bg1"/>
                </a:solidFill>
              </a:rPr>
              <a:t>®</a:t>
            </a:r>
            <a:r>
              <a:rPr kumimoji="1" lang="ja-JP" altLang="en-US" sz="6600" dirty="0">
                <a:solidFill>
                  <a:schemeClr val="bg1"/>
                </a:solidFill>
              </a:rPr>
              <a:t>基礎編</a:t>
            </a:r>
            <a:endParaRPr kumimoji="1" lang="ja-JP" altLang="en-US" sz="72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0163" y="1907036"/>
            <a:ext cx="8805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CB3398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全体まとめ</a:t>
            </a:r>
            <a:endParaRPr kumimoji="1" lang="en-US" altLang="ja-JP" sz="8000" b="0" i="0" u="none" strike="noStrike" kern="1200" cap="none" spc="0" normalizeH="0" baseline="0" noProof="0" dirty="0">
              <a:ln>
                <a:noFill/>
              </a:ln>
              <a:solidFill>
                <a:srgbClr val="CB3398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7267F56-57D5-4EC0-AC65-5413B53539B9}"/>
              </a:ext>
            </a:extLst>
          </p:cNvPr>
          <p:cNvSpPr txBox="1"/>
          <p:nvPr/>
        </p:nvSpPr>
        <p:spPr>
          <a:xfrm>
            <a:off x="-4959" y="5229200"/>
            <a:ext cx="9136008" cy="17281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B3398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 ２０２１年１０月３日</a:t>
            </a: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srgbClr val="CB3398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B3398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 テラさん（寺沢俊哉）</a:t>
            </a: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srgbClr val="CB3398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8DA6B8-30BC-4F94-84C4-B64333DBFCEE}"/>
              </a:ext>
            </a:extLst>
          </p:cNvPr>
          <p:cNvSpPr txBox="1"/>
          <p:nvPr/>
        </p:nvSpPr>
        <p:spPr>
          <a:xfrm>
            <a:off x="6948264" y="6226214"/>
            <a:ext cx="1826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B3398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定例セミナー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7BB1A9F-99D8-4117-A90D-CDBF6C8E31CD}"/>
              </a:ext>
            </a:extLst>
          </p:cNvPr>
          <p:cNvSpPr txBox="1"/>
          <p:nvPr/>
        </p:nvSpPr>
        <p:spPr>
          <a:xfrm>
            <a:off x="690182" y="1087368"/>
            <a:ext cx="8087441" cy="9970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BLOOMING COURCE</a:t>
            </a:r>
            <a:r>
              <a: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（第２期）</a:t>
            </a:r>
            <a:endParaRPr kumimoji="1" lang="en-US" altLang="ja-JP" sz="4800" b="0" i="0" u="none" strike="noStrike" kern="120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897D6ED-C959-40D5-8A1C-6B9A30B5D13F}"/>
              </a:ext>
            </a:extLst>
          </p:cNvPr>
          <p:cNvSpPr txBox="1"/>
          <p:nvPr/>
        </p:nvSpPr>
        <p:spPr>
          <a:xfrm>
            <a:off x="1475656" y="3230475"/>
            <a:ext cx="6192688" cy="1815882"/>
          </a:xfrm>
          <a:prstGeom prst="rect">
            <a:avLst/>
          </a:prstGeom>
          <a:solidFill>
            <a:srgbClr val="9900FF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予　告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１０月２９日（金） ２０：００　～　岸本さん</a:t>
            </a:r>
          </a:p>
          <a:p>
            <a:pPr algn="l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　５日（金） ２０：３０　～　阿部さん</a:t>
            </a:r>
          </a:p>
          <a:p>
            <a:pPr algn="l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１２月１０日（金） ２０：００　～　津村さん</a:t>
            </a:r>
          </a:p>
        </p:txBody>
      </p:sp>
    </p:spTree>
    <p:extLst>
      <p:ext uri="{BB962C8B-B14F-4D97-AF65-F5344CB8AC3E}">
        <p14:creationId xmlns:p14="http://schemas.microsoft.com/office/powerpoint/2010/main" val="142520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14E78A29-2169-4E82-951A-2CBD10F9B6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5756"/>
            <a:ext cx="5037849" cy="377838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D965FC5-61F9-4B38-BB36-C1822163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1055" y="642717"/>
            <a:ext cx="4585393" cy="1157114"/>
          </a:xfrm>
        </p:spPr>
        <p:txBody>
          <a:bodyPr>
            <a:normAutofit fontScale="90000"/>
          </a:bodyPr>
          <a:lstStyle/>
          <a:p>
            <a:r>
              <a:rPr lang="ja-JP" altLang="en-US" sz="8000" dirty="0">
                <a:solidFill>
                  <a:srgbClr val="FF66FF"/>
                </a:solidFill>
              </a:rPr>
              <a:t>３ＳＴＥＰ</a:t>
            </a:r>
            <a:endParaRPr kumimoji="1" lang="ja-JP" altLang="en-US" sz="8000" dirty="0">
              <a:solidFill>
                <a:srgbClr val="FF66FF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45ECD80-0105-47CB-A9EF-8F26682815BA}"/>
              </a:ext>
            </a:extLst>
          </p:cNvPr>
          <p:cNvSpPr/>
          <p:nvPr/>
        </p:nvSpPr>
        <p:spPr>
          <a:xfrm>
            <a:off x="251521" y="5949280"/>
            <a:ext cx="8640959" cy="72008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10A336C-AB48-4BB6-985B-09A54852B911}"/>
              </a:ext>
            </a:extLst>
          </p:cNvPr>
          <p:cNvSpPr/>
          <p:nvPr/>
        </p:nvSpPr>
        <p:spPr>
          <a:xfrm>
            <a:off x="766810" y="5229200"/>
            <a:ext cx="8125671" cy="72008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6A07AD-581B-41D4-BEAB-CB56B9F31494}"/>
              </a:ext>
            </a:extLst>
          </p:cNvPr>
          <p:cNvSpPr/>
          <p:nvPr/>
        </p:nvSpPr>
        <p:spPr>
          <a:xfrm>
            <a:off x="1392227" y="4509120"/>
            <a:ext cx="7500252" cy="72008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C757378-5F75-4F51-8FE8-8BB3CC800095}"/>
              </a:ext>
            </a:extLst>
          </p:cNvPr>
          <p:cNvSpPr/>
          <p:nvPr/>
        </p:nvSpPr>
        <p:spPr>
          <a:xfrm>
            <a:off x="1876657" y="3789040"/>
            <a:ext cx="7015822" cy="72008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E016A5-0136-4018-9776-CD8B7B55789A}"/>
              </a:ext>
            </a:extLst>
          </p:cNvPr>
          <p:cNvSpPr txBox="1"/>
          <p:nvPr/>
        </p:nvSpPr>
        <p:spPr>
          <a:xfrm>
            <a:off x="323528" y="5949280"/>
            <a:ext cx="8930912" cy="7864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【STEP1】</a:t>
            </a:r>
            <a:r>
              <a:rPr lang="ja-JP" altLang="en-US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メッセージを明確にする ～この研修で何を伝えるのか？</a:t>
            </a:r>
            <a:br>
              <a:rPr lang="en-US" altLang="ja-JP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あなたにお金を払うと私はどうなるんですか？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691AC5-DADD-48FD-BAF6-E22E14F91365}"/>
              </a:ext>
            </a:extLst>
          </p:cNvPr>
          <p:cNvSpPr txBox="1"/>
          <p:nvPr/>
        </p:nvSpPr>
        <p:spPr>
          <a:xfrm>
            <a:off x="827584" y="5385019"/>
            <a:ext cx="7644865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【STEP2】</a:t>
            </a:r>
            <a:r>
              <a:rPr lang="ja-JP" altLang="en-US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プログラムと自分をつなぐ ～なぜ私がふさわしいのか？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5276C5C-0137-4424-8097-04241C3EEC1F}"/>
              </a:ext>
            </a:extLst>
          </p:cNvPr>
          <p:cNvSpPr txBox="1"/>
          <p:nvPr/>
        </p:nvSpPr>
        <p:spPr>
          <a:xfrm>
            <a:off x="1470793" y="4660561"/>
            <a:ext cx="6717704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【STEP3】</a:t>
            </a:r>
            <a:r>
              <a:rPr lang="ja-JP" altLang="en-US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体系をストーリーにする ～どんな冒険の旅なのか？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3A7163-19B5-43B0-B35F-8039FA47EAC9}"/>
              </a:ext>
            </a:extLst>
          </p:cNvPr>
          <p:cNvSpPr txBox="1"/>
          <p:nvPr/>
        </p:nvSpPr>
        <p:spPr>
          <a:xfrm>
            <a:off x="1876657" y="3858365"/>
            <a:ext cx="4567551" cy="57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000" b="0" i="0" dirty="0">
                <a:solidFill>
                  <a:srgbClr val="333333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b="0" i="0" dirty="0">
                <a:solidFill>
                  <a:schemeClr val="bg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テストセミナーを開催する！ </a:t>
            </a:r>
            <a:endParaRPr kumimoji="1" lang="ja-JP" altLang="en-US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D9C8E5DD-A36E-4627-BB4E-A98994B267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507" y="2135612"/>
            <a:ext cx="2382591" cy="2204979"/>
          </a:xfrm>
          <a:prstGeom prst="rect">
            <a:avLst/>
          </a:prstGeom>
        </p:spPr>
      </p:pic>
      <p:sp>
        <p:nvSpPr>
          <p:cNvPr id="21" name="タイトル 9">
            <a:extLst>
              <a:ext uri="{FF2B5EF4-FFF2-40B4-BE49-F238E27FC236}">
                <a16:creationId xmlns:a16="http://schemas.microsoft.com/office/drawing/2014/main" id="{3002CC30-E935-4587-9A66-03B0FE9F0198}"/>
              </a:ext>
            </a:extLst>
          </p:cNvPr>
          <p:cNvSpPr txBox="1">
            <a:spLocks/>
          </p:cNvSpPr>
          <p:nvPr/>
        </p:nvSpPr>
        <p:spPr>
          <a:xfrm>
            <a:off x="4829645" y="83916"/>
            <a:ext cx="4200010" cy="611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FF66FF"/>
                </a:solidFill>
              </a:rPr>
              <a:t>ＢＬＯＯＭＩＮＧ　ＣＯＵＲＳＥ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8FDF64F4-70CD-4158-BEC9-BB63DE45DA92}"/>
              </a:ext>
            </a:extLst>
          </p:cNvPr>
          <p:cNvSpPr txBox="1">
            <a:spLocks/>
          </p:cNvSpPr>
          <p:nvPr/>
        </p:nvSpPr>
        <p:spPr>
          <a:xfrm>
            <a:off x="376280" y="0"/>
            <a:ext cx="432048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FF"/>
                </a:solidFill>
              </a:rPr>
              <a:t>これまでの流れ</a:t>
            </a:r>
          </a:p>
        </p:txBody>
      </p:sp>
    </p:spTree>
    <p:extLst>
      <p:ext uri="{BB962C8B-B14F-4D97-AF65-F5344CB8AC3E}">
        <p14:creationId xmlns:p14="http://schemas.microsoft.com/office/powerpoint/2010/main" val="212464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楕円 34">
            <a:extLst>
              <a:ext uri="{FF2B5EF4-FFF2-40B4-BE49-F238E27FC236}">
                <a16:creationId xmlns:a16="http://schemas.microsoft.com/office/drawing/2014/main" id="{50A02BF8-74E7-488C-BDAD-3BC1B71852BF}"/>
              </a:ext>
            </a:extLst>
          </p:cNvPr>
          <p:cNvSpPr/>
          <p:nvPr/>
        </p:nvSpPr>
        <p:spPr>
          <a:xfrm>
            <a:off x="7826253" y="4017510"/>
            <a:ext cx="1102304" cy="268909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831A5B2C-2E89-4769-8DC4-74152025E140}"/>
              </a:ext>
            </a:extLst>
          </p:cNvPr>
          <p:cNvSpPr/>
          <p:nvPr/>
        </p:nvSpPr>
        <p:spPr>
          <a:xfrm>
            <a:off x="539552" y="6265100"/>
            <a:ext cx="7739863" cy="525444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95587C70-260F-431D-8C32-70C3A971CCFA}"/>
              </a:ext>
            </a:extLst>
          </p:cNvPr>
          <p:cNvSpPr/>
          <p:nvPr/>
        </p:nvSpPr>
        <p:spPr>
          <a:xfrm>
            <a:off x="1697953" y="5012288"/>
            <a:ext cx="6581462" cy="958381"/>
          </a:xfrm>
          <a:prstGeom prst="homePlate">
            <a:avLst>
              <a:gd name="adj" fmla="val 39641"/>
            </a:avLst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五方向 21">
            <a:extLst>
              <a:ext uri="{FF2B5EF4-FFF2-40B4-BE49-F238E27FC236}">
                <a16:creationId xmlns:a16="http://schemas.microsoft.com/office/drawing/2014/main" id="{359FE486-ECEC-458F-A1C0-32D7E03D19E9}"/>
              </a:ext>
            </a:extLst>
          </p:cNvPr>
          <p:cNvSpPr/>
          <p:nvPr/>
        </p:nvSpPr>
        <p:spPr>
          <a:xfrm rot="8508709">
            <a:off x="4772836" y="4424778"/>
            <a:ext cx="1576761" cy="391921"/>
          </a:xfrm>
          <a:prstGeom prst="homePlate">
            <a:avLst>
              <a:gd name="adj" fmla="val 74887"/>
            </a:avLst>
          </a:prstGeom>
          <a:solidFill>
            <a:schemeClr val="bg1"/>
          </a:solidFill>
          <a:ln w="4762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五方向 15">
            <a:extLst>
              <a:ext uri="{FF2B5EF4-FFF2-40B4-BE49-F238E27FC236}">
                <a16:creationId xmlns:a16="http://schemas.microsoft.com/office/drawing/2014/main" id="{EF47DEA4-8BBE-4C58-A137-5ED4EE119465}"/>
              </a:ext>
            </a:extLst>
          </p:cNvPr>
          <p:cNvSpPr/>
          <p:nvPr/>
        </p:nvSpPr>
        <p:spPr>
          <a:xfrm>
            <a:off x="1131590" y="2953990"/>
            <a:ext cx="6548632" cy="1346101"/>
          </a:xfrm>
          <a:prstGeom prst="homePlate">
            <a:avLst>
              <a:gd name="adj" fmla="val 37770"/>
            </a:avLst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D58F24AF-06F5-4E08-A346-0B0216FDCFBB}"/>
              </a:ext>
            </a:extLst>
          </p:cNvPr>
          <p:cNvSpPr/>
          <p:nvPr/>
        </p:nvSpPr>
        <p:spPr>
          <a:xfrm rot="8508709">
            <a:off x="3139169" y="2284612"/>
            <a:ext cx="2229914" cy="368166"/>
          </a:xfrm>
          <a:prstGeom prst="homePlate">
            <a:avLst>
              <a:gd name="adj" fmla="val 74887"/>
            </a:avLst>
          </a:prstGeom>
          <a:solidFill>
            <a:schemeClr val="bg1"/>
          </a:solidFill>
          <a:ln w="47625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A667206B-25BC-45CD-A33E-053E0827E850}"/>
              </a:ext>
            </a:extLst>
          </p:cNvPr>
          <p:cNvSpPr/>
          <p:nvPr/>
        </p:nvSpPr>
        <p:spPr>
          <a:xfrm>
            <a:off x="251520" y="655471"/>
            <a:ext cx="5976664" cy="1281728"/>
          </a:xfrm>
          <a:prstGeom prst="homePlate">
            <a:avLst>
              <a:gd name="adj" fmla="val 37770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1C8CB51-E5DE-4212-ABB2-FD21B7DF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6162"/>
            <a:ext cx="8640960" cy="486327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オンラインセミナー実施までの全体像　</a:t>
            </a:r>
            <a:r>
              <a:rPr kumimoji="1"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</a:t>
            </a:r>
            <a:endParaRPr kumimoji="1" lang="ja-JP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A1A8CB-0F75-4624-9D2C-CC39F554AA53}"/>
              </a:ext>
            </a:extLst>
          </p:cNvPr>
          <p:cNvSpPr txBox="1"/>
          <p:nvPr/>
        </p:nvSpPr>
        <p:spPr>
          <a:xfrm>
            <a:off x="385950" y="764704"/>
            <a:ext cx="1800200" cy="10801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なんらかの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セミナーネタを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もっている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A91BE02-AB02-4B2B-8976-97828CA74377}"/>
              </a:ext>
            </a:extLst>
          </p:cNvPr>
          <p:cNvGrpSpPr/>
          <p:nvPr/>
        </p:nvGrpSpPr>
        <p:grpSpPr>
          <a:xfrm>
            <a:off x="1115616" y="1484784"/>
            <a:ext cx="2164336" cy="1368152"/>
            <a:chOff x="1547664" y="3789040"/>
            <a:chExt cx="1813586" cy="1368152"/>
          </a:xfrm>
        </p:grpSpPr>
        <p:sp>
          <p:nvSpPr>
            <p:cNvPr id="6" name="矢印: 五方向 5">
              <a:extLst>
                <a:ext uri="{FF2B5EF4-FFF2-40B4-BE49-F238E27FC236}">
                  <a16:creationId xmlns:a16="http://schemas.microsoft.com/office/drawing/2014/main" id="{A1BD2817-F979-4685-AFA5-75845B888381}"/>
                </a:ext>
              </a:extLst>
            </p:cNvPr>
            <p:cNvSpPr/>
            <p:nvPr/>
          </p:nvSpPr>
          <p:spPr>
            <a:xfrm rot="16200000">
              <a:off x="1763688" y="3573016"/>
              <a:ext cx="1368152" cy="1800200"/>
            </a:xfrm>
            <a:prstGeom prst="homePlate">
              <a:avLst>
                <a:gd name="adj" fmla="val 3443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4CE1020-8E4D-410B-BACC-E10E9B30C795}"/>
                </a:ext>
              </a:extLst>
            </p:cNvPr>
            <p:cNvSpPr txBox="1"/>
            <p:nvPr/>
          </p:nvSpPr>
          <p:spPr>
            <a:xfrm>
              <a:off x="1561049" y="4284695"/>
              <a:ext cx="1800201" cy="7780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独自の選ばれる</a:t>
              </a:r>
              <a:endParaRPr kumimoji="1"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価値発見シート</a:t>
              </a: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817C99-F8B7-4F97-9699-2F09CD06907B}"/>
              </a:ext>
            </a:extLst>
          </p:cNvPr>
          <p:cNvSpPr txBox="1"/>
          <p:nvPr/>
        </p:nvSpPr>
        <p:spPr>
          <a:xfrm>
            <a:off x="2533642" y="788058"/>
            <a:ext cx="3240361" cy="10801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（Ａ）というお悩みをもつ方へ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（Ｂ）というセミナーによって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（Ｃ）という未来が得られる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49025F-E46B-426F-8D4C-D3A202BBC925}"/>
              </a:ext>
            </a:extLst>
          </p:cNvPr>
          <p:cNvSpPr txBox="1"/>
          <p:nvPr/>
        </p:nvSpPr>
        <p:spPr>
          <a:xfrm>
            <a:off x="6504916" y="583463"/>
            <a:ext cx="2395436" cy="7669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ＳＴＥＰ１</a:t>
            </a:r>
            <a:r>
              <a:rPr kumimoji="1" lang="en-US" altLang="ja-JP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algn="r"/>
            <a:r>
              <a:rPr kumimoji="1" lang="ja-JP" altLang="en-US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メッセージの明確化</a:t>
            </a:r>
            <a:endParaRPr kumimoji="1" lang="en-US" altLang="ja-JP" sz="20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CBB0AF7-A3C5-4F86-9F22-97863A3EEE38}"/>
              </a:ext>
            </a:extLst>
          </p:cNvPr>
          <p:cNvGrpSpPr/>
          <p:nvPr/>
        </p:nvGrpSpPr>
        <p:grpSpPr>
          <a:xfrm>
            <a:off x="2976342" y="3501008"/>
            <a:ext cx="2171722" cy="1368152"/>
            <a:chOff x="1547664" y="3789040"/>
            <a:chExt cx="1800200" cy="1368152"/>
          </a:xfrm>
        </p:grpSpPr>
        <p:sp>
          <p:nvSpPr>
            <p:cNvPr id="14" name="矢印: 五方向 13">
              <a:extLst>
                <a:ext uri="{FF2B5EF4-FFF2-40B4-BE49-F238E27FC236}">
                  <a16:creationId xmlns:a16="http://schemas.microsoft.com/office/drawing/2014/main" id="{F6EE4D41-616B-4A1F-9913-01DF62964A56}"/>
                </a:ext>
              </a:extLst>
            </p:cNvPr>
            <p:cNvSpPr/>
            <p:nvPr/>
          </p:nvSpPr>
          <p:spPr>
            <a:xfrm rot="16200000">
              <a:off x="1763688" y="3573016"/>
              <a:ext cx="1368152" cy="1800200"/>
            </a:xfrm>
            <a:prstGeom prst="homePlate">
              <a:avLst>
                <a:gd name="adj" fmla="val 3443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A51FB032-B512-4E91-9D10-64C5DEF521E8}"/>
                </a:ext>
              </a:extLst>
            </p:cNvPr>
            <p:cNvSpPr txBox="1"/>
            <p:nvPr/>
          </p:nvSpPr>
          <p:spPr>
            <a:xfrm>
              <a:off x="1593182" y="4311320"/>
              <a:ext cx="1696408" cy="7780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ランディング</a:t>
              </a:r>
              <a:endParaRPr kumimoji="1"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ページ整理シート</a:t>
              </a: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1785532-F402-4488-800A-8BE339E14009}"/>
              </a:ext>
            </a:extLst>
          </p:cNvPr>
          <p:cNvSpPr txBox="1"/>
          <p:nvPr/>
        </p:nvSpPr>
        <p:spPr>
          <a:xfrm>
            <a:off x="1205075" y="3073384"/>
            <a:ext cx="2046510" cy="10801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お客様の声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おおまかな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ストーリーライン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243AC58-0911-4FC8-8EE1-AB310039ADC2}"/>
              </a:ext>
            </a:extLst>
          </p:cNvPr>
          <p:cNvSpPr txBox="1"/>
          <p:nvPr/>
        </p:nvSpPr>
        <p:spPr>
          <a:xfrm>
            <a:off x="5357963" y="2102306"/>
            <a:ext cx="3542389" cy="750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ＳＴＥＰ２</a:t>
            </a:r>
            <a:r>
              <a:rPr kumimoji="1" lang="en-US" altLang="ja-JP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algn="r"/>
            <a:r>
              <a:rPr kumimoji="1" lang="ja-JP" altLang="en-US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ランディングページの大枠決定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8E2C2DB-1626-46A2-AFA0-F9B705C71061}"/>
              </a:ext>
            </a:extLst>
          </p:cNvPr>
          <p:cNvSpPr txBox="1"/>
          <p:nvPr/>
        </p:nvSpPr>
        <p:spPr>
          <a:xfrm>
            <a:off x="5148064" y="2924944"/>
            <a:ext cx="2449647" cy="13681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（Ａ）（Ｂ）（Ｃ）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（Ｄ）お客様の声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（Ｅ）講師紹介</a:t>
            </a:r>
            <a:endParaRPr kumimoji="1"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（Ｆ）ストーリライン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759562-C33A-4E9C-9B0B-EF7124110EE8}"/>
              </a:ext>
            </a:extLst>
          </p:cNvPr>
          <p:cNvSpPr txBox="1"/>
          <p:nvPr/>
        </p:nvSpPr>
        <p:spPr>
          <a:xfrm>
            <a:off x="6330228" y="4262546"/>
            <a:ext cx="2570124" cy="750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kumimoji="1" lang="en-US" altLang="ja-JP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ＳＴＥＰ３</a:t>
            </a:r>
            <a:r>
              <a:rPr kumimoji="1" lang="en-US" altLang="ja-JP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algn="r"/>
            <a:r>
              <a:rPr kumimoji="1" lang="ja-JP" altLang="en-US" sz="20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ストーリーラインの決定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0DB9C22-0C57-455B-8067-3179530F69E3}"/>
              </a:ext>
            </a:extLst>
          </p:cNvPr>
          <p:cNvSpPr txBox="1"/>
          <p:nvPr/>
        </p:nvSpPr>
        <p:spPr>
          <a:xfrm>
            <a:off x="6929204" y="1189145"/>
            <a:ext cx="1827172" cy="7669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kumimoji="1" lang="ja-JP" altLang="en-US" sz="2000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この研修で何を伝えるのか？</a:t>
            </a:r>
            <a:br>
              <a:rPr kumimoji="1" lang="ja-JP" altLang="en-US" sz="2000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kumimoji="1" lang="ja-JP" altLang="en-US" sz="2000" dirty="0">
              <a:solidFill>
                <a:srgbClr val="FF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F8EFDA9-5B09-41CA-8806-5B2C776D40D4}"/>
              </a:ext>
            </a:extLst>
          </p:cNvPr>
          <p:cNvSpPr txBox="1"/>
          <p:nvPr/>
        </p:nvSpPr>
        <p:spPr>
          <a:xfrm>
            <a:off x="7277591" y="2806084"/>
            <a:ext cx="1686897" cy="7669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000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なぜ私がふさ</a:t>
            </a:r>
            <a:endParaRPr kumimoji="1" lang="en-US" altLang="ja-JP" sz="2000" dirty="0">
              <a:solidFill>
                <a:srgbClr val="FF00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わしいのか？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B816BA8-4D71-4709-9EC7-E5F585CE7075}"/>
              </a:ext>
            </a:extLst>
          </p:cNvPr>
          <p:cNvSpPr txBox="1"/>
          <p:nvPr/>
        </p:nvSpPr>
        <p:spPr>
          <a:xfrm>
            <a:off x="4912335" y="5461094"/>
            <a:ext cx="3449412" cy="473123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noAutofit/>
          </a:bodyPr>
          <a:lstStyle/>
          <a:p>
            <a:r>
              <a:rPr kumimoji="1" lang="ja-JP" altLang="en-US" sz="2000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ひきつけられてしまう理由は？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2EE1BCF-C0A6-49FE-831A-7104ADA12F70}"/>
              </a:ext>
            </a:extLst>
          </p:cNvPr>
          <p:cNvSpPr txBox="1"/>
          <p:nvPr/>
        </p:nvSpPr>
        <p:spPr>
          <a:xfrm>
            <a:off x="1780284" y="5057665"/>
            <a:ext cx="1371417" cy="3986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箇条書き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7C09B43-C9CE-4315-8220-9D05BC3CF3AB}"/>
              </a:ext>
            </a:extLst>
          </p:cNvPr>
          <p:cNvSpPr txBox="1"/>
          <p:nvPr/>
        </p:nvSpPr>
        <p:spPr>
          <a:xfrm>
            <a:off x="4878528" y="5080393"/>
            <a:ext cx="3527427" cy="6047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物語としてのストーリーライン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79ACB84-3D35-46D7-A6E9-954B07EF9BB9}"/>
              </a:ext>
            </a:extLst>
          </p:cNvPr>
          <p:cNvGrpSpPr/>
          <p:nvPr/>
        </p:nvGrpSpPr>
        <p:grpSpPr>
          <a:xfrm>
            <a:off x="3160949" y="5163591"/>
            <a:ext cx="1699083" cy="1089713"/>
            <a:chOff x="1547664" y="3789040"/>
            <a:chExt cx="1800200" cy="1368152"/>
          </a:xfrm>
        </p:grpSpPr>
        <p:sp>
          <p:nvSpPr>
            <p:cNvPr id="30" name="矢印: 五方向 29">
              <a:extLst>
                <a:ext uri="{FF2B5EF4-FFF2-40B4-BE49-F238E27FC236}">
                  <a16:creationId xmlns:a16="http://schemas.microsoft.com/office/drawing/2014/main" id="{86DDC232-3E93-4707-AACD-FEFA76A15F91}"/>
                </a:ext>
              </a:extLst>
            </p:cNvPr>
            <p:cNvSpPr/>
            <p:nvPr/>
          </p:nvSpPr>
          <p:spPr>
            <a:xfrm rot="16200000">
              <a:off x="1763688" y="3573016"/>
              <a:ext cx="1368152" cy="1800200"/>
            </a:xfrm>
            <a:prstGeom prst="homePlate">
              <a:avLst>
                <a:gd name="adj" fmla="val 3443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AF0BB5D-1D3E-4E11-ACC7-5C9A3FA4F525}"/>
                </a:ext>
              </a:extLst>
            </p:cNvPr>
            <p:cNvSpPr txBox="1"/>
            <p:nvPr/>
          </p:nvSpPr>
          <p:spPr>
            <a:xfrm>
              <a:off x="1599561" y="4212343"/>
              <a:ext cx="1696408" cy="39864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さまざまな</a:t>
              </a:r>
              <a:endParaRPr kumimoji="1"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構成術</a:t>
              </a: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C40C9A9-4C3B-42EC-9BC8-9F143F3072F0}"/>
              </a:ext>
            </a:extLst>
          </p:cNvPr>
          <p:cNvSpPr txBox="1"/>
          <p:nvPr/>
        </p:nvSpPr>
        <p:spPr>
          <a:xfrm>
            <a:off x="1862022" y="6366155"/>
            <a:ext cx="5415570" cy="4133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最低限の 「ファネルの知識」 「ＩＴリテラシー」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6BEB368-6D7C-4C77-A19C-90CB9ADF4267}"/>
              </a:ext>
            </a:extLst>
          </p:cNvPr>
          <p:cNvSpPr txBox="1"/>
          <p:nvPr/>
        </p:nvSpPr>
        <p:spPr>
          <a:xfrm>
            <a:off x="8233300" y="5080393"/>
            <a:ext cx="677108" cy="13681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3200" dirty="0">
                <a:solidFill>
                  <a:srgbClr val="FF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実践</a:t>
            </a:r>
          </a:p>
        </p:txBody>
      </p:sp>
    </p:spTree>
    <p:extLst>
      <p:ext uri="{BB962C8B-B14F-4D97-AF65-F5344CB8AC3E}">
        <p14:creationId xmlns:p14="http://schemas.microsoft.com/office/powerpoint/2010/main" val="117445379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50000">
              <a:schemeClr val="bg1">
                <a:lumMod val="8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ln w="19050">
          <a:solidFill>
            <a:schemeClr val="bg1">
              <a:lumMod val="7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36000" tIns="0" rIns="36000" bIns="36000" rtlCol="0">
        <a:spAutoFit/>
      </a:bodyPr>
      <a:lstStyle>
        <a:defPPr eaLnBrk="1" hangingPunct="1">
          <a:spcBef>
            <a:spcPct val="0"/>
          </a:spcBef>
          <a:buFontTx/>
          <a:buNone/>
          <a:defRPr kumimoji="1" sz="2000" dirty="0" err="1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11761</TotalTime>
  <Words>297</Words>
  <Application>Microsoft Office PowerPoint</Application>
  <PresentationFormat>画面に合わせる (4:3)</PresentationFormat>
  <Paragraphs>52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Arial</vt:lpstr>
      <vt:lpstr>Calibri</vt:lpstr>
      <vt:lpstr>デザインの設定</vt:lpstr>
      <vt:lpstr>1_Office ​​テーマ</vt:lpstr>
      <vt:lpstr>ライブメソッド®基礎編</vt:lpstr>
      <vt:lpstr>３ＳＴＥＰ</vt:lpstr>
      <vt:lpstr>オンラインセミナー実施までの全体像　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ToshiyaLIVE</dc:creator>
  <cp:lastModifiedBy>寺沢 俊哉</cp:lastModifiedBy>
  <cp:revision>893</cp:revision>
  <cp:lastPrinted>2020-12-10T08:41:24Z</cp:lastPrinted>
  <dcterms:created xsi:type="dcterms:W3CDTF">2016-02-14T11:42:11Z</dcterms:created>
  <dcterms:modified xsi:type="dcterms:W3CDTF">2021-10-03T03:50:33Z</dcterms:modified>
</cp:coreProperties>
</file>