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1807" r:id="rId2"/>
    <p:sldId id="1816" r:id="rId3"/>
    <p:sldId id="1817" r:id="rId4"/>
    <p:sldId id="2739" r:id="rId5"/>
    <p:sldId id="2738" r:id="rId6"/>
    <p:sldId id="2741" r:id="rId7"/>
    <p:sldId id="2742" r:id="rId8"/>
    <p:sldId id="2743" r:id="rId9"/>
    <p:sldId id="2744" r:id="rId10"/>
    <p:sldId id="2745" r:id="rId11"/>
    <p:sldId id="2746" r:id="rId12"/>
    <p:sldId id="2747" r:id="rId1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8122F43-78E5-74BF-664D-6A554AFC5697}" name="柳本 直行" initials="直柳" userId="S::N.Yanagimoto@jpc-net.jp::16af2b7d-52ed-4874-90bd-63ad3fa83b90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高橋 清" initials="高橋" lastIdx="2" clrIdx="0">
    <p:extLst>
      <p:ext uri="{19B8F6BF-5375-455C-9EA6-DF929625EA0E}">
        <p15:presenceInfo xmlns:p15="http://schemas.microsoft.com/office/powerpoint/2012/main" userId="a4ed0d9d28b6cf4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CCFF"/>
    <a:srgbClr val="DAFCFA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01" autoAdjust="0"/>
  </p:normalViewPr>
  <p:slideViewPr>
    <p:cSldViewPr snapToGrid="0">
      <p:cViewPr varScale="1">
        <p:scale>
          <a:sx n="64" d="100"/>
          <a:sy n="64" d="100"/>
        </p:scale>
        <p:origin x="96" y="660"/>
      </p:cViewPr>
      <p:guideLst/>
    </p:cSldViewPr>
  </p:slideViewPr>
  <p:outlineViewPr>
    <p:cViewPr>
      <p:scale>
        <a:sx n="33" d="100"/>
        <a:sy n="33" d="100"/>
      </p:scale>
      <p:origin x="0" y="-3566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-18044"/>
    </p:cViewPr>
  </p:sorterViewPr>
  <p:notesViewPr>
    <p:cSldViewPr snapToGrid="0">
      <p:cViewPr varScale="1">
        <p:scale>
          <a:sx n="57" d="100"/>
          <a:sy n="57" d="100"/>
        </p:scale>
        <p:origin x="3346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7BE041-5F8E-4144-B246-A89B4499ED7B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832632-5576-4751-B812-12848CEF76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1370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832632-5576-4751-B812-12848CEF766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17328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055AA8-7D0A-83DB-3224-5781143E64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770F2B81-8778-1A65-5ECC-1CD37DB73D8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321C64D3-D9DF-DBDA-AA35-17BE4CFD49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0174A74-A4E1-2AF6-5D29-F4E73A656AF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832632-5576-4751-B812-12848CEF766A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16019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0BBD5E-41E2-403D-5638-381DC12BF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C4370B2A-0ACF-CCE7-5D59-39B126C2C10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B0F806AA-C195-DA88-7442-DCF090B32B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E8C90ED-42A6-D0F1-7994-E4AFA6B1B03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832632-5576-4751-B812-12848CEF766A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12494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3BC826-EF25-2132-68EB-97A9228D68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D8605F26-4583-81D4-B724-51C2AC513CC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C4E17E15-A768-8D6B-4F09-F984881A0C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19313A3-1EF3-147A-7525-69EB133CA3E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832632-5576-4751-B812-12848CEF766A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6468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832632-5576-4751-B812-12848CEF766A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17328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8069D3-5D57-B4E0-DFD4-FBD1413F1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C3F19661-0641-A290-20C5-A6EBA7BD992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3C651DC6-4BAF-46EE-0EBA-78B987BEE1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66FFB14-EC8A-FBCF-A2B7-63E76A59EE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832632-5576-4751-B812-12848CEF766A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9414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832632-5576-4751-B812-12848CEF766A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1732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B9188E-D06E-35B0-5D1A-5F19027645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797250FB-6EFA-C251-336C-5D1992016B7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722393D5-588D-E154-DE1A-C648515F07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A6AE7E8-BF3F-32CB-B6D2-63EC91035F2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832632-5576-4751-B812-12848CEF766A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8391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775EA0-D766-E5D7-5747-A48A6CB7E8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DFEC7220-F992-5043-7731-053FB16804B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5DEE8051-4299-8C23-D0E5-F556FC76A8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CD19734-C2F1-4347-4FF1-EE71C16F3E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832632-5576-4751-B812-12848CEF766A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76796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832632-5576-4751-B812-12848CEF766A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91896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F4F5A9-E050-F931-DBDA-3EA6FC53E4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D8E20741-091B-39AB-5C44-3D8E2FC85F2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1AEE7E7F-CF7A-4403-3AFE-BEC3A715CA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E6ADB69-CEB2-8379-14C2-F2A0CF0FF8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832632-5576-4751-B812-12848CEF766A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06793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9DDE0B-70D9-062C-4E5A-5C3E60677F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021431F4-F2FE-1F4B-6F79-8B340A92FF6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61CC9FA0-547D-170E-4968-CB39EF1C14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860CF78-0F3B-6033-0944-2EC848EE987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832632-5576-4751-B812-12848CEF766A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2583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FA039F-0694-3E8B-4C17-6E2CE8A5F6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0C17372-966D-B90E-3608-8D4D0F36F1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10" name="日付プレースホルダー 9">
            <a:extLst>
              <a:ext uri="{FF2B5EF4-FFF2-40B4-BE49-F238E27FC236}">
                <a16:creationId xmlns:a16="http://schemas.microsoft.com/office/drawing/2014/main" id="{40112EA6-D93D-3F27-85A5-0191D53FE0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5428" y="6085063"/>
            <a:ext cx="2743200" cy="365125"/>
          </a:xfrm>
          <a:prstGeom prst="rect">
            <a:avLst/>
          </a:prstGeom>
        </p:spPr>
        <p:txBody>
          <a:bodyPr/>
          <a:lstStyle/>
          <a:p>
            <a:fld id="{3A90581F-6A22-4586-910D-27CED6E96C3D}" type="datetime1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11" name="フッター プレースホルダー 10">
            <a:extLst>
              <a:ext uri="{FF2B5EF4-FFF2-40B4-BE49-F238E27FC236}">
                <a16:creationId xmlns:a16="http://schemas.microsoft.com/office/drawing/2014/main" id="{C8478BBB-627E-A9A3-8531-78250AD72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53863" y="6461075"/>
            <a:ext cx="6884274" cy="365125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　　顧客価値経営　実践推進者コース１「経営の設計図編」</a:t>
            </a:r>
            <a:endParaRPr lang="ja-JP" altLang="en-US" dirty="0"/>
          </a:p>
        </p:txBody>
      </p:sp>
      <p:sp>
        <p:nvSpPr>
          <p:cNvPr id="12" name="スライド番号プレースホルダー 11">
            <a:extLst>
              <a:ext uri="{FF2B5EF4-FFF2-40B4-BE49-F238E27FC236}">
                <a16:creationId xmlns:a16="http://schemas.microsoft.com/office/drawing/2014/main" id="{02B24402-DE0F-9F63-C2F4-164F1139F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58488" y="95766"/>
            <a:ext cx="1373558" cy="365125"/>
          </a:xfrm>
        </p:spPr>
        <p:txBody>
          <a:bodyPr/>
          <a:lstStyle/>
          <a:p>
            <a:fld id="{AF0003E1-71D7-48A6-94BE-08894F03F279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786416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BFFD53-4A99-677D-64A1-40BE6C70B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FB80BB3-9D22-CCFD-1C76-6E24C89A4F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FC17F0-8D37-8CDA-E98D-0913412DF3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4E726B-D18F-4568-A09C-BD23453D0159}" type="datetime1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EC4E708-7D27-65E1-EAA8-D53C6E4A1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　　顧客価値経営　実践推進者コース１「経営の設計図編」</a:t>
            </a:r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3D35C7-2F1E-AB99-D7AC-46C0ABC8A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F0003E1-71D7-48A6-94BE-08894F03F2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54351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D834BDE-B113-210F-5F56-253608478D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4D15842-AA1E-9948-6F52-C956F93B03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A86A55-BCFB-7267-670A-EF67A24AC9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118997-4E69-4BE3-A9AC-C03416EC950E}" type="datetime1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074F80-50BB-25B1-24EB-B23D1051E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　　顧客価値経営　実践推進者コース１「経営の設計図編」</a:t>
            </a:r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54FE12-60D5-6CA5-97E8-B8CFD5722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F0003E1-71D7-48A6-94BE-08894F03F2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13737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E7CE65-870E-ACB9-485F-68D23D31B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AC9FE3B-BF66-C342-4076-2B4C95D215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865369" y="6450188"/>
            <a:ext cx="6884274" cy="365125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　　顧客価値経営　実践推進者コース１「経営の設計図編」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09FC5A1-A298-D3C7-B7B6-6684345DB1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0003E1-71D7-48A6-94BE-08894F03F279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D80DF9D-6EE6-9C5A-E65D-7B176EB9481A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1FEC7D-22FC-485E-B4B3-4D015265A3FD}" type="datetime1">
              <a:rPr kumimoji="1" lang="ja-JP" altLang="en-US" smtClean="0"/>
              <a:t>2025/2/6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95143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682C94-3F78-14B0-775F-BE5858EE8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853F824-0126-A15F-1C72-5F1226643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AE6C3ED-2219-E63A-9577-8198A76150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F8EA1E-DB42-4751-B0AF-93BD44970A71}" type="datetime1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198DEE8-964E-A34D-0AA5-F1B8A905A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　　顧客価値経営　実践推進者コース１「経営の設計図編」</a:t>
            </a:r>
            <a:endParaRPr lang="ja-JP" altLang="en-US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AC182CA-BDE3-39A5-A949-B9543D271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003E1-71D7-48A6-94BE-08894F03F279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817602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3AB142-1BBF-2F8C-9B7C-7F622C7B5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45254E-8F2C-12B9-1AD9-F19ECBC444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D9103D-3512-799A-3599-AB71D16E8B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FD851E3-488A-4A9C-A7B8-BF395FC90077}" type="datetime1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BF2DF8-40D3-A6C4-E548-A5EEC1FD1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03072" y="6491968"/>
            <a:ext cx="6585857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　　顧客価値経営　実践推進者コース１「経営の設計図編」</a:t>
            </a:r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3E4AFD-AE09-A8FA-439F-6061E222A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F0003E1-71D7-48A6-94BE-08894F03F2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9848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A21773-B2F4-451B-0F62-1C30C54F1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9F9A85C-03BB-53DE-046C-4EAEE627B5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D9EB394-5407-600E-D5E8-9244AC5821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345E81-9708-E71D-1C4D-88EE6FD417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E7875B7-0B23-48F9-9022-6ED1427D5FBA}" type="datetime1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0A018E2-F40B-A3DF-C881-98BFE81F1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　　顧客価値経営　実践推進者コース１「経営の設計図編」</a:t>
            </a:r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2E3499A-154D-78D5-56C4-FFED310E7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F0003E1-71D7-48A6-94BE-08894F03F2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1759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D14208-BC1D-9554-468A-062FB5A6E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D32C51-D940-FAC5-7A5E-0F54A058B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8A67ADF-564C-692B-71C9-C01AFB5B24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775144F-984E-45EE-667D-6BF51A7F3F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4B6F197-E48F-498F-329D-0A888C0180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D130276-9B54-4318-FC34-37FC5C9B36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4489DA-EDDE-4A25-B621-D8F6B1111BBE}" type="datetime1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DC0E978-B518-C334-FDB2-B3D12C04D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　　顧客価値経営　実践推進者コース１「経営の設計図編」</a:t>
            </a:r>
            <a:endParaRPr kumimoji="1" lang="ja-JP" altLang="en-US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886E84A-784A-196D-4174-D95C79E60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F0003E1-71D7-48A6-94BE-08894F03F2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171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B39BE9-D7B6-D271-0319-30B91DFF4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8344D3E-02B7-D3EA-151C-F23C334391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B76098-E0CE-431F-A149-261301621A13}" type="datetime1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66FDC95-1DE0-3CA8-88B9-9A54B6646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　　顧客価値経営　実践推進者コース１「経営の設計図編」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20F710D-6D1A-3F90-F6D6-9333AE845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F0003E1-71D7-48A6-94BE-08894F03F2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53936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EADD5B3-D9AE-1F2F-9C3C-3F29E1CA7C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71CF1F1-1D94-4E67-898E-FB10FEC84F9C}" type="datetime1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9D2B007-9C0F-2AAB-9329-ED5C253FC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　　顧客価値経営　実践推進者コース１「経営の設計図編」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3E8C316-1AE3-21E4-F771-A43B6AF1F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F0003E1-71D7-48A6-94BE-08894F03F2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03585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D14E56-B853-CF20-DD99-6B25E388B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579265-0371-5AAD-803D-EC8975B41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ED21D93-9B26-4D2A-F11E-8406C99586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6E22063-9784-6AD8-1CDA-52A5CFFC19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3DF5C7-62A5-45AE-A143-8A65183BC7A1}" type="datetime1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51169A8-95EF-A449-6832-BCE0E5E6F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　　顧客価値経営　実践推進者コース１「経営の設計図編」</a:t>
            </a:r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058B6D2-1BC3-FD96-8F05-35794028C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F0003E1-71D7-48A6-94BE-08894F03F2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00253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23BCD0-9C48-6797-7A41-C521F0146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A446332-0961-EBA0-7BA2-541C388FAA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7562F57-90E2-2A95-D592-359447EB46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9D9765E-D9F6-5644-F541-18FB114355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3E2EEC-B49B-4B2A-8C73-41B73E28A8B1}" type="datetime1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35A9705-DCE5-33AB-71F3-BA7C54351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　　顧客価値経営　実践推進者コース１「経営の設計図編」</a:t>
            </a:r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DD6FEE5-AD82-E6A0-7B55-AF285D4AD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F0003E1-71D7-48A6-94BE-08894F03F2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94989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FDED1FF-F217-A0B7-5428-9434688279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F817C596-EA9C-D32A-A0D4-9519F0DA8B22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187584" y="6457221"/>
            <a:ext cx="358504" cy="358504"/>
          </a:xfrm>
          <a:prstGeom prst="rect">
            <a:avLst/>
          </a:prstGeom>
        </p:spPr>
      </p:pic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D4984293-0E7D-0682-CEF6-54A64D5884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2539" y="52250"/>
            <a:ext cx="1382521" cy="365125"/>
          </a:xfrm>
          <a:prstGeom prst="rect">
            <a:avLst/>
          </a:prstGeom>
        </p:spPr>
        <p:txBody>
          <a:bodyPr/>
          <a:lstStyle>
            <a:lvl1pPr>
              <a:defRPr sz="2800" b="1">
                <a:solidFill>
                  <a:schemeClr val="accent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</a:lstStyle>
          <a:p>
            <a:fld id="{AF0003E1-71D7-48A6-94BE-08894F03F279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30093B4-9DF5-CAD7-11E9-61B5BF3889F1}"/>
              </a:ext>
            </a:extLst>
          </p:cNvPr>
          <p:cNvSpPr txBox="1"/>
          <p:nvPr userDrawn="1"/>
        </p:nvSpPr>
        <p:spPr>
          <a:xfrm>
            <a:off x="9710057" y="6467196"/>
            <a:ext cx="248194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©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２０</a:t>
            </a:r>
            <a:r>
              <a:rPr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24 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経営品質協議会</a:t>
            </a:r>
          </a:p>
        </p:txBody>
      </p:sp>
      <p:sp>
        <p:nvSpPr>
          <p:cNvPr id="13" name="フッター プレースホルダー 12">
            <a:extLst>
              <a:ext uri="{FF2B5EF4-FFF2-40B4-BE49-F238E27FC236}">
                <a16:creationId xmlns:a16="http://schemas.microsoft.com/office/drawing/2014/main" id="{CEAB335E-8B68-9E46-8D7A-01E012B93F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31671" y="6456310"/>
            <a:ext cx="61286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</a:lstStyle>
          <a:p>
            <a:r>
              <a:rPr lang="ja-JP" altLang="en-US" dirty="0"/>
              <a:t>　　顧客価値経営　実践推進者コース１「経営の設計図編」</a:t>
            </a:r>
          </a:p>
        </p:txBody>
      </p:sp>
    </p:spTree>
    <p:extLst>
      <p:ext uri="{BB962C8B-B14F-4D97-AF65-F5344CB8AC3E}">
        <p14:creationId xmlns:p14="http://schemas.microsoft.com/office/powerpoint/2010/main" val="3747830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スライド番号プレースホルダー 21">
            <a:extLst>
              <a:ext uri="{FF2B5EF4-FFF2-40B4-BE49-F238E27FC236}">
                <a16:creationId xmlns:a16="http://schemas.microsoft.com/office/drawing/2014/main" id="{AA23D165-4714-45F5-4054-D8BD8F07E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2060" y="212904"/>
            <a:ext cx="735233" cy="384973"/>
          </a:xfrm>
        </p:spPr>
        <p:txBody>
          <a:bodyPr/>
          <a:lstStyle/>
          <a:p>
            <a:fld id="{AF0003E1-71D7-48A6-94BE-08894F03F279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19" name="矢印: 五方向 18">
            <a:extLst>
              <a:ext uri="{FF2B5EF4-FFF2-40B4-BE49-F238E27FC236}">
                <a16:creationId xmlns:a16="http://schemas.microsoft.com/office/drawing/2014/main" id="{02E20695-A1AD-3876-9B00-C722EA625CF4}"/>
              </a:ext>
            </a:extLst>
          </p:cNvPr>
          <p:cNvSpPr/>
          <p:nvPr/>
        </p:nvSpPr>
        <p:spPr>
          <a:xfrm>
            <a:off x="69011" y="30437"/>
            <a:ext cx="11378241" cy="1028341"/>
          </a:xfrm>
          <a:prstGeom prst="homePlate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0" bIns="0" rtlCol="0" anchor="ctr"/>
          <a:lstStyle/>
          <a:p>
            <a:r>
              <a:rPr lang="en-US" altLang="ja-JP" sz="2800" b="1" dirty="0" err="1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j-cs"/>
              </a:rPr>
              <a:t>M1</a:t>
            </a:r>
            <a:r>
              <a:rPr lang="en-US" altLang="ja-JP" sz="28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j-cs"/>
              </a:rPr>
              <a:t> </a:t>
            </a:r>
            <a:r>
              <a:rPr lang="ja-JP" altLang="en-US" sz="28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j-cs"/>
              </a:rPr>
              <a:t>「フレームワーク、基本理念、コンセプト」の中で強く共感できたこと</a:t>
            </a:r>
            <a:endParaRPr kumimoji="1" lang="ja-JP" altLang="en-US" sz="28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E1FA3E5A-1EE2-D74B-5351-A6E6820020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5649"/>
              </p:ext>
            </p:extLst>
          </p:nvPr>
        </p:nvGraphicFramePr>
        <p:xfrm>
          <a:off x="274320" y="1410790"/>
          <a:ext cx="11612881" cy="48985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38251">
                  <a:extLst>
                    <a:ext uri="{9D8B030D-6E8A-4147-A177-3AD203B41FA5}">
                      <a16:colId xmlns:a16="http://schemas.microsoft.com/office/drawing/2014/main" val="2047606596"/>
                    </a:ext>
                  </a:extLst>
                </a:gridCol>
                <a:gridCol w="5810460">
                  <a:extLst>
                    <a:ext uri="{9D8B030D-6E8A-4147-A177-3AD203B41FA5}">
                      <a16:colId xmlns:a16="http://schemas.microsoft.com/office/drawing/2014/main" val="3254669092"/>
                    </a:ext>
                  </a:extLst>
                </a:gridCol>
                <a:gridCol w="3464170">
                  <a:extLst>
                    <a:ext uri="{9D8B030D-6E8A-4147-A177-3AD203B41FA5}">
                      <a16:colId xmlns:a16="http://schemas.microsoft.com/office/drawing/2014/main" val="3484792516"/>
                    </a:ext>
                  </a:extLst>
                </a:gridCol>
              </a:tblGrid>
              <a:tr h="627681">
                <a:tc>
                  <a:txBody>
                    <a:bodyPr/>
                    <a:lstStyle/>
                    <a:p>
                      <a:endParaRPr kumimoji="1" lang="ja-JP" altLang="en-US" sz="2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強く共感できたこと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話し合いで気づいたこと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450075"/>
                  </a:ext>
                </a:extLst>
              </a:tr>
              <a:tr h="1423630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フレームワーク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kumimoji="1" lang="ja-JP" altLang="en-US" sz="2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515701"/>
                  </a:ext>
                </a:extLst>
              </a:tr>
              <a:tr h="1423630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基本理念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2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1919775"/>
                  </a:ext>
                </a:extLst>
              </a:tr>
              <a:tr h="1423630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コンセプト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2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143527"/>
                  </a:ext>
                </a:extLst>
              </a:tr>
            </a:tbl>
          </a:graphicData>
        </a:graphic>
      </p:graphicFrame>
      <p:sp>
        <p:nvSpPr>
          <p:cNvPr id="3" name="フッター プレースホルダー 6">
            <a:extLst>
              <a:ext uri="{FF2B5EF4-FFF2-40B4-BE49-F238E27FC236}">
                <a16:creationId xmlns:a16="http://schemas.microsoft.com/office/drawing/2014/main" id="{4F35E2E0-D92D-492B-8A72-4A5157F32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53863" y="6461075"/>
            <a:ext cx="6884274" cy="365125"/>
          </a:xfrm>
        </p:spPr>
        <p:txBody>
          <a:bodyPr/>
          <a:lstStyle/>
          <a:p>
            <a:r>
              <a:rPr lang="ja-JP" altLang="en-US" dirty="0"/>
              <a:t>　　顧客価値経営　実践推進者コース１「経営の設計図編」</a:t>
            </a:r>
          </a:p>
        </p:txBody>
      </p:sp>
    </p:spTree>
    <p:extLst>
      <p:ext uri="{BB962C8B-B14F-4D97-AF65-F5344CB8AC3E}">
        <p14:creationId xmlns:p14="http://schemas.microsoft.com/office/powerpoint/2010/main" val="21836836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919065C-6721-A18B-8C5D-316001A2CA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スライド番号プレースホルダー 21">
            <a:extLst>
              <a:ext uri="{FF2B5EF4-FFF2-40B4-BE49-F238E27FC236}">
                <a16:creationId xmlns:a16="http://schemas.microsoft.com/office/drawing/2014/main" id="{FA0E87D7-75FB-0606-540F-45FAE7686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97861" y="212904"/>
            <a:ext cx="658794" cy="396696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0003E1-71D7-48A6-94BE-08894F03F279}" type="slidenum">
              <a:rPr kumimoji="1" lang="ja-JP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sp>
        <p:nvSpPr>
          <p:cNvPr id="2" name="矢印: 五方向 1">
            <a:extLst>
              <a:ext uri="{FF2B5EF4-FFF2-40B4-BE49-F238E27FC236}">
                <a16:creationId xmlns:a16="http://schemas.microsoft.com/office/drawing/2014/main" id="{771B5859-589D-7B17-A329-43FDF86D64EA}"/>
              </a:ext>
            </a:extLst>
          </p:cNvPr>
          <p:cNvSpPr/>
          <p:nvPr/>
        </p:nvSpPr>
        <p:spPr>
          <a:xfrm>
            <a:off x="69675" y="29476"/>
            <a:ext cx="11597860" cy="904334"/>
          </a:xfrm>
          <a:prstGeom prst="homePlate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6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M5</a:t>
            </a:r>
            <a:r>
              <a:rPr kumimoji="1" lang="ja-JP" altLang="en-US" sz="2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（</a:t>
            </a:r>
            <a:r>
              <a:rPr kumimoji="1" lang="en-US" altLang="ja-JP" sz="2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2</a:t>
            </a:r>
            <a:r>
              <a:rPr kumimoji="1" lang="ja-JP" altLang="en-US" sz="2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） ①気づいた事　②疑問が残ったところ、聴いてみたい事、議論したい事</a:t>
            </a:r>
            <a:endParaRPr kumimoji="1" lang="ja-JP" altLang="en-US" sz="2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sp>
        <p:nvSpPr>
          <p:cNvPr id="3" name="フッター プレースホルダー 16">
            <a:extLst>
              <a:ext uri="{FF2B5EF4-FFF2-40B4-BE49-F238E27FC236}">
                <a16:creationId xmlns:a16="http://schemas.microsoft.com/office/drawing/2014/main" id="{B276C6BB-03BE-4BEA-AAED-2A42EC69F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53863" y="6478660"/>
            <a:ext cx="6884274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　　顧客価値経営　実践推進者コース１「経営の設計図編」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54FC86A5-0FC0-A4D3-A3D8-417C059E1D23}"/>
              </a:ext>
            </a:extLst>
          </p:cNvPr>
          <p:cNvGraphicFramePr>
            <a:graphicFrameLocks noGrp="1"/>
          </p:cNvGraphicFramePr>
          <p:nvPr/>
        </p:nvGraphicFramePr>
        <p:xfrm>
          <a:off x="310243" y="1259174"/>
          <a:ext cx="11287618" cy="50516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87618">
                  <a:extLst>
                    <a:ext uri="{9D8B030D-6E8A-4147-A177-3AD203B41FA5}">
                      <a16:colId xmlns:a16="http://schemas.microsoft.com/office/drawing/2014/main" val="2303921976"/>
                    </a:ext>
                  </a:extLst>
                </a:gridCol>
              </a:tblGrid>
              <a:tr h="505168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564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4593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C234737-E67B-AD2F-39DA-4A944DB3DD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スライド番号プレースホルダー 21">
            <a:extLst>
              <a:ext uri="{FF2B5EF4-FFF2-40B4-BE49-F238E27FC236}">
                <a16:creationId xmlns:a16="http://schemas.microsoft.com/office/drawing/2014/main" id="{46C13A8F-5758-F3C8-5139-254B9B083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97861" y="212904"/>
            <a:ext cx="658794" cy="396696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0003E1-71D7-48A6-94BE-08894F03F279}" type="slidenum">
              <a:rPr kumimoji="1" lang="ja-JP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sp>
        <p:nvSpPr>
          <p:cNvPr id="2" name="矢印: 五方向 1">
            <a:extLst>
              <a:ext uri="{FF2B5EF4-FFF2-40B4-BE49-F238E27FC236}">
                <a16:creationId xmlns:a16="http://schemas.microsoft.com/office/drawing/2014/main" id="{056CFCB1-659D-EA61-22B7-42EC481CB2BD}"/>
              </a:ext>
            </a:extLst>
          </p:cNvPr>
          <p:cNvSpPr/>
          <p:nvPr/>
        </p:nvSpPr>
        <p:spPr>
          <a:xfrm>
            <a:off x="69675" y="29476"/>
            <a:ext cx="11528186" cy="904334"/>
          </a:xfrm>
          <a:prstGeom prst="homePlate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M6</a:t>
            </a:r>
            <a:r>
              <a:rPr kumimoji="1" lang="ja-JP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（</a:t>
            </a:r>
            <a:r>
              <a:rPr kumimoji="1" lang="en-US" altLang="ja-JP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1</a:t>
            </a:r>
            <a:r>
              <a:rPr kumimoji="1" lang="ja-JP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）  </a:t>
            </a:r>
            <a:r>
              <a:rPr kumimoji="1" lang="ja-JP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①自組織の組織能力は、どうすればもっと明確にできるか</a:t>
            </a:r>
            <a:endParaRPr kumimoji="1" lang="en-US" altLang="ja-JP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  <a:p>
            <a:pPr marL="444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549E39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1" lang="ja-JP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　　　　　　　 ②自組織の組織変革目標は、どうすればもっと明確になるか</a:t>
            </a:r>
          </a:p>
        </p:txBody>
      </p:sp>
      <p:sp>
        <p:nvSpPr>
          <p:cNvPr id="3" name="フッター プレースホルダー 16">
            <a:extLst>
              <a:ext uri="{FF2B5EF4-FFF2-40B4-BE49-F238E27FC236}">
                <a16:creationId xmlns:a16="http://schemas.microsoft.com/office/drawing/2014/main" id="{4502536D-ED66-7AF6-CCBB-6227D5EAE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53863" y="6478660"/>
            <a:ext cx="6884274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　　顧客価値経営　実践推進者コース１「経営の設計図編」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90160E6C-CF26-1D02-AC77-6263E067358D}"/>
              </a:ext>
            </a:extLst>
          </p:cNvPr>
          <p:cNvGraphicFramePr>
            <a:graphicFrameLocks noGrp="1"/>
          </p:cNvGraphicFramePr>
          <p:nvPr/>
        </p:nvGraphicFramePr>
        <p:xfrm>
          <a:off x="310243" y="1259174"/>
          <a:ext cx="11287618" cy="50516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87618">
                  <a:extLst>
                    <a:ext uri="{9D8B030D-6E8A-4147-A177-3AD203B41FA5}">
                      <a16:colId xmlns:a16="http://schemas.microsoft.com/office/drawing/2014/main" val="2303921976"/>
                    </a:ext>
                  </a:extLst>
                </a:gridCol>
              </a:tblGrid>
              <a:tr h="505168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564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1410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8F3D5EF-3677-68A3-9AD8-C972C4C75A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スライド番号プレースホルダー 21">
            <a:extLst>
              <a:ext uri="{FF2B5EF4-FFF2-40B4-BE49-F238E27FC236}">
                <a16:creationId xmlns:a16="http://schemas.microsoft.com/office/drawing/2014/main" id="{59292852-73B3-BF94-A258-5E05A032D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97861" y="212904"/>
            <a:ext cx="658794" cy="396696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0003E1-71D7-48A6-94BE-08894F03F279}" type="slidenum">
              <a:rPr kumimoji="1" lang="ja-JP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sp>
        <p:nvSpPr>
          <p:cNvPr id="2" name="矢印: 五方向 1">
            <a:extLst>
              <a:ext uri="{FF2B5EF4-FFF2-40B4-BE49-F238E27FC236}">
                <a16:creationId xmlns:a16="http://schemas.microsoft.com/office/drawing/2014/main" id="{4B0DEFB1-9E4F-7DF6-7167-30B95A670D9F}"/>
              </a:ext>
            </a:extLst>
          </p:cNvPr>
          <p:cNvSpPr/>
          <p:nvPr/>
        </p:nvSpPr>
        <p:spPr>
          <a:xfrm>
            <a:off x="69675" y="29476"/>
            <a:ext cx="11597860" cy="904334"/>
          </a:xfrm>
          <a:prstGeom prst="homePlate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M5</a:t>
            </a:r>
            <a:r>
              <a:rPr kumimoji="1" lang="ja-JP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（</a:t>
            </a:r>
            <a:r>
              <a:rPr kumimoji="1" lang="en-US" altLang="ja-JP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2</a:t>
            </a:r>
            <a:r>
              <a:rPr kumimoji="1" lang="ja-JP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） ①気づいた事　②疑問が残ったところ、聴いてみたい事、議論したい事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sp>
        <p:nvSpPr>
          <p:cNvPr id="3" name="フッター プレースホルダー 16">
            <a:extLst>
              <a:ext uri="{FF2B5EF4-FFF2-40B4-BE49-F238E27FC236}">
                <a16:creationId xmlns:a16="http://schemas.microsoft.com/office/drawing/2014/main" id="{8C7F3B8B-6A52-EB25-5D50-88B5B7236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53863" y="6478660"/>
            <a:ext cx="6884274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　　顧客価値経営　実践推進者コース１「経営の設計図編」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23E35A70-942B-F449-20DB-889584545CD7}"/>
              </a:ext>
            </a:extLst>
          </p:cNvPr>
          <p:cNvGraphicFramePr>
            <a:graphicFrameLocks noGrp="1"/>
          </p:cNvGraphicFramePr>
          <p:nvPr/>
        </p:nvGraphicFramePr>
        <p:xfrm>
          <a:off x="310243" y="1259174"/>
          <a:ext cx="11287618" cy="50516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87618">
                  <a:extLst>
                    <a:ext uri="{9D8B030D-6E8A-4147-A177-3AD203B41FA5}">
                      <a16:colId xmlns:a16="http://schemas.microsoft.com/office/drawing/2014/main" val="2303921976"/>
                    </a:ext>
                  </a:extLst>
                </a:gridCol>
              </a:tblGrid>
              <a:tr h="505168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564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393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スライド番号プレースホルダー 21">
            <a:extLst>
              <a:ext uri="{FF2B5EF4-FFF2-40B4-BE49-F238E27FC236}">
                <a16:creationId xmlns:a16="http://schemas.microsoft.com/office/drawing/2014/main" id="{AA23D165-4714-45F5-4054-D8BD8F07E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2060" y="212904"/>
            <a:ext cx="735233" cy="384973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0003E1-71D7-48A6-94BE-08894F03F279}" type="slidenum">
              <a:rPr kumimoji="1" lang="ja-JP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sp>
        <p:nvSpPr>
          <p:cNvPr id="19" name="矢印: 五方向 18">
            <a:extLst>
              <a:ext uri="{FF2B5EF4-FFF2-40B4-BE49-F238E27FC236}">
                <a16:creationId xmlns:a16="http://schemas.microsoft.com/office/drawing/2014/main" id="{02E20695-A1AD-3876-9B00-C722EA625CF4}"/>
              </a:ext>
            </a:extLst>
          </p:cNvPr>
          <p:cNvSpPr/>
          <p:nvPr/>
        </p:nvSpPr>
        <p:spPr>
          <a:xfrm>
            <a:off x="69011" y="30437"/>
            <a:ext cx="11378241" cy="1028341"/>
          </a:xfrm>
          <a:prstGeom prst="homePlate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M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２（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1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）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ステップ１－４で①うまく書けたこと、②書けなかったことと、その理由</a:t>
            </a: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E1FA3E5A-1EE2-D74B-5351-A6E6820020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253681"/>
              </p:ext>
            </p:extLst>
          </p:nvPr>
        </p:nvGraphicFramePr>
        <p:xfrm>
          <a:off x="275272" y="1271588"/>
          <a:ext cx="11641455" cy="51006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33508">
                  <a:extLst>
                    <a:ext uri="{9D8B030D-6E8A-4147-A177-3AD203B41FA5}">
                      <a16:colId xmlns:a16="http://schemas.microsoft.com/office/drawing/2014/main" val="2047606596"/>
                    </a:ext>
                  </a:extLst>
                </a:gridCol>
                <a:gridCol w="4831320">
                  <a:extLst>
                    <a:ext uri="{9D8B030D-6E8A-4147-A177-3AD203B41FA5}">
                      <a16:colId xmlns:a16="http://schemas.microsoft.com/office/drawing/2014/main" val="3254669092"/>
                    </a:ext>
                  </a:extLst>
                </a:gridCol>
                <a:gridCol w="3876627">
                  <a:extLst>
                    <a:ext uri="{9D8B030D-6E8A-4147-A177-3AD203B41FA5}">
                      <a16:colId xmlns:a16="http://schemas.microsoft.com/office/drawing/2014/main" val="1636379012"/>
                    </a:ext>
                  </a:extLst>
                </a:gridCol>
              </a:tblGrid>
              <a:tr h="594412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highlight>
                            <a:srgbClr val="FFFF00"/>
                          </a:highlight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ステップ１・２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highlight>
                            <a:srgbClr val="FFFF00"/>
                          </a:highlight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歴史を振り返り、強み価値観を探究する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450075"/>
                  </a:ext>
                </a:extLst>
              </a:tr>
              <a:tr h="461704"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（その理由）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710458"/>
                  </a:ext>
                </a:extLst>
              </a:tr>
              <a:tr h="1348174"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うまく書けたこと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515701"/>
                  </a:ext>
                </a:extLst>
              </a:tr>
              <a:tr h="1348174"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うまく書けなかったこと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1919775"/>
                  </a:ext>
                </a:extLst>
              </a:tr>
              <a:tr h="1348174"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聞いてみたいこと</a:t>
                      </a:r>
                      <a:endParaRPr kumimoji="1" lang="en-US" altLang="ja-JP" sz="2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ここで　議論したいこと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143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26983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F4137F6-071E-8748-6F73-76A8850ED9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スライド番号プレースホルダー 21">
            <a:extLst>
              <a:ext uri="{FF2B5EF4-FFF2-40B4-BE49-F238E27FC236}">
                <a16:creationId xmlns:a16="http://schemas.microsoft.com/office/drawing/2014/main" id="{7684CDD1-73E6-888A-9EF3-350030975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2060" y="212904"/>
            <a:ext cx="735233" cy="384973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0003E1-71D7-48A6-94BE-08894F03F279}" type="slidenum">
              <a:rPr kumimoji="1" lang="ja-JP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sp>
        <p:nvSpPr>
          <p:cNvPr id="19" name="矢印: 五方向 18">
            <a:extLst>
              <a:ext uri="{FF2B5EF4-FFF2-40B4-BE49-F238E27FC236}">
                <a16:creationId xmlns:a16="http://schemas.microsoft.com/office/drawing/2014/main" id="{38309D47-E9F2-2BDC-4554-CBBDAFBFAAF8}"/>
              </a:ext>
            </a:extLst>
          </p:cNvPr>
          <p:cNvSpPr/>
          <p:nvPr/>
        </p:nvSpPr>
        <p:spPr>
          <a:xfrm>
            <a:off x="69011" y="30437"/>
            <a:ext cx="11378241" cy="1028341"/>
          </a:xfrm>
          <a:prstGeom prst="homePlate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M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２（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2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）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ステップ１－４で①うまく書けたこと、②書けなかったことと、その理由</a:t>
            </a: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5C86FC27-0B8B-C5FE-2CAE-4A864B8623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673478"/>
              </p:ext>
            </p:extLst>
          </p:nvPr>
        </p:nvGraphicFramePr>
        <p:xfrm>
          <a:off x="275272" y="1271588"/>
          <a:ext cx="11641455" cy="51006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33508">
                  <a:extLst>
                    <a:ext uri="{9D8B030D-6E8A-4147-A177-3AD203B41FA5}">
                      <a16:colId xmlns:a16="http://schemas.microsoft.com/office/drawing/2014/main" val="2047606596"/>
                    </a:ext>
                  </a:extLst>
                </a:gridCol>
                <a:gridCol w="4831320">
                  <a:extLst>
                    <a:ext uri="{9D8B030D-6E8A-4147-A177-3AD203B41FA5}">
                      <a16:colId xmlns:a16="http://schemas.microsoft.com/office/drawing/2014/main" val="3254669092"/>
                    </a:ext>
                  </a:extLst>
                </a:gridCol>
                <a:gridCol w="3876627">
                  <a:extLst>
                    <a:ext uri="{9D8B030D-6E8A-4147-A177-3AD203B41FA5}">
                      <a16:colId xmlns:a16="http://schemas.microsoft.com/office/drawing/2014/main" val="1636379012"/>
                    </a:ext>
                  </a:extLst>
                </a:gridCol>
              </a:tblGrid>
              <a:tr h="594412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highlight>
                            <a:srgbClr val="FFFF00"/>
                          </a:highlight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ステップ３・４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highlight>
                            <a:srgbClr val="FFFF00"/>
                          </a:highlight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ビジネスモデルとこれからの環境変化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450075"/>
                  </a:ext>
                </a:extLst>
              </a:tr>
              <a:tr h="461704"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（その理由）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710458"/>
                  </a:ext>
                </a:extLst>
              </a:tr>
              <a:tr h="1348174"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うまく書けたこと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515701"/>
                  </a:ext>
                </a:extLst>
              </a:tr>
              <a:tr h="1348174"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うまく書けなかったこと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1919775"/>
                  </a:ext>
                </a:extLst>
              </a:tr>
              <a:tr h="1348174"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聞いてみたいこと</a:t>
                      </a:r>
                      <a:endParaRPr kumimoji="1" lang="en-US" altLang="ja-JP" sz="2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ここで　議論したいこと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143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34918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スライド番号プレースホルダー 21">
            <a:extLst>
              <a:ext uri="{FF2B5EF4-FFF2-40B4-BE49-F238E27FC236}">
                <a16:creationId xmlns:a16="http://schemas.microsoft.com/office/drawing/2014/main" id="{AA23D165-4714-45F5-4054-D8BD8F07E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2060" y="212904"/>
            <a:ext cx="735233" cy="384973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0003E1-71D7-48A6-94BE-08894F03F279}" type="slidenum">
              <a:rPr kumimoji="1" lang="ja-JP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sp>
        <p:nvSpPr>
          <p:cNvPr id="19" name="矢印: 五方向 18">
            <a:extLst>
              <a:ext uri="{FF2B5EF4-FFF2-40B4-BE49-F238E27FC236}">
                <a16:creationId xmlns:a16="http://schemas.microsoft.com/office/drawing/2014/main" id="{02E20695-A1AD-3876-9B00-C722EA625CF4}"/>
              </a:ext>
            </a:extLst>
          </p:cNvPr>
          <p:cNvSpPr/>
          <p:nvPr/>
        </p:nvSpPr>
        <p:spPr>
          <a:xfrm>
            <a:off x="69011" y="30437"/>
            <a:ext cx="11378241" cy="1028341"/>
          </a:xfrm>
          <a:prstGeom prst="homePlate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昼食休憩　～我が社の紹介（自慢大会）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EEDD469F-93CB-31C0-814D-E84CFB70A36A}"/>
              </a:ext>
            </a:extLst>
          </p:cNvPr>
          <p:cNvGraphicFramePr>
            <a:graphicFrameLocks noGrp="1"/>
          </p:cNvGraphicFramePr>
          <p:nvPr/>
        </p:nvGraphicFramePr>
        <p:xfrm>
          <a:off x="248709" y="1213754"/>
          <a:ext cx="11198543" cy="50923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68868">
                  <a:extLst>
                    <a:ext uri="{9D8B030D-6E8A-4147-A177-3AD203B41FA5}">
                      <a16:colId xmlns:a16="http://schemas.microsoft.com/office/drawing/2014/main" val="2047606596"/>
                    </a:ext>
                  </a:extLst>
                </a:gridCol>
                <a:gridCol w="5886450">
                  <a:extLst>
                    <a:ext uri="{9D8B030D-6E8A-4147-A177-3AD203B41FA5}">
                      <a16:colId xmlns:a16="http://schemas.microsoft.com/office/drawing/2014/main" val="3254669092"/>
                    </a:ext>
                  </a:extLst>
                </a:gridCol>
                <a:gridCol w="2943225">
                  <a:extLst>
                    <a:ext uri="{9D8B030D-6E8A-4147-A177-3AD203B41FA5}">
                      <a16:colId xmlns:a16="http://schemas.microsoft.com/office/drawing/2014/main" val="1968827652"/>
                    </a:ext>
                  </a:extLst>
                </a:gridCol>
              </a:tblGrid>
              <a:tr h="334431">
                <a:tc>
                  <a:txBody>
                    <a:bodyPr/>
                    <a:lstStyle/>
                    <a:p>
                      <a:endParaRPr kumimoji="1" lang="ja-JP" altLang="en-US" sz="18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私たちの会社・事業・チームでは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大切にしているのは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450075"/>
                  </a:ext>
                </a:extLst>
              </a:tr>
              <a:tr h="1179288"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扱っている商品は？</a:t>
                      </a:r>
                      <a:endParaRPr kumimoji="1" lang="en-US" altLang="ja-JP" sz="18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8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（何屋さん？）</a:t>
                      </a:r>
                      <a:br>
                        <a:rPr kumimoji="1" lang="en-US" altLang="ja-JP" sz="18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</a:br>
                      <a:r>
                        <a:rPr kumimoji="1" lang="ja-JP" altLang="en-US" sz="18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＊規模感なども</a:t>
                      </a:r>
                      <a:endParaRPr kumimoji="1" lang="en-US" altLang="ja-JP" sz="18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8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（売上・社員数）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kumimoji="1" lang="ja-JP" altLang="en-US" sz="18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515701"/>
                  </a:ext>
                </a:extLst>
              </a:tr>
              <a:tr h="1179288"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メインのお客様は</a:t>
                      </a:r>
                      <a:endParaRPr kumimoji="1" lang="en-US" altLang="ja-JP" sz="18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8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だれ？</a:t>
                      </a:r>
                      <a:endParaRPr kumimoji="1" lang="en-US" altLang="ja-JP" sz="18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8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＊市場や業界特徴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8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1919775"/>
                  </a:ext>
                </a:extLst>
              </a:tr>
              <a:tr h="1179288"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お客様のどんな悩みを解決（喜びを提供）していますか？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8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944309"/>
                  </a:ext>
                </a:extLst>
              </a:tr>
              <a:tr h="1179288"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選ばれ（続け）る理由はなに？</a:t>
                      </a:r>
                      <a:endParaRPr kumimoji="1" lang="en-US" altLang="ja-JP" sz="18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8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＊独自能力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8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143527"/>
                  </a:ext>
                </a:extLst>
              </a:tr>
            </a:tbl>
          </a:graphicData>
        </a:graphic>
      </p:graphicFrame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F478E4-A3A8-684C-2B41-D853C03AF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53863" y="6461075"/>
            <a:ext cx="6884274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　　顧客価値経営　実践推進者コース１「経営の設計図編」</a:t>
            </a:r>
          </a:p>
        </p:txBody>
      </p:sp>
      <p:pic>
        <p:nvPicPr>
          <p:cNvPr id="3" name="グラフィックス 2" descr="テーブル セッティング">
            <a:extLst>
              <a:ext uri="{FF2B5EF4-FFF2-40B4-BE49-F238E27FC236}">
                <a16:creationId xmlns:a16="http://schemas.microsoft.com/office/drawing/2014/main" id="{0BFAF5FA-9DCD-6853-2B6B-DFB6D53436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182255" y="4947675"/>
            <a:ext cx="1697421" cy="1697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800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EE9A66F-962E-CB18-96F1-1FA56C6479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スライド番号プレースホルダー 21">
            <a:extLst>
              <a:ext uri="{FF2B5EF4-FFF2-40B4-BE49-F238E27FC236}">
                <a16:creationId xmlns:a16="http://schemas.microsoft.com/office/drawing/2014/main" id="{2DF20748-80C6-26A6-5C98-B021C69E8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2060" y="212904"/>
            <a:ext cx="735233" cy="384973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0003E1-71D7-48A6-94BE-08894F03F279}" type="slidenum">
              <a:rPr kumimoji="1" lang="ja-JP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sp>
        <p:nvSpPr>
          <p:cNvPr id="19" name="矢印: 五方向 18">
            <a:extLst>
              <a:ext uri="{FF2B5EF4-FFF2-40B4-BE49-F238E27FC236}">
                <a16:creationId xmlns:a16="http://schemas.microsoft.com/office/drawing/2014/main" id="{DEC6625E-A6B0-C927-AA15-3794772FA2FD}"/>
              </a:ext>
            </a:extLst>
          </p:cNvPr>
          <p:cNvSpPr/>
          <p:nvPr/>
        </p:nvSpPr>
        <p:spPr>
          <a:xfrm>
            <a:off x="69011" y="30437"/>
            <a:ext cx="11378241" cy="1028341"/>
          </a:xfrm>
          <a:prstGeom prst="homePlate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休憩　～自己紹介パート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3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　（我が社の過去・現在・未来）</a:t>
            </a: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6321DF48-B034-48E7-FD21-4DCB60A51176}"/>
              </a:ext>
            </a:extLst>
          </p:cNvPr>
          <p:cNvGraphicFramePr>
            <a:graphicFrameLocks noGrp="1"/>
          </p:cNvGraphicFramePr>
          <p:nvPr/>
        </p:nvGraphicFramePr>
        <p:xfrm>
          <a:off x="248709" y="1213754"/>
          <a:ext cx="11198543" cy="50923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68868">
                  <a:extLst>
                    <a:ext uri="{9D8B030D-6E8A-4147-A177-3AD203B41FA5}">
                      <a16:colId xmlns:a16="http://schemas.microsoft.com/office/drawing/2014/main" val="2047606596"/>
                    </a:ext>
                  </a:extLst>
                </a:gridCol>
                <a:gridCol w="2943225">
                  <a:extLst>
                    <a:ext uri="{9D8B030D-6E8A-4147-A177-3AD203B41FA5}">
                      <a16:colId xmlns:a16="http://schemas.microsoft.com/office/drawing/2014/main" val="3254669092"/>
                    </a:ext>
                  </a:extLst>
                </a:gridCol>
                <a:gridCol w="2943225">
                  <a:extLst>
                    <a:ext uri="{9D8B030D-6E8A-4147-A177-3AD203B41FA5}">
                      <a16:colId xmlns:a16="http://schemas.microsoft.com/office/drawing/2014/main" val="992628619"/>
                    </a:ext>
                  </a:extLst>
                </a:gridCol>
                <a:gridCol w="2943225">
                  <a:extLst>
                    <a:ext uri="{9D8B030D-6E8A-4147-A177-3AD203B41FA5}">
                      <a16:colId xmlns:a16="http://schemas.microsoft.com/office/drawing/2014/main" val="1968827652"/>
                    </a:ext>
                  </a:extLst>
                </a:gridCol>
              </a:tblGrid>
              <a:tr h="334431">
                <a:tc>
                  <a:txBody>
                    <a:bodyPr/>
                    <a:lstStyle/>
                    <a:p>
                      <a:endParaRPr kumimoji="1" lang="ja-JP" altLang="en-US" sz="18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過　去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現　在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未　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450075"/>
                  </a:ext>
                </a:extLst>
              </a:tr>
              <a:tr h="1179288"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扱っている商品は？</a:t>
                      </a:r>
                      <a:endParaRPr kumimoji="1" lang="en-US" altLang="ja-JP" sz="18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8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（何屋さん？）</a:t>
                      </a:r>
                      <a:br>
                        <a:rPr kumimoji="1" lang="en-US" altLang="ja-JP" sz="18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</a:br>
                      <a:r>
                        <a:rPr kumimoji="1" lang="ja-JP" altLang="en-US" sz="18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＊規模感なども</a:t>
                      </a:r>
                      <a:endParaRPr kumimoji="1" lang="en-US" altLang="ja-JP" sz="18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8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（売上・社員数）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515701"/>
                  </a:ext>
                </a:extLst>
              </a:tr>
              <a:tr h="1179288"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メインのお客様は</a:t>
                      </a:r>
                      <a:endParaRPr kumimoji="1" lang="en-US" altLang="ja-JP" sz="18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8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だれ？</a:t>
                      </a:r>
                      <a:endParaRPr kumimoji="1" lang="en-US" altLang="ja-JP" sz="18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8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＊市場や業界特徴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1919775"/>
                  </a:ext>
                </a:extLst>
              </a:tr>
              <a:tr h="1179288"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お客様のどんな悩みを解決（喜びを提供）していますか？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944309"/>
                  </a:ext>
                </a:extLst>
              </a:tr>
              <a:tr h="1179288"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選ばれ（続け）る理由はなに？</a:t>
                      </a:r>
                      <a:endParaRPr kumimoji="1" lang="en-US" altLang="ja-JP" sz="18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8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＊独自能力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143527"/>
                  </a:ext>
                </a:extLst>
              </a:tr>
            </a:tbl>
          </a:graphicData>
        </a:graphic>
      </p:graphicFrame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80DC6CA9-8B97-BEF5-A0E6-7BE091BAE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53863" y="6461075"/>
            <a:ext cx="6884274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　　顧客価値経営　実践推進者コース１「経営の設計図編」</a:t>
            </a:r>
          </a:p>
        </p:txBody>
      </p:sp>
      <p:pic>
        <p:nvPicPr>
          <p:cNvPr id="3" name="グラフィックス 2" descr="コーヒー">
            <a:extLst>
              <a:ext uri="{FF2B5EF4-FFF2-40B4-BE49-F238E27FC236}">
                <a16:creationId xmlns:a16="http://schemas.microsoft.com/office/drawing/2014/main" id="{D639C54C-F5AC-3B70-2685-5E1E9EABFF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374848" y="-124540"/>
            <a:ext cx="1104808" cy="1104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0091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A7F32B2-15A3-7D47-74BC-F2524F0234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スライド番号プレースホルダー 21">
            <a:extLst>
              <a:ext uri="{FF2B5EF4-FFF2-40B4-BE49-F238E27FC236}">
                <a16:creationId xmlns:a16="http://schemas.microsoft.com/office/drawing/2014/main" id="{2FC97EC3-9BDC-0338-D577-721BCBF70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2060" y="212904"/>
            <a:ext cx="735233" cy="384973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0003E1-71D7-48A6-94BE-08894F03F279}" type="slidenum">
              <a:rPr kumimoji="1" lang="ja-JP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sp>
        <p:nvSpPr>
          <p:cNvPr id="19" name="矢印: 五方向 18">
            <a:extLst>
              <a:ext uri="{FF2B5EF4-FFF2-40B4-BE49-F238E27FC236}">
                <a16:creationId xmlns:a16="http://schemas.microsoft.com/office/drawing/2014/main" id="{40CB4A9C-7DC6-1EAE-54CE-D51F2631F5CA}"/>
              </a:ext>
            </a:extLst>
          </p:cNvPr>
          <p:cNvSpPr/>
          <p:nvPr/>
        </p:nvSpPr>
        <p:spPr>
          <a:xfrm>
            <a:off x="69011" y="30437"/>
            <a:ext cx="11378241" cy="1028341"/>
          </a:xfrm>
          <a:prstGeom prst="homePlate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M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３　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ありたい姿を、よりよい姿にするためどう変えたらいいか</a:t>
            </a: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5C8051F4-7353-9DFC-3BCE-61511D764E6D}"/>
              </a:ext>
            </a:extLst>
          </p:cNvPr>
          <p:cNvGraphicFramePr>
            <a:graphicFrameLocks noGrp="1"/>
          </p:cNvGraphicFramePr>
          <p:nvPr/>
        </p:nvGraphicFramePr>
        <p:xfrm>
          <a:off x="275272" y="1289958"/>
          <a:ext cx="11641455" cy="49965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39428">
                  <a:extLst>
                    <a:ext uri="{9D8B030D-6E8A-4147-A177-3AD203B41FA5}">
                      <a16:colId xmlns:a16="http://schemas.microsoft.com/office/drawing/2014/main" val="2047606596"/>
                    </a:ext>
                  </a:extLst>
                </a:gridCol>
                <a:gridCol w="4329113">
                  <a:extLst>
                    <a:ext uri="{9D8B030D-6E8A-4147-A177-3AD203B41FA5}">
                      <a16:colId xmlns:a16="http://schemas.microsoft.com/office/drawing/2014/main" val="3254669092"/>
                    </a:ext>
                  </a:extLst>
                </a:gridCol>
                <a:gridCol w="4272914">
                  <a:extLst>
                    <a:ext uri="{9D8B030D-6E8A-4147-A177-3AD203B41FA5}">
                      <a16:colId xmlns:a16="http://schemas.microsoft.com/office/drawing/2014/main" val="1636379012"/>
                    </a:ext>
                  </a:extLst>
                </a:gridCol>
              </a:tblGrid>
              <a:tr h="4773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ありたい姿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イマイチな表現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よりよい表現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710458"/>
                  </a:ext>
                </a:extLst>
              </a:tr>
              <a:tr h="1129808"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顧客価値に関する事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515701"/>
                  </a:ext>
                </a:extLst>
              </a:tr>
              <a:tr h="1129808"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社員の自主性に関する事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1919775"/>
                  </a:ext>
                </a:extLst>
              </a:tr>
              <a:tr h="1129808"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社会との調和に関する事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143527"/>
                  </a:ext>
                </a:extLst>
              </a:tr>
              <a:tr h="1129808"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気づいた事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2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2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482644"/>
                  </a:ext>
                </a:extLst>
              </a:tr>
            </a:tbl>
          </a:graphicData>
        </a:graphic>
      </p:graphicFrame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58986AD5-045B-B6C9-5C17-56C24C20D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53863" y="6461075"/>
            <a:ext cx="6884274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　　顧客価値経営　実践推進者コース１「経営の設計図編」</a:t>
            </a:r>
          </a:p>
        </p:txBody>
      </p:sp>
    </p:spTree>
    <p:extLst>
      <p:ext uri="{BB962C8B-B14F-4D97-AF65-F5344CB8AC3E}">
        <p14:creationId xmlns:p14="http://schemas.microsoft.com/office/powerpoint/2010/main" val="3458719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スライド番号プレースホルダー 21">
            <a:extLst>
              <a:ext uri="{FF2B5EF4-FFF2-40B4-BE49-F238E27FC236}">
                <a16:creationId xmlns:a16="http://schemas.microsoft.com/office/drawing/2014/main" id="{AA23D165-4714-45F5-4054-D8BD8F07E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97861" y="212904"/>
            <a:ext cx="658794" cy="396696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0003E1-71D7-48A6-94BE-08894F03F279}" type="slidenum">
              <a:rPr kumimoji="1" lang="ja-JP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sp>
        <p:nvSpPr>
          <p:cNvPr id="2" name="矢印: 五方向 1">
            <a:extLst>
              <a:ext uri="{FF2B5EF4-FFF2-40B4-BE49-F238E27FC236}">
                <a16:creationId xmlns:a16="http://schemas.microsoft.com/office/drawing/2014/main" id="{654AC3EB-CDC9-8D99-1517-00A75C75AB01}"/>
              </a:ext>
            </a:extLst>
          </p:cNvPr>
          <p:cNvSpPr/>
          <p:nvPr/>
        </p:nvSpPr>
        <p:spPr>
          <a:xfrm>
            <a:off x="69675" y="29476"/>
            <a:ext cx="11597860" cy="904334"/>
          </a:xfrm>
          <a:prstGeom prst="homePlate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M</a:t>
            </a:r>
            <a:r>
              <a:rPr kumimoji="1" lang="ja-JP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４（</a:t>
            </a:r>
            <a:r>
              <a:rPr kumimoji="1" lang="en-US" altLang="ja-JP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1</a:t>
            </a:r>
            <a:r>
              <a:rPr kumimoji="1" lang="ja-JP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） 自</a:t>
            </a:r>
            <a:r>
              <a:rPr kumimoji="1" lang="ja-JP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組織の戦略（道筋）は、どうすればもっと明確にできるか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sp>
        <p:nvSpPr>
          <p:cNvPr id="3" name="フッター プレースホルダー 16">
            <a:extLst>
              <a:ext uri="{FF2B5EF4-FFF2-40B4-BE49-F238E27FC236}">
                <a16:creationId xmlns:a16="http://schemas.microsoft.com/office/drawing/2014/main" id="{AB388EC8-9996-D2EC-89EA-09AFD7D0D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53863" y="6478660"/>
            <a:ext cx="6884274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　　顧客価値経営　実践推進者コース１「経営の設計図編」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0A65D38B-0FA9-7169-034A-6A3EA842DEF0}"/>
              </a:ext>
            </a:extLst>
          </p:cNvPr>
          <p:cNvGraphicFramePr>
            <a:graphicFrameLocks noGrp="1"/>
          </p:cNvGraphicFramePr>
          <p:nvPr/>
        </p:nvGraphicFramePr>
        <p:xfrm>
          <a:off x="310243" y="1259174"/>
          <a:ext cx="11287618" cy="50516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87618">
                  <a:extLst>
                    <a:ext uri="{9D8B030D-6E8A-4147-A177-3AD203B41FA5}">
                      <a16:colId xmlns:a16="http://schemas.microsoft.com/office/drawing/2014/main" val="2303921976"/>
                    </a:ext>
                  </a:extLst>
                </a:gridCol>
              </a:tblGrid>
              <a:tr h="505168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564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8146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6F75C3D-4499-3043-DF7B-52D4B4E347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スライド番号プレースホルダー 21">
            <a:extLst>
              <a:ext uri="{FF2B5EF4-FFF2-40B4-BE49-F238E27FC236}">
                <a16:creationId xmlns:a16="http://schemas.microsoft.com/office/drawing/2014/main" id="{3312F5EF-BBF8-A06C-F028-3DEC22AB6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97861" y="212904"/>
            <a:ext cx="658794" cy="396696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0003E1-71D7-48A6-94BE-08894F03F279}" type="slidenum">
              <a:rPr kumimoji="1" lang="ja-JP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sp>
        <p:nvSpPr>
          <p:cNvPr id="2" name="矢印: 五方向 1">
            <a:extLst>
              <a:ext uri="{FF2B5EF4-FFF2-40B4-BE49-F238E27FC236}">
                <a16:creationId xmlns:a16="http://schemas.microsoft.com/office/drawing/2014/main" id="{706C6ECD-D6AD-E7ED-56E6-218A2087E09C}"/>
              </a:ext>
            </a:extLst>
          </p:cNvPr>
          <p:cNvSpPr/>
          <p:nvPr/>
        </p:nvSpPr>
        <p:spPr>
          <a:xfrm>
            <a:off x="69675" y="29476"/>
            <a:ext cx="11597860" cy="904334"/>
          </a:xfrm>
          <a:prstGeom prst="homePlate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M</a:t>
            </a:r>
            <a:r>
              <a:rPr kumimoji="1" lang="ja-JP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４（</a:t>
            </a:r>
            <a:r>
              <a:rPr kumimoji="1" lang="en-US" altLang="ja-JP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2</a:t>
            </a:r>
            <a:r>
              <a:rPr kumimoji="1" lang="ja-JP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） ①気づいた事　②疑問が残ったところ、聴いてみたい事、議論したい事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sp>
        <p:nvSpPr>
          <p:cNvPr id="3" name="フッター プレースホルダー 16">
            <a:extLst>
              <a:ext uri="{FF2B5EF4-FFF2-40B4-BE49-F238E27FC236}">
                <a16:creationId xmlns:a16="http://schemas.microsoft.com/office/drawing/2014/main" id="{EC49D00B-2404-3F2C-4E80-0FFE4BB1B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53863" y="6478660"/>
            <a:ext cx="6884274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　　顧客価値経営　実践推進者コース１「経営の設計図編」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2048F3CF-4D62-91FB-0EB4-D316A90A1643}"/>
              </a:ext>
            </a:extLst>
          </p:cNvPr>
          <p:cNvGraphicFramePr>
            <a:graphicFrameLocks noGrp="1"/>
          </p:cNvGraphicFramePr>
          <p:nvPr/>
        </p:nvGraphicFramePr>
        <p:xfrm>
          <a:off x="310243" y="1259174"/>
          <a:ext cx="11287618" cy="50516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87618">
                  <a:extLst>
                    <a:ext uri="{9D8B030D-6E8A-4147-A177-3AD203B41FA5}">
                      <a16:colId xmlns:a16="http://schemas.microsoft.com/office/drawing/2014/main" val="2303921976"/>
                    </a:ext>
                  </a:extLst>
                </a:gridCol>
              </a:tblGrid>
              <a:tr h="505168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564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4064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708EFF6-7014-FF8B-9B65-4D92DC2C29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スライド番号プレースホルダー 21">
            <a:extLst>
              <a:ext uri="{FF2B5EF4-FFF2-40B4-BE49-F238E27FC236}">
                <a16:creationId xmlns:a16="http://schemas.microsoft.com/office/drawing/2014/main" id="{B25F9F54-53D6-651F-F84C-1E173078E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97861" y="212904"/>
            <a:ext cx="658794" cy="396696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0003E1-71D7-48A6-94BE-08894F03F279}" type="slidenum">
              <a:rPr kumimoji="1" lang="ja-JP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sp>
        <p:nvSpPr>
          <p:cNvPr id="2" name="矢印: 五方向 1">
            <a:extLst>
              <a:ext uri="{FF2B5EF4-FFF2-40B4-BE49-F238E27FC236}">
                <a16:creationId xmlns:a16="http://schemas.microsoft.com/office/drawing/2014/main" id="{AD85268A-91D0-333C-8444-D3B9564D863B}"/>
              </a:ext>
            </a:extLst>
          </p:cNvPr>
          <p:cNvSpPr/>
          <p:nvPr/>
        </p:nvSpPr>
        <p:spPr>
          <a:xfrm>
            <a:off x="69675" y="29476"/>
            <a:ext cx="11528186" cy="904334"/>
          </a:xfrm>
          <a:prstGeom prst="homePlate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M5</a:t>
            </a:r>
            <a:r>
              <a:rPr kumimoji="1" lang="ja-JP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（</a:t>
            </a:r>
            <a:r>
              <a:rPr kumimoji="1" lang="en-US" altLang="ja-JP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1</a:t>
            </a:r>
            <a:r>
              <a:rPr kumimoji="1" lang="ja-JP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）  </a:t>
            </a:r>
            <a:r>
              <a:rPr kumimoji="1" lang="ja-JP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①自組織の顧客・市場（「だれに」）は、どうすればもっと明確にできるか</a:t>
            </a:r>
            <a:endParaRPr kumimoji="1" lang="en-US" altLang="ja-JP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  <a:p>
            <a:pPr marL="444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549E39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1" lang="ja-JP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　　　　　　　 ②自組織の顧客価値（「なにを」）は、どうすればもっと明確になるか</a:t>
            </a:r>
          </a:p>
        </p:txBody>
      </p:sp>
      <p:sp>
        <p:nvSpPr>
          <p:cNvPr id="3" name="フッター プレースホルダー 16">
            <a:extLst>
              <a:ext uri="{FF2B5EF4-FFF2-40B4-BE49-F238E27FC236}">
                <a16:creationId xmlns:a16="http://schemas.microsoft.com/office/drawing/2014/main" id="{C14CD833-CE3A-588D-B4C8-7B36637E9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53863" y="6478660"/>
            <a:ext cx="6884274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　　顧客価値経営　実践推進者コース１「経営の設計図編」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B2E739CB-917B-FF1A-38F1-23DC8C11C510}"/>
              </a:ext>
            </a:extLst>
          </p:cNvPr>
          <p:cNvGraphicFramePr>
            <a:graphicFrameLocks noGrp="1"/>
          </p:cNvGraphicFramePr>
          <p:nvPr/>
        </p:nvGraphicFramePr>
        <p:xfrm>
          <a:off x="310243" y="1259174"/>
          <a:ext cx="11287618" cy="50516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87618">
                  <a:extLst>
                    <a:ext uri="{9D8B030D-6E8A-4147-A177-3AD203B41FA5}">
                      <a16:colId xmlns:a16="http://schemas.microsoft.com/office/drawing/2014/main" val="2303921976"/>
                    </a:ext>
                  </a:extLst>
                </a:gridCol>
              </a:tblGrid>
              <a:tr h="505168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564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3474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40000"/>
            <a:lumOff val="60000"/>
          </a:schemeClr>
        </a:solidFill>
        <a:ln>
          <a:noFill/>
        </a:ln>
        <a:scene3d>
          <a:camera prst="orthographicFront"/>
          <a:lightRig rig="threePt" dir="t"/>
        </a:scene3d>
        <a:sp3d>
          <a:bevelT/>
        </a:sp3d>
      </a:spPr>
      <a:bodyPr rtlCol="0" anchor="ctr"/>
      <a:lstStyle>
        <a:defPPr algn="ctr">
          <a:defRPr sz="2400" b="1" dirty="0" smtClean="0">
            <a:solidFill>
              <a:schemeClr val="tx1"/>
            </a:solidFill>
            <a:latin typeface="UD デジタル 教科書体 NK-R" panose="02020400000000000000" pitchFamily="18" charset="-128"/>
            <a:ea typeface="UD デジタル 教科書体 NK-R" panose="02020400000000000000" pitchFamily="18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15380</TotalTime>
  <Words>660</Words>
  <Application>Microsoft Office PowerPoint</Application>
  <PresentationFormat>ワイド画面</PresentationFormat>
  <Paragraphs>97</Paragraphs>
  <Slides>12</Slides>
  <Notes>12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8" baseType="lpstr">
      <vt:lpstr>BIZ UDPゴシック</vt:lpstr>
      <vt:lpstr>UD デジタル 教科書体 NK-R</vt:lpstr>
      <vt:lpstr>游ゴシック</vt:lpstr>
      <vt:lpstr>Arial</vt:lpstr>
      <vt:lpstr>Wingdings 2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髙橋清</dc:creator>
  <cp:lastModifiedBy>俊哉 寺沢</cp:lastModifiedBy>
  <cp:revision>156</cp:revision>
  <cp:lastPrinted>2024-05-30T05:02:50Z</cp:lastPrinted>
  <dcterms:created xsi:type="dcterms:W3CDTF">2022-08-02T08:32:06Z</dcterms:created>
  <dcterms:modified xsi:type="dcterms:W3CDTF">2025-02-06T14:21:42Z</dcterms:modified>
</cp:coreProperties>
</file>