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1"/>
    <p:sldMasterId id="2147483987" r:id="rId2"/>
  </p:sldMasterIdLst>
  <p:notesMasterIdLst>
    <p:notesMasterId r:id="rId33"/>
  </p:notesMasterIdLst>
  <p:handoutMasterIdLst>
    <p:handoutMasterId r:id="rId34"/>
  </p:handoutMasterIdLst>
  <p:sldIdLst>
    <p:sldId id="2583" r:id="rId3"/>
    <p:sldId id="3568" r:id="rId4"/>
    <p:sldId id="3679" r:id="rId5"/>
    <p:sldId id="3721" r:id="rId6"/>
    <p:sldId id="3728" r:id="rId7"/>
    <p:sldId id="3730" r:id="rId8"/>
    <p:sldId id="3722" r:id="rId9"/>
    <p:sldId id="3737" r:id="rId10"/>
    <p:sldId id="3735" r:id="rId11"/>
    <p:sldId id="3734" r:id="rId12"/>
    <p:sldId id="3724" r:id="rId13"/>
    <p:sldId id="3738" r:id="rId14"/>
    <p:sldId id="3736" r:id="rId15"/>
    <p:sldId id="3742" r:id="rId16"/>
    <p:sldId id="3754" r:id="rId17"/>
    <p:sldId id="3765" r:id="rId18"/>
    <p:sldId id="3744" r:id="rId19"/>
    <p:sldId id="3842" r:id="rId20"/>
    <p:sldId id="3837" r:id="rId21"/>
    <p:sldId id="3723" r:id="rId22"/>
    <p:sldId id="3745" r:id="rId23"/>
    <p:sldId id="3841" r:id="rId24"/>
    <p:sldId id="3839" r:id="rId25"/>
    <p:sldId id="3750" r:id="rId26"/>
    <p:sldId id="3840" r:id="rId27"/>
    <p:sldId id="3762" r:id="rId28"/>
    <p:sldId id="3725" r:id="rId29"/>
    <p:sldId id="3746" r:id="rId30"/>
    <p:sldId id="3756" r:id="rId31"/>
    <p:sldId id="3758" r:id="rId32"/>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FFCCFF"/>
    <a:srgbClr val="B93D90"/>
    <a:srgbClr val="CFC483"/>
    <a:srgbClr val="CCCCFF"/>
    <a:srgbClr val="FF66FF"/>
    <a:srgbClr val="FFFFCC"/>
    <a:srgbClr val="EBEBEB"/>
    <a:srgbClr val="006699"/>
    <a:srgbClr val="E0C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73" autoAdjust="0"/>
    <p:restoredTop sz="93305" autoAdjust="0"/>
  </p:normalViewPr>
  <p:slideViewPr>
    <p:cSldViewPr>
      <p:cViewPr varScale="1">
        <p:scale>
          <a:sx n="50" d="100"/>
          <a:sy n="50" d="100"/>
        </p:scale>
        <p:origin x="738" y="27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71" d="100"/>
          <a:sy n="71" d="100"/>
        </p:scale>
        <p:origin x="2382" y="78"/>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4"/>
            <a:ext cx="2945661" cy="496331"/>
          </a:xfrm>
          <a:prstGeom prst="rect">
            <a:avLst/>
          </a:prstGeom>
        </p:spPr>
        <p:txBody>
          <a:bodyPr vert="horz" lIns="91042" tIns="45521" rIns="91042" bIns="45521" rtlCol="0"/>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1926009" y="9184567"/>
            <a:ext cx="2945661" cy="496331"/>
          </a:xfrm>
          <a:prstGeom prst="rect">
            <a:avLst/>
          </a:prstGeom>
        </p:spPr>
        <p:txBody>
          <a:bodyPr vert="horz" lIns="91042" tIns="45521" rIns="91042" bIns="45521" rtlCol="0" anchor="b"/>
          <a:lstStyle>
            <a:lvl1pPr algn="r">
              <a:defRPr sz="1200"/>
            </a:lvl1pPr>
          </a:lstStyle>
          <a:p>
            <a:pPr algn="ctr"/>
            <a:fld id="{86AB240A-EBE6-4980-9CEC-F3A1CAAFD0BF}" type="slidenum">
              <a:rPr lang="ja-JP" altLang="en-US" sz="2000">
                <a:latin typeface="HGP創英角ｺﾞｼｯｸUB" panose="020B0900000000000000" pitchFamily="50" charset="-128"/>
                <a:ea typeface="HGP創英角ｺﾞｼｯｸUB" panose="020B0900000000000000" pitchFamily="50" charset="-128"/>
              </a:rPr>
              <a:pPr algn="ctr"/>
              <a:t>‹#›</a:t>
            </a:fld>
            <a:endParaRPr kumimoji="1" lang="ja-JP" altLang="en-US"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17763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4"/>
            <a:ext cx="2945661" cy="496331"/>
          </a:xfrm>
          <a:prstGeom prst="rect">
            <a:avLst/>
          </a:prstGeom>
        </p:spPr>
        <p:txBody>
          <a:bodyPr vert="horz" lIns="91042" tIns="45521" rIns="91042" bIns="4552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4"/>
            <a:ext cx="2945661" cy="496331"/>
          </a:xfrm>
          <a:prstGeom prst="rect">
            <a:avLst/>
          </a:prstGeom>
        </p:spPr>
        <p:txBody>
          <a:bodyPr vert="horz" lIns="91042" tIns="45521" rIns="91042" bIns="45521" rtlCol="0"/>
          <a:lstStyle>
            <a:lvl1pPr algn="r">
              <a:defRPr sz="1200"/>
            </a:lvl1pPr>
          </a:lstStyle>
          <a:p>
            <a:fld id="{BA43BAD1-D263-46C5-BD9A-DF9A9EE3DA1C}" type="datetimeFigureOut">
              <a:rPr kumimoji="1" lang="ja-JP" altLang="en-US" smtClean="0"/>
              <a:t>2026/3/16</a:t>
            </a:fld>
            <a:endParaRPr kumimoji="1" lang="ja-JP" altLang="en-US"/>
          </a:p>
        </p:txBody>
      </p:sp>
      <p:sp>
        <p:nvSpPr>
          <p:cNvPr id="4" name="スライド イメージ プレースホルダー 3"/>
          <p:cNvSpPr>
            <a:spLocks noGrp="1" noRot="1" noChangeAspect="1"/>
          </p:cNvSpPr>
          <p:nvPr>
            <p:ph type="sldImg" idx="2"/>
          </p:nvPr>
        </p:nvSpPr>
        <p:spPr>
          <a:xfrm>
            <a:off x="90488" y="746125"/>
            <a:ext cx="6616700" cy="3721100"/>
          </a:xfrm>
          <a:prstGeom prst="rect">
            <a:avLst/>
          </a:prstGeom>
          <a:noFill/>
          <a:ln w="12700">
            <a:solidFill>
              <a:prstClr val="black"/>
            </a:solidFill>
          </a:ln>
        </p:spPr>
        <p:txBody>
          <a:bodyPr vert="horz" lIns="91042" tIns="45521" rIns="91042" bIns="45521" rtlCol="0" anchor="ctr"/>
          <a:lstStyle/>
          <a:p>
            <a:endParaRPr lang="ja-JP" altLang="en-US"/>
          </a:p>
        </p:txBody>
      </p:sp>
      <p:sp>
        <p:nvSpPr>
          <p:cNvPr id="5" name="ノート プレースホルダー 4"/>
          <p:cNvSpPr>
            <a:spLocks noGrp="1"/>
          </p:cNvSpPr>
          <p:nvPr>
            <p:ph type="body" sz="quarter" idx="3"/>
          </p:nvPr>
        </p:nvSpPr>
        <p:spPr>
          <a:xfrm>
            <a:off x="679768" y="4715156"/>
            <a:ext cx="5438140" cy="4466988"/>
          </a:xfrm>
          <a:prstGeom prst="rect">
            <a:avLst/>
          </a:prstGeom>
        </p:spPr>
        <p:txBody>
          <a:bodyPr vert="horz" lIns="91042" tIns="45521" rIns="91042" bIns="4552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28586"/>
            <a:ext cx="2945661" cy="496331"/>
          </a:xfrm>
          <a:prstGeom prst="rect">
            <a:avLst/>
          </a:prstGeom>
        </p:spPr>
        <p:txBody>
          <a:bodyPr vert="horz" lIns="91042" tIns="45521" rIns="91042" bIns="4552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110739" y="9428586"/>
            <a:ext cx="3685365" cy="496331"/>
          </a:xfrm>
          <a:prstGeom prst="rect">
            <a:avLst/>
          </a:prstGeom>
        </p:spPr>
        <p:txBody>
          <a:bodyPr vert="horz" lIns="91042" tIns="45521" rIns="91042" bIns="45521" rtlCol="0" anchor="b"/>
          <a:lstStyle>
            <a:lvl1pPr algn="l">
              <a:defRPr sz="2400"/>
            </a:lvl1pPr>
          </a:lstStyle>
          <a:p>
            <a:fld id="{D9ACF577-8E5D-48AE-AAC0-D2CE266CE9A6}" type="slidenum">
              <a:rPr lang="ja-JP" altLang="en-US" smtClean="0"/>
              <a:pPr/>
              <a:t>‹#›</a:t>
            </a:fld>
            <a:endParaRPr lang="ja-JP" altLang="en-US"/>
          </a:p>
        </p:txBody>
      </p:sp>
    </p:spTree>
    <p:extLst>
      <p:ext uri="{BB962C8B-B14F-4D97-AF65-F5344CB8AC3E}">
        <p14:creationId xmlns:p14="http://schemas.microsoft.com/office/powerpoint/2010/main" val="2852954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defTabSz="921075">
              <a:defRPr/>
            </a:pPr>
            <a:fld id="{D9ACF577-8E5D-48AE-AAC0-D2CE266CE9A6}" type="slidenum">
              <a:rPr lang="ja-JP" altLang="en-US">
                <a:solidFill>
                  <a:prstClr val="black"/>
                </a:solidFill>
                <a:latin typeface="Calibri"/>
                <a:ea typeface="ＭＳ Ｐゴシック" panose="020B0600070205080204" pitchFamily="50" charset="-128"/>
              </a:rPr>
              <a:pPr defTabSz="921075">
                <a:defRPr/>
              </a:pPr>
              <a:t>1</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1083290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ADE23-FD03-58A2-971F-000E0448A2F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81E0A52-7790-2222-144C-85EAAFA77B6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FA2CFE6-96AC-981F-22F0-C7865D376A4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4EC606E-D76F-C5AD-2650-5A38A1815861}"/>
              </a:ext>
            </a:extLst>
          </p:cNvPr>
          <p:cNvSpPr>
            <a:spLocks noGrp="1"/>
          </p:cNvSpPr>
          <p:nvPr>
            <p:ph type="sldNum" sz="quarter" idx="5"/>
          </p:nvPr>
        </p:nvSpPr>
        <p:spPr/>
        <p:txBody>
          <a:bodyPr/>
          <a:lstStyle/>
          <a:p>
            <a:pPr defTabSz="921075">
              <a:defRPr/>
            </a:pPr>
            <a:fld id="{D9ACF577-8E5D-48AE-AAC0-D2CE266CE9A6}" type="slidenum">
              <a:rPr lang="ja-JP" altLang="en-US">
                <a:solidFill>
                  <a:prstClr val="black"/>
                </a:solidFill>
                <a:latin typeface="Calibri"/>
                <a:ea typeface="ＭＳ Ｐゴシック" panose="020B0600070205080204" pitchFamily="50" charset="-128"/>
              </a:rPr>
              <a:pPr defTabSz="921075">
                <a:defRPr/>
              </a:pPr>
              <a:t>2</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203860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55BEF-5D03-180E-DA66-BEDFFB755EB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C129E0F-4B5A-C8EE-AC30-439304460C1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0F5D4A6-1A0D-4C5A-9094-D98462E3378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8F34A46-FB9C-0129-1C94-D146F5A92D90}"/>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3</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740638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7BA50-AC3D-45C9-B8A9-A638C32601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E122F9-FA5B-04D6-47B2-BC02DB9D804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27B52B1-F2E1-BB81-E0AE-6F16171D4C1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2F92495-B710-9D58-3905-D9400DD22596}"/>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4</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83516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6A147-2298-7433-90FF-A7CBFF2AE3F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B577E01-CED0-B522-1F91-199981502A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C859CB0-FBA0-DA06-6F66-E45B976E7FD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55E9894F-9578-A9BE-D1E0-D05B980EB0B7}"/>
              </a:ext>
            </a:extLst>
          </p:cNvPr>
          <p:cNvSpPr>
            <a:spLocks noGrp="1"/>
          </p:cNvSpPr>
          <p:nvPr>
            <p:ph type="sldNum" sz="quarter" idx="5"/>
          </p:nvPr>
        </p:nvSpPr>
        <p:spPr/>
        <p:txBody>
          <a:bodyPr/>
          <a:lstStyle/>
          <a:p>
            <a:pPr defTabSz="921075">
              <a:defRPr/>
            </a:pPr>
            <a:fld id="{D9ACF577-8E5D-48AE-AAC0-D2CE266CE9A6}" type="slidenum">
              <a:rPr lang="ja-JP" altLang="en-US">
                <a:solidFill>
                  <a:prstClr val="black"/>
                </a:solidFill>
                <a:latin typeface="Calibri"/>
                <a:ea typeface="ＭＳ Ｐゴシック" panose="020B0600070205080204" pitchFamily="50" charset="-128"/>
              </a:rPr>
              <a:pPr defTabSz="921075">
                <a:defRPr/>
              </a:pPr>
              <a:t>5</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763489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FC870-0220-E052-8FCD-F84930C49E0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C515B1-9F83-A3EF-E4D4-5B6053F77F2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10EAF9E-C0C3-F9F0-69E3-EA353605140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BE8139D-DA37-C383-9EE4-122271652A88}"/>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7</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557517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9A8F4-2213-7C26-5015-64953899871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9E704A7-99D9-A114-8D4A-AFC1F22B30C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0686566-80FB-1E9E-5F83-3E79AB679D5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8695713-BC37-6655-419A-30BA0511DAE6}"/>
              </a:ext>
            </a:extLst>
          </p:cNvPr>
          <p:cNvSpPr>
            <a:spLocks noGrp="1"/>
          </p:cNvSpPr>
          <p:nvPr>
            <p:ph type="sldNum" sz="quarter" idx="5"/>
          </p:nvPr>
        </p:nvSpPr>
        <p:spPr/>
        <p:txBody>
          <a:bodyPr/>
          <a:lstStyle/>
          <a:p>
            <a:pPr defTabSz="921075">
              <a:defRPr/>
            </a:pPr>
            <a:fld id="{D9ACF577-8E5D-48AE-AAC0-D2CE266CE9A6}" type="slidenum">
              <a:rPr lang="ja-JP" altLang="en-US">
                <a:solidFill>
                  <a:prstClr val="black"/>
                </a:solidFill>
                <a:latin typeface="Calibri"/>
                <a:ea typeface="ＭＳ Ｐゴシック" panose="020B0600070205080204" pitchFamily="50" charset="-128"/>
              </a:rPr>
              <a:pPr defTabSz="921075">
                <a:defRPr/>
              </a:pPr>
              <a:t>8</a:t>
            </a:fld>
            <a:endParaRPr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644799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CDC8E-5943-7082-7DED-B815E67BDD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59D918B-1965-1AB1-11D2-67B801A14C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4F2EA4F-3A02-6BAE-B732-2412B3AAEBC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620ED1A-B78B-CEC1-B7EE-E3C80E945619}"/>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11</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34431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1FCA9-58C4-E2C2-C2C5-A54EA1C9D7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FBD29FF-3F6B-F5FC-B90C-0505D67ED35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4F52911-1EA1-CAAE-DEF2-343C7C192CE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A21F7A3-34B0-2FAA-3B13-56B00728EC85}"/>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12</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142513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6E715-FEC2-EA1B-7CAB-EFE6A31AF30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E24EEF-8EF5-E181-E589-1B1583A001F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9869DCF-035C-E12D-179E-47FBBF32B47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8CDCFD2-9D9F-6D9F-5412-3D2C6A80C18D}"/>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20</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723994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56F16-7D47-18AD-ACBB-BDCF795BCD8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FBE96A5-DD75-2C99-DCCD-2177C137CFE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739ED31-F788-24E5-23F4-B293556AF9C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827E1D7-5BC3-44AF-34A4-8767F90EC276}"/>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21</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073787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9ACF577-8E5D-48AE-AAC0-D2CE266CE9A6}" type="slidenum">
              <a:rPr lang="ja-JP" altLang="en-US" smtClean="0"/>
              <a:pPr/>
              <a:t>23</a:t>
            </a:fld>
            <a:endParaRPr lang="ja-JP" altLang="en-US"/>
          </a:p>
        </p:txBody>
      </p:sp>
    </p:spTree>
    <p:extLst>
      <p:ext uri="{BB962C8B-B14F-4D97-AF65-F5344CB8AC3E}">
        <p14:creationId xmlns:p14="http://schemas.microsoft.com/office/powerpoint/2010/main" val="19999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85E3-1164-EAFE-12F1-F2C19C063B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18EB7C7-CA79-026C-3D34-D1A2CDE155F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497CCD5-18AA-F70A-F88B-3277EB4223A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E215976-DD67-3A70-B6E1-BC46A2E9A533}"/>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27</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65991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63A5B-3F6F-E3A0-FF6A-91DFA187355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16EA1D7-B028-3515-1FD4-584F0B4ED35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2EC4B8B-75D6-6531-9A25-A60326AAD1C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AE958BC-3D5F-E86F-784C-C1DEF75553A7}"/>
              </a:ext>
            </a:extLst>
          </p:cNvPr>
          <p:cNvSpPr>
            <a:spLocks noGrp="1"/>
          </p:cNvSpPr>
          <p:nvPr>
            <p:ph type="sldNum" sz="quarter" idx="5"/>
          </p:nvPr>
        </p:nvSpPr>
        <p:spPr/>
        <p:txBody>
          <a:bodyPr/>
          <a:lstStyle/>
          <a:p>
            <a:pPr marL="0" marR="0" lvl="0" indent="0" algn="l" defTabSz="921075" rtl="0" eaLnBrk="1" fontAlgn="auto" latinLnBrk="0" hangingPunct="1">
              <a:lnSpc>
                <a:spcPct val="100000"/>
              </a:lnSpc>
              <a:spcBef>
                <a:spcPts val="0"/>
              </a:spcBef>
              <a:spcAft>
                <a:spcPts val="0"/>
              </a:spcAft>
              <a:buClrTx/>
              <a:buSzTx/>
              <a:buFontTx/>
              <a:buNone/>
              <a:tabLst/>
              <a:defRPr/>
            </a:pPr>
            <a:fld id="{D9ACF577-8E5D-48AE-AAC0-D2CE266CE9A6}" type="slidenum">
              <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pPr marL="0" marR="0" lvl="0" indent="0" algn="l" defTabSz="921075" rtl="0" eaLnBrk="1" fontAlgn="auto" latinLnBrk="0" hangingPunct="1">
                <a:lnSpc>
                  <a:spcPct val="100000"/>
                </a:lnSpc>
                <a:spcBef>
                  <a:spcPts val="0"/>
                </a:spcBef>
                <a:spcAft>
                  <a:spcPts val="0"/>
                </a:spcAft>
                <a:buClrTx/>
                <a:buSzTx/>
                <a:buFontTx/>
                <a:buNone/>
                <a:tabLst/>
                <a:defRPr/>
              </a:pPr>
              <a:t>28</a:t>
            </a:fld>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041100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9ACF577-8E5D-48AE-AAC0-D2CE266CE9A6}" type="slidenum">
              <a:rPr lang="ja-JP" altLang="en-US" smtClean="0"/>
              <a:pPr/>
              <a:t>29</a:t>
            </a:fld>
            <a:endParaRPr lang="ja-JP" altLang="en-US"/>
          </a:p>
        </p:txBody>
      </p:sp>
    </p:spTree>
    <p:extLst>
      <p:ext uri="{BB962C8B-B14F-4D97-AF65-F5344CB8AC3E}">
        <p14:creationId xmlns:p14="http://schemas.microsoft.com/office/powerpoint/2010/main" val="2945771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5" name="スライド番号プレースホルダー 1">
            <a:extLst>
              <a:ext uri="{FF2B5EF4-FFF2-40B4-BE49-F238E27FC236}">
                <a16:creationId xmlns:a16="http://schemas.microsoft.com/office/drawing/2014/main" id="{9D394EDB-DE08-09CF-E5C2-6021E050AB56}"/>
              </a:ext>
            </a:extLst>
          </p:cNvPr>
          <p:cNvSpPr txBox="1">
            <a:spLocks/>
          </p:cNvSpPr>
          <p:nvPr userDrawn="1"/>
        </p:nvSpPr>
        <p:spPr>
          <a:xfrm>
            <a:off x="8904312" y="5949280"/>
            <a:ext cx="2844800" cy="365123"/>
          </a:xfrm>
          <a:prstGeom prst="rect">
            <a:avLst/>
          </a:prstGeom>
        </p:spPr>
        <p:txBody>
          <a:bodyPr vert="horz" lIns="91422" tIns="45711" rIns="91422" bIns="45711"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BF9EC2FA-F862-42BC-B7A3-2C6A8F45C01E}" type="slidenum">
              <a:rPr lang="ja-JP" altLang="en-US" sz="4000" b="1" smtClean="0">
                <a:solidFill>
                  <a:schemeClr val="bg1">
                    <a:lumMod val="75000"/>
                  </a:schemeClr>
                </a:solidFill>
                <a:latin typeface="HGP創英角ｺﾞｼｯｸUB" panose="020B0900000000000000" pitchFamily="50" charset="-128"/>
                <a:ea typeface="HGP創英角ｺﾞｼｯｸUB" panose="020B0900000000000000" pitchFamily="50" charset="-128"/>
              </a:rPr>
              <a:pPr/>
              <a:t>‹#›</a:t>
            </a:fld>
            <a:endParaRPr lang="ja-JP" altLang="en-US" sz="4000" b="1" dirty="0">
              <a:solidFill>
                <a:schemeClr val="bg1">
                  <a:lumMod val="75000"/>
                </a:schemeClr>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1866031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endParaRPr kumimoji="1" lang="ja-JP" altLang="en-US" dirty="0"/>
          </a:p>
        </p:txBody>
      </p:sp>
      <p:sp>
        <p:nvSpPr>
          <p:cNvPr id="4" name="日付プレースホルダー 3"/>
          <p:cNvSpPr>
            <a:spLocks noGrp="1"/>
          </p:cNvSpPr>
          <p:nvPr>
            <p:ph type="dt" sz="half" idx="10"/>
          </p:nvPr>
        </p:nvSpPr>
        <p:spPr/>
        <p:txBody>
          <a:bodyPr/>
          <a:lstStyle/>
          <a:p>
            <a:fld id="{0C934B03-D96E-4825-AAF1-D27911B6CDF9}" type="datetime1">
              <a:rPr kumimoji="1" lang="ja-JP" altLang="en-US" smtClean="0"/>
              <a:t>2026/3/16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F9EC2FA-F862-42BC-B7A3-2C6A8F45C01E}" type="slidenum">
              <a:rPr kumimoji="1" lang="ja-JP" altLang="en-US" smtClean="0"/>
              <a:t>‹#›</a:t>
            </a:fld>
            <a:endParaRPr kumimoji="1" lang="ja-JP" altLang="en-US"/>
          </a:p>
        </p:txBody>
      </p:sp>
    </p:spTree>
    <p:extLst>
      <p:ext uri="{BB962C8B-B14F-4D97-AF65-F5344CB8AC3E}">
        <p14:creationId xmlns:p14="http://schemas.microsoft.com/office/powerpoint/2010/main" val="248440324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4D5C9A2A-3CB4-7D7F-7BB3-63BBDDCB692B}"/>
              </a:ext>
            </a:extLst>
          </p:cNvPr>
          <p:cNvSpPr txBox="1"/>
          <p:nvPr userDrawn="1"/>
        </p:nvSpPr>
        <p:spPr>
          <a:xfrm>
            <a:off x="263352" y="274636"/>
            <a:ext cx="11665296" cy="6308728"/>
          </a:xfrm>
          <a:prstGeom prst="rect">
            <a:avLst/>
          </a:prstGeom>
          <a:solidFill>
            <a:schemeClr val="bg1"/>
          </a:solidFill>
        </p:spPr>
        <p:txBody>
          <a:bodyPr wrap="square" rtlCol="0">
            <a:spAutoFit/>
          </a:bodyPr>
          <a:lstStyle/>
          <a:p>
            <a:endParaRPr kumimoji="1" lang="ja-JP" altLang="en-US" dirty="0"/>
          </a:p>
        </p:txBody>
      </p:sp>
      <p:sp>
        <p:nvSpPr>
          <p:cNvPr id="8" name="スライド番号プレースホルダー 1">
            <a:extLst>
              <a:ext uri="{FF2B5EF4-FFF2-40B4-BE49-F238E27FC236}">
                <a16:creationId xmlns:a16="http://schemas.microsoft.com/office/drawing/2014/main" id="{B4194F18-EA6B-D1CA-7D6B-987DCF5D2730}"/>
              </a:ext>
            </a:extLst>
          </p:cNvPr>
          <p:cNvSpPr txBox="1">
            <a:spLocks/>
          </p:cNvSpPr>
          <p:nvPr userDrawn="1"/>
        </p:nvSpPr>
        <p:spPr>
          <a:xfrm>
            <a:off x="8904312" y="5949280"/>
            <a:ext cx="2844800" cy="365123"/>
          </a:xfrm>
          <a:prstGeom prst="rect">
            <a:avLst/>
          </a:prstGeom>
        </p:spPr>
        <p:txBody>
          <a:bodyPr vert="horz" lIns="91422" tIns="45711" rIns="91422" bIns="45711"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BF9EC2FA-F862-42BC-B7A3-2C6A8F45C01E}" type="slidenum">
              <a:rPr lang="ja-JP" altLang="en-US" sz="4000" smtClean="0">
                <a:solidFill>
                  <a:schemeClr val="bg1">
                    <a:lumMod val="75000"/>
                  </a:schemeClr>
                </a:solidFill>
                <a:latin typeface="HGP創英角ｺﾞｼｯｸUB" panose="020B0900000000000000" pitchFamily="50" charset="-128"/>
                <a:ea typeface="HGP創英角ｺﾞｼｯｸUB" panose="020B0900000000000000" pitchFamily="50" charset="-128"/>
              </a:rPr>
              <a:pPr/>
              <a:t>‹#›</a:t>
            </a:fld>
            <a:endParaRPr lang="ja-JP" altLang="en-US" sz="4000" dirty="0">
              <a:solidFill>
                <a:schemeClr val="bg1">
                  <a:lumMod val="75000"/>
                </a:schemeClr>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156495604"/>
      </p:ext>
    </p:extLst>
  </p:cSld>
  <p:clrMap bg1="lt1" tx1="dk1" bg2="lt2" tx2="dk2" accent1="accent1" accent2="accent2" accent3="accent3" accent4="accent4" accent5="accent5" accent6="accent6" hlink="hlink" folHlink="folHlink"/>
  <p:sldLayoutIdLst>
    <p:sldLayoutId id="2147483986" r:id="rId1"/>
  </p:sldLayoutIdLst>
  <p:hf hdr="0" ftr="0" dt="0"/>
  <p:txStyles>
    <p:titleStyle>
      <a:lvl1pPr algn="l" defTabSz="914226" rtl="0" eaLnBrk="1" latinLnBrk="0" hangingPunct="1">
        <a:spcBef>
          <a:spcPct val="0"/>
        </a:spcBef>
        <a:buNone/>
        <a:defRPr kumimoji="1" sz="4000" kern="1200">
          <a:solidFill>
            <a:schemeClr val="tx1">
              <a:lumMod val="75000"/>
              <a:lumOff val="25000"/>
            </a:schemeClr>
          </a:solidFill>
          <a:latin typeface="HGP創英角ｺﾞｼｯｸUB" panose="020B0900000000000000" pitchFamily="50" charset="-128"/>
          <a:ea typeface="HGP創英角ｺﾞｼｯｸUB" panose="020B0900000000000000" pitchFamily="50" charset="-128"/>
          <a:cs typeface="+mj-cs"/>
        </a:defRPr>
      </a:lvl1pPr>
    </p:titleStyle>
    <p:bodyStyle>
      <a:lvl1pPr marL="0" indent="0" algn="l" defTabSz="914226" rtl="0" eaLnBrk="1" latinLnBrk="0" hangingPunct="1">
        <a:spcBef>
          <a:spcPct val="20000"/>
        </a:spcBef>
        <a:buFont typeface="Arial" panose="020B0604020202020204" pitchFamily="34" charset="0"/>
        <a:buNone/>
        <a:defRPr kumimoji="1" sz="2700" kern="1200">
          <a:solidFill>
            <a:schemeClr val="tx1"/>
          </a:solidFill>
          <a:latin typeface="HGP創英角ｺﾞｼｯｸUB" panose="020B0900000000000000" pitchFamily="50" charset="-128"/>
          <a:ea typeface="HGP創英角ｺﾞｼｯｸUB" panose="020B0900000000000000" pitchFamily="50" charset="-128"/>
          <a:cs typeface="+mn-cs"/>
        </a:defRPr>
      </a:lvl1pPr>
      <a:lvl2pPr marL="742809" indent="-285697" algn="l" defTabSz="914226" rtl="0" eaLnBrk="1" latinLnBrk="0" hangingPunct="1">
        <a:spcBef>
          <a:spcPct val="20000"/>
        </a:spcBef>
        <a:buFont typeface="Arial" panose="020B0604020202020204" pitchFamily="34" charset="0"/>
        <a:buChar char="–"/>
        <a:defRPr kumimoji="1" sz="2700" kern="1200">
          <a:solidFill>
            <a:schemeClr val="tx1"/>
          </a:solidFill>
          <a:latin typeface="HGP創英角ｺﾞｼｯｸUB" panose="020B0900000000000000" pitchFamily="50" charset="-128"/>
          <a:ea typeface="HGP創英角ｺﾞｼｯｸUB" panose="020B0900000000000000" pitchFamily="50" charset="-128"/>
          <a:cs typeface="+mn-cs"/>
        </a:defRPr>
      </a:lvl2pPr>
      <a:lvl3pPr marL="1142784" indent="-228556" algn="l" defTabSz="914226" rtl="0" eaLnBrk="1" latinLnBrk="0" hangingPunct="1">
        <a:spcBef>
          <a:spcPct val="20000"/>
        </a:spcBef>
        <a:buFont typeface="Arial" panose="020B0604020202020204" pitchFamily="34" charset="0"/>
        <a:buChar char="•"/>
        <a:defRPr kumimoji="1" sz="2300" kern="1200">
          <a:solidFill>
            <a:schemeClr val="tx1"/>
          </a:solidFill>
          <a:latin typeface="HGP創英角ｺﾞｼｯｸUB" panose="020B0900000000000000" pitchFamily="50" charset="-128"/>
          <a:ea typeface="HGP創英角ｺﾞｼｯｸUB" panose="020B0900000000000000" pitchFamily="50" charset="-128"/>
          <a:cs typeface="+mn-cs"/>
        </a:defRPr>
      </a:lvl3pPr>
      <a:lvl4pPr marL="1599897"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HGP創英角ｺﾞｼｯｸUB" panose="020B0900000000000000" pitchFamily="50" charset="-128"/>
          <a:ea typeface="HGP創英角ｺﾞｼｯｸUB" panose="020B0900000000000000" pitchFamily="50" charset="-128"/>
          <a:cs typeface="+mn-cs"/>
        </a:defRPr>
      </a:lvl4pPr>
      <a:lvl5pPr marL="2057010"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HGP創英角ｺﾞｼｯｸUB" panose="020B0900000000000000" pitchFamily="50" charset="-128"/>
          <a:ea typeface="HGP創英角ｺﾞｼｯｸUB" panose="020B0900000000000000" pitchFamily="50" charset="-128"/>
          <a:cs typeface="+mn-cs"/>
        </a:defRPr>
      </a:lvl5pPr>
      <a:lvl6pPr marL="2514123"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6pPr>
      <a:lvl7pPr marL="2971238"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7pPr>
      <a:lvl8pPr marL="3428351"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8pPr>
      <a:lvl9pPr marL="3885463"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9pPr>
    </p:bodyStyle>
    <p:otherStyle>
      <a:defPPr>
        <a:defRPr lang="ja-JP"/>
      </a:defPPr>
      <a:lvl1pPr marL="0" algn="l" defTabSz="914226" rtl="0" eaLnBrk="1" latinLnBrk="0" hangingPunct="1">
        <a:defRPr kumimoji="1" sz="1700" kern="1200">
          <a:solidFill>
            <a:schemeClr val="tx1"/>
          </a:solidFill>
          <a:latin typeface="+mn-lt"/>
          <a:ea typeface="+mn-ea"/>
          <a:cs typeface="+mn-cs"/>
        </a:defRPr>
      </a:lvl1pPr>
      <a:lvl2pPr marL="457113" algn="l" defTabSz="914226" rtl="0" eaLnBrk="1" latinLnBrk="0" hangingPunct="1">
        <a:defRPr kumimoji="1" sz="1700" kern="1200">
          <a:solidFill>
            <a:schemeClr val="tx1"/>
          </a:solidFill>
          <a:latin typeface="+mn-lt"/>
          <a:ea typeface="+mn-ea"/>
          <a:cs typeface="+mn-cs"/>
        </a:defRPr>
      </a:lvl2pPr>
      <a:lvl3pPr marL="914226" algn="l" defTabSz="914226" rtl="0" eaLnBrk="1" latinLnBrk="0" hangingPunct="1">
        <a:defRPr kumimoji="1" sz="1700" kern="1200">
          <a:solidFill>
            <a:schemeClr val="tx1"/>
          </a:solidFill>
          <a:latin typeface="+mn-lt"/>
          <a:ea typeface="+mn-ea"/>
          <a:cs typeface="+mn-cs"/>
        </a:defRPr>
      </a:lvl3pPr>
      <a:lvl4pPr marL="1371341" algn="l" defTabSz="914226" rtl="0" eaLnBrk="1" latinLnBrk="0" hangingPunct="1">
        <a:defRPr kumimoji="1" sz="1700" kern="1200">
          <a:solidFill>
            <a:schemeClr val="tx1"/>
          </a:solidFill>
          <a:latin typeface="+mn-lt"/>
          <a:ea typeface="+mn-ea"/>
          <a:cs typeface="+mn-cs"/>
        </a:defRPr>
      </a:lvl4pPr>
      <a:lvl5pPr marL="1828453" algn="l" defTabSz="914226" rtl="0" eaLnBrk="1" latinLnBrk="0" hangingPunct="1">
        <a:defRPr kumimoji="1" sz="1700" kern="1200">
          <a:solidFill>
            <a:schemeClr val="tx1"/>
          </a:solidFill>
          <a:latin typeface="+mn-lt"/>
          <a:ea typeface="+mn-ea"/>
          <a:cs typeface="+mn-cs"/>
        </a:defRPr>
      </a:lvl5pPr>
      <a:lvl6pPr marL="2285566" algn="l" defTabSz="914226" rtl="0" eaLnBrk="1" latinLnBrk="0" hangingPunct="1">
        <a:defRPr kumimoji="1" sz="1700" kern="1200">
          <a:solidFill>
            <a:schemeClr val="tx1"/>
          </a:solidFill>
          <a:latin typeface="+mn-lt"/>
          <a:ea typeface="+mn-ea"/>
          <a:cs typeface="+mn-cs"/>
        </a:defRPr>
      </a:lvl6pPr>
      <a:lvl7pPr marL="2742679" algn="l" defTabSz="914226" rtl="0" eaLnBrk="1" latinLnBrk="0" hangingPunct="1">
        <a:defRPr kumimoji="1" sz="1700" kern="1200">
          <a:solidFill>
            <a:schemeClr val="tx1"/>
          </a:solidFill>
          <a:latin typeface="+mn-lt"/>
          <a:ea typeface="+mn-ea"/>
          <a:cs typeface="+mn-cs"/>
        </a:defRPr>
      </a:lvl7pPr>
      <a:lvl8pPr marL="3199794" algn="l" defTabSz="914226" rtl="0" eaLnBrk="1" latinLnBrk="0" hangingPunct="1">
        <a:defRPr kumimoji="1" sz="1700" kern="1200">
          <a:solidFill>
            <a:schemeClr val="tx1"/>
          </a:solidFill>
          <a:latin typeface="+mn-lt"/>
          <a:ea typeface="+mn-ea"/>
          <a:cs typeface="+mn-cs"/>
        </a:defRPr>
      </a:lvl8pPr>
      <a:lvl9pPr marL="3656907" algn="l" defTabSz="914226" rtl="0" eaLnBrk="1" latinLnBrk="0" hangingPunct="1">
        <a:defRPr kumimoji="1"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6"/>
            <a:ext cx="10972800" cy="1143001"/>
          </a:xfrm>
          <a:prstGeom prst="rect">
            <a:avLst/>
          </a:prstGeom>
        </p:spPr>
        <p:txBody>
          <a:bodyPr vert="horz" lIns="91422" tIns="45711" rIns="91422" bIns="45711" rtlCol="0" anchor="ctr">
            <a:no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609600" y="1600203"/>
            <a:ext cx="10972800" cy="4525964"/>
          </a:xfrm>
          <a:prstGeom prst="rect">
            <a:avLst/>
          </a:prstGeom>
        </p:spPr>
        <p:txBody>
          <a:bodyPr vert="horz" lIns="91422" tIns="45711" rIns="91422" bIns="45711" rtlCol="0">
            <a:noAutofit/>
          </a:bodyPr>
          <a:lstStyle/>
          <a:p>
            <a:pPr lvl="0"/>
            <a:endParaRPr kumimoji="1" lang="ja-JP" altLang="en-US" dirty="0"/>
          </a:p>
        </p:txBody>
      </p:sp>
      <p:sp>
        <p:nvSpPr>
          <p:cNvPr id="4" name="日付プレースホルダー 3"/>
          <p:cNvSpPr>
            <a:spLocks noGrp="1"/>
          </p:cNvSpPr>
          <p:nvPr>
            <p:ph type="dt" sz="half" idx="2"/>
          </p:nvPr>
        </p:nvSpPr>
        <p:spPr>
          <a:xfrm>
            <a:off x="609600" y="6356362"/>
            <a:ext cx="2844800" cy="365123"/>
          </a:xfrm>
          <a:prstGeom prst="rect">
            <a:avLst/>
          </a:prstGeom>
        </p:spPr>
        <p:txBody>
          <a:bodyPr vert="horz" lIns="91422" tIns="45711" rIns="91422" bIns="45711" rtlCol="0" anchor="ctr"/>
          <a:lstStyle>
            <a:lvl1pPr algn="l">
              <a:defRPr sz="1200">
                <a:solidFill>
                  <a:schemeClr val="tx1">
                    <a:tint val="75000"/>
                  </a:schemeClr>
                </a:solidFill>
              </a:defRPr>
            </a:lvl1pPr>
          </a:lstStyle>
          <a:p>
            <a:fld id="{0435CECC-8E3A-485F-92BC-06E0493DA11E}" type="datetime1">
              <a:rPr kumimoji="1" lang="ja-JP" altLang="en-US" smtClean="0"/>
              <a:t>2026/3/16</a:t>
            </a:fld>
            <a:endParaRPr kumimoji="1" lang="ja-JP" altLang="en-US"/>
          </a:p>
        </p:txBody>
      </p:sp>
      <p:sp>
        <p:nvSpPr>
          <p:cNvPr id="5" name="フッター プレースホルダー 4"/>
          <p:cNvSpPr>
            <a:spLocks noGrp="1"/>
          </p:cNvSpPr>
          <p:nvPr>
            <p:ph type="ftr" sz="quarter" idx="3"/>
          </p:nvPr>
        </p:nvSpPr>
        <p:spPr>
          <a:xfrm>
            <a:off x="4165600" y="6356362"/>
            <a:ext cx="3860800" cy="365123"/>
          </a:xfrm>
          <a:prstGeom prst="rect">
            <a:avLst/>
          </a:prstGeom>
        </p:spPr>
        <p:txBody>
          <a:bodyPr vert="horz" lIns="91422" tIns="45711" rIns="91422" bIns="45711"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8737600" y="6356362"/>
            <a:ext cx="2844800" cy="365123"/>
          </a:xfrm>
          <a:prstGeom prst="rect">
            <a:avLst/>
          </a:prstGeom>
        </p:spPr>
        <p:txBody>
          <a:bodyPr vert="horz" lIns="91422" tIns="45711" rIns="91422" bIns="45711" rtlCol="0" anchor="ctr"/>
          <a:lstStyle>
            <a:lvl1pPr algn="r">
              <a:defRPr sz="1200">
                <a:solidFill>
                  <a:schemeClr val="tx1">
                    <a:tint val="75000"/>
                  </a:schemeClr>
                </a:solidFill>
              </a:defRPr>
            </a:lvl1pPr>
          </a:lstStyle>
          <a:p>
            <a:fld id="{BF9EC2FA-F862-42BC-B7A3-2C6A8F45C01E}" type="slidenum">
              <a:rPr kumimoji="1" lang="ja-JP" altLang="en-US" smtClean="0"/>
              <a:t>‹#›</a:t>
            </a:fld>
            <a:endParaRPr kumimoji="1" lang="ja-JP" altLang="en-US"/>
          </a:p>
        </p:txBody>
      </p:sp>
    </p:spTree>
    <p:extLst>
      <p:ext uri="{BB962C8B-B14F-4D97-AF65-F5344CB8AC3E}">
        <p14:creationId xmlns:p14="http://schemas.microsoft.com/office/powerpoint/2010/main" val="2590256740"/>
      </p:ext>
    </p:extLst>
  </p:cSld>
  <p:clrMap bg1="lt1" tx1="dk1" bg2="lt2" tx2="dk2" accent1="accent1" accent2="accent2" accent3="accent3" accent4="accent4" accent5="accent5" accent6="accent6" hlink="hlink" folHlink="folHlink"/>
  <p:sldLayoutIdLst>
    <p:sldLayoutId id="2147483989" r:id="rId1"/>
  </p:sldLayoutIdLst>
  <p:hf hdr="0" ftr="0" dt="0"/>
  <p:txStyles>
    <p:title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p:titleStyle>
    <p:bodyStyle>
      <a:lvl1pPr marL="0" indent="0" algn="l" defTabSz="914226" rtl="0" eaLnBrk="1" latinLnBrk="0" hangingPunct="1">
        <a:spcBef>
          <a:spcPct val="20000"/>
        </a:spcBef>
        <a:buFont typeface="Arial" panose="020B0604020202020204" pitchFamily="34" charset="0"/>
        <a:buNone/>
        <a:defRPr kumimoji="1" sz="2700" kern="1200">
          <a:solidFill>
            <a:schemeClr val="tx1"/>
          </a:solidFill>
          <a:latin typeface="HGP創英角ｺﾞｼｯｸUB" panose="020B0900000000000000" pitchFamily="50" charset="-128"/>
          <a:ea typeface="HGP創英角ｺﾞｼｯｸUB" panose="020B0900000000000000" pitchFamily="50" charset="-128"/>
          <a:cs typeface="+mn-cs"/>
        </a:defRPr>
      </a:lvl1pPr>
      <a:lvl2pPr marL="742809" indent="-285697" algn="l" defTabSz="914226" rtl="0" eaLnBrk="1" latinLnBrk="0" hangingPunct="1">
        <a:spcBef>
          <a:spcPct val="20000"/>
        </a:spcBef>
        <a:buFont typeface="Arial" panose="020B0604020202020204" pitchFamily="34" charset="0"/>
        <a:buChar char="–"/>
        <a:defRPr kumimoji="1" sz="2700" kern="1200">
          <a:solidFill>
            <a:schemeClr val="tx1"/>
          </a:solidFill>
          <a:latin typeface="HGP創英角ｺﾞｼｯｸUB" panose="020B0900000000000000" pitchFamily="50" charset="-128"/>
          <a:ea typeface="HGP創英角ｺﾞｼｯｸUB" panose="020B0900000000000000" pitchFamily="50" charset="-128"/>
          <a:cs typeface="+mn-cs"/>
        </a:defRPr>
      </a:lvl2pPr>
      <a:lvl3pPr marL="1142784" indent="-228556" algn="l" defTabSz="914226" rtl="0" eaLnBrk="1" latinLnBrk="0" hangingPunct="1">
        <a:spcBef>
          <a:spcPct val="20000"/>
        </a:spcBef>
        <a:buFont typeface="Arial" panose="020B0604020202020204" pitchFamily="34" charset="0"/>
        <a:buChar char="•"/>
        <a:defRPr kumimoji="1" sz="2300" kern="1200">
          <a:solidFill>
            <a:schemeClr val="tx1"/>
          </a:solidFill>
          <a:latin typeface="HGP創英角ｺﾞｼｯｸUB" panose="020B0900000000000000" pitchFamily="50" charset="-128"/>
          <a:ea typeface="HGP創英角ｺﾞｼｯｸUB" panose="020B0900000000000000" pitchFamily="50" charset="-128"/>
          <a:cs typeface="+mn-cs"/>
        </a:defRPr>
      </a:lvl3pPr>
      <a:lvl4pPr marL="1599897"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HGP創英角ｺﾞｼｯｸUB" panose="020B0900000000000000" pitchFamily="50" charset="-128"/>
          <a:ea typeface="HGP創英角ｺﾞｼｯｸUB" panose="020B0900000000000000" pitchFamily="50" charset="-128"/>
          <a:cs typeface="+mn-cs"/>
        </a:defRPr>
      </a:lvl4pPr>
      <a:lvl5pPr marL="2057010"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HGP創英角ｺﾞｼｯｸUB" panose="020B0900000000000000" pitchFamily="50" charset="-128"/>
          <a:ea typeface="HGP創英角ｺﾞｼｯｸUB" panose="020B0900000000000000" pitchFamily="50" charset="-128"/>
          <a:cs typeface="+mn-cs"/>
        </a:defRPr>
      </a:lvl5pPr>
      <a:lvl6pPr marL="2514123"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6pPr>
      <a:lvl7pPr marL="2971238"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7pPr>
      <a:lvl8pPr marL="3428351"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8pPr>
      <a:lvl9pPr marL="3885463" indent="-228556" algn="l" defTabSz="914226" rtl="0" eaLnBrk="1" latinLnBrk="0" hangingPunct="1">
        <a:spcBef>
          <a:spcPct val="20000"/>
        </a:spcBef>
        <a:buFont typeface="Arial" panose="020B0604020202020204" pitchFamily="34" charset="0"/>
        <a:buChar char="•"/>
        <a:defRPr kumimoji="1" sz="1900" kern="1200">
          <a:solidFill>
            <a:schemeClr val="tx1"/>
          </a:solidFill>
          <a:latin typeface="+mn-lt"/>
          <a:ea typeface="+mn-ea"/>
          <a:cs typeface="+mn-cs"/>
        </a:defRPr>
      </a:lvl9pPr>
    </p:bodyStyle>
    <p:otherStyle>
      <a:defPPr>
        <a:defRPr lang="ja-JP"/>
      </a:defPPr>
      <a:lvl1pPr marL="0" algn="l" defTabSz="914226" rtl="0" eaLnBrk="1" latinLnBrk="0" hangingPunct="1">
        <a:defRPr kumimoji="1" sz="1700" kern="1200">
          <a:solidFill>
            <a:schemeClr val="tx1"/>
          </a:solidFill>
          <a:latin typeface="+mn-lt"/>
          <a:ea typeface="+mn-ea"/>
          <a:cs typeface="+mn-cs"/>
        </a:defRPr>
      </a:lvl1pPr>
      <a:lvl2pPr marL="457113" algn="l" defTabSz="914226" rtl="0" eaLnBrk="1" latinLnBrk="0" hangingPunct="1">
        <a:defRPr kumimoji="1" sz="1700" kern="1200">
          <a:solidFill>
            <a:schemeClr val="tx1"/>
          </a:solidFill>
          <a:latin typeface="+mn-lt"/>
          <a:ea typeface="+mn-ea"/>
          <a:cs typeface="+mn-cs"/>
        </a:defRPr>
      </a:lvl2pPr>
      <a:lvl3pPr marL="914226" algn="l" defTabSz="914226" rtl="0" eaLnBrk="1" latinLnBrk="0" hangingPunct="1">
        <a:defRPr kumimoji="1" sz="1700" kern="1200">
          <a:solidFill>
            <a:schemeClr val="tx1"/>
          </a:solidFill>
          <a:latin typeface="+mn-lt"/>
          <a:ea typeface="+mn-ea"/>
          <a:cs typeface="+mn-cs"/>
        </a:defRPr>
      </a:lvl3pPr>
      <a:lvl4pPr marL="1371341" algn="l" defTabSz="914226" rtl="0" eaLnBrk="1" latinLnBrk="0" hangingPunct="1">
        <a:defRPr kumimoji="1" sz="1700" kern="1200">
          <a:solidFill>
            <a:schemeClr val="tx1"/>
          </a:solidFill>
          <a:latin typeface="+mn-lt"/>
          <a:ea typeface="+mn-ea"/>
          <a:cs typeface="+mn-cs"/>
        </a:defRPr>
      </a:lvl4pPr>
      <a:lvl5pPr marL="1828453" algn="l" defTabSz="914226" rtl="0" eaLnBrk="1" latinLnBrk="0" hangingPunct="1">
        <a:defRPr kumimoji="1" sz="1700" kern="1200">
          <a:solidFill>
            <a:schemeClr val="tx1"/>
          </a:solidFill>
          <a:latin typeface="+mn-lt"/>
          <a:ea typeface="+mn-ea"/>
          <a:cs typeface="+mn-cs"/>
        </a:defRPr>
      </a:lvl5pPr>
      <a:lvl6pPr marL="2285566" algn="l" defTabSz="914226" rtl="0" eaLnBrk="1" latinLnBrk="0" hangingPunct="1">
        <a:defRPr kumimoji="1" sz="1700" kern="1200">
          <a:solidFill>
            <a:schemeClr val="tx1"/>
          </a:solidFill>
          <a:latin typeface="+mn-lt"/>
          <a:ea typeface="+mn-ea"/>
          <a:cs typeface="+mn-cs"/>
        </a:defRPr>
      </a:lvl6pPr>
      <a:lvl7pPr marL="2742679" algn="l" defTabSz="914226" rtl="0" eaLnBrk="1" latinLnBrk="0" hangingPunct="1">
        <a:defRPr kumimoji="1" sz="1700" kern="1200">
          <a:solidFill>
            <a:schemeClr val="tx1"/>
          </a:solidFill>
          <a:latin typeface="+mn-lt"/>
          <a:ea typeface="+mn-ea"/>
          <a:cs typeface="+mn-cs"/>
        </a:defRPr>
      </a:lvl7pPr>
      <a:lvl8pPr marL="3199794" algn="l" defTabSz="914226" rtl="0" eaLnBrk="1" latinLnBrk="0" hangingPunct="1">
        <a:defRPr kumimoji="1" sz="1700" kern="1200">
          <a:solidFill>
            <a:schemeClr val="tx1"/>
          </a:solidFill>
          <a:latin typeface="+mn-lt"/>
          <a:ea typeface="+mn-ea"/>
          <a:cs typeface="+mn-cs"/>
        </a:defRPr>
      </a:lvl8pPr>
      <a:lvl9pPr marL="3656907" algn="l" defTabSz="914226" rtl="0" eaLnBrk="1" latinLnBrk="0" hangingPunct="1">
        <a:defRPr kumimoji="1"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a:extLst>
            <a:ext uri="{FF2B5EF4-FFF2-40B4-BE49-F238E27FC236}">
              <a16:creationId xmlns:a16="http://schemas.microsoft.com/office/drawing/2014/main" id="{C5B7753C-802F-CB4C-1D5C-820031BC3A88}"/>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47792254-7A30-FCC0-C702-74290FBDB33E}"/>
              </a:ext>
            </a:extLst>
          </p:cNvPr>
          <p:cNvSpPr>
            <a:spLocks noGrp="1"/>
          </p:cNvSpPr>
          <p:nvPr>
            <p:ph type="title"/>
          </p:nvPr>
        </p:nvSpPr>
        <p:spPr>
          <a:xfrm>
            <a:off x="695400" y="1196752"/>
            <a:ext cx="10873208" cy="1872208"/>
          </a:xfrm>
        </p:spPr>
        <p:txBody>
          <a:bodyPr/>
          <a:lstStyle/>
          <a:p>
            <a:r>
              <a:rPr lang="ja-JP" altLang="en-US" sz="6000" dirty="0">
                <a:solidFill>
                  <a:schemeClr val="bg1"/>
                </a:solidFill>
              </a:rPr>
              <a:t>顧客価値経営の全体像</a:t>
            </a:r>
            <a:br>
              <a:rPr lang="en-US" altLang="ja-JP" sz="6000" dirty="0">
                <a:solidFill>
                  <a:schemeClr val="bg1"/>
                </a:solidFill>
              </a:rPr>
            </a:br>
            <a:r>
              <a:rPr lang="ja-JP" altLang="en-US" sz="4000" dirty="0">
                <a:solidFill>
                  <a:schemeClr val="bg1"/>
                </a:solidFill>
              </a:rPr>
              <a:t>～新しいガイドラインの概要解説～</a:t>
            </a:r>
            <a:endParaRPr lang="ja-JP" altLang="en-US" sz="6000" dirty="0">
              <a:solidFill>
                <a:schemeClr val="bg1"/>
              </a:solidFill>
            </a:endParaRPr>
          </a:p>
        </p:txBody>
      </p:sp>
      <p:sp>
        <p:nvSpPr>
          <p:cNvPr id="2" name="タイトル 1">
            <a:extLst>
              <a:ext uri="{FF2B5EF4-FFF2-40B4-BE49-F238E27FC236}">
                <a16:creationId xmlns:a16="http://schemas.microsoft.com/office/drawing/2014/main" id="{6AF589C9-4A99-6637-F542-7EF7DE0FAE17}"/>
              </a:ext>
            </a:extLst>
          </p:cNvPr>
          <p:cNvSpPr txBox="1">
            <a:spLocks/>
          </p:cNvSpPr>
          <p:nvPr/>
        </p:nvSpPr>
        <p:spPr>
          <a:xfrm>
            <a:off x="2711624" y="3068960"/>
            <a:ext cx="6912768" cy="792088"/>
          </a:xfrm>
          <a:prstGeom prst="rect">
            <a:avLst/>
          </a:prstGeom>
        </p:spPr>
        <p:txBody>
          <a:bodyPr vert="horz" lIns="91422" tIns="45711" rIns="91422" bIns="45711" rtlCol="0" anchor="ctr">
            <a:noAutofit/>
          </a:bodyPr>
          <a:lst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a:lstStyle>
          <a:p>
            <a:pPr>
              <a:defRPr/>
            </a:pPr>
            <a:r>
              <a:rPr lang="ja-JP" altLang="en-US" sz="3600" dirty="0">
                <a:solidFill>
                  <a:prstClr val="white"/>
                </a:solidFill>
              </a:rPr>
              <a:t>２０２６年３月</a:t>
            </a:r>
            <a:endParaRPr lang="en-US" altLang="ja-JP" sz="3600" dirty="0">
              <a:solidFill>
                <a:prstClr val="white"/>
              </a:solidFill>
            </a:endParaRPr>
          </a:p>
        </p:txBody>
      </p:sp>
      <p:sp>
        <p:nvSpPr>
          <p:cNvPr id="3" name="テキスト ボックス 2">
            <a:extLst>
              <a:ext uri="{FF2B5EF4-FFF2-40B4-BE49-F238E27FC236}">
                <a16:creationId xmlns:a16="http://schemas.microsoft.com/office/drawing/2014/main" id="{96E27F4D-CE32-8DFA-C6AF-7FFFA3748885}"/>
              </a:ext>
            </a:extLst>
          </p:cNvPr>
          <p:cNvSpPr txBox="1"/>
          <p:nvPr/>
        </p:nvSpPr>
        <p:spPr>
          <a:xfrm>
            <a:off x="619817" y="4005064"/>
            <a:ext cx="11020799" cy="2520280"/>
          </a:xfrm>
          <a:prstGeom prst="rect">
            <a:avLst/>
          </a:prstGeom>
          <a:solidFill>
            <a:schemeClr val="bg1"/>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dirty="0">
                <a:ln>
                  <a:noFill/>
                </a:ln>
                <a:solidFill>
                  <a:srgbClr val="006699"/>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3200" b="0" i="0" u="none" strike="noStrike" kern="1200" cap="none" spc="0" normalizeH="0" baseline="0" noProof="0" dirty="0">
                <a:ln>
                  <a:noFill/>
                </a:ln>
                <a:solidFill>
                  <a:srgbClr val="006699"/>
                </a:solidFill>
                <a:effectLst/>
                <a:uLnTx/>
                <a:uFillTx/>
                <a:latin typeface="HGP創英角ｺﾞｼｯｸUB" panose="020B0900000000000000" pitchFamily="50" charset="-128"/>
                <a:ea typeface="HGP創英角ｺﾞｼｯｸUB" panose="020B0900000000000000" pitchFamily="50" charset="-128"/>
                <a:cs typeface="+mn-cs"/>
              </a:rPr>
              <a:t>得られるもの</a:t>
            </a:r>
            <a:r>
              <a:rPr kumimoji="1" lang="en-US" altLang="ja-JP" sz="3200" b="0" i="0" u="none" strike="noStrike" kern="1200" cap="none" spc="0" normalizeH="0" baseline="0" noProof="0" dirty="0">
                <a:ln>
                  <a:noFill/>
                </a:ln>
                <a:solidFill>
                  <a:srgbClr val="006699"/>
                </a:solidFill>
                <a:effectLst/>
                <a:uLnTx/>
                <a:uFillTx/>
                <a:latin typeface="HGP創英角ｺﾞｼｯｸUB" panose="020B0900000000000000" pitchFamily="50" charset="-128"/>
                <a:ea typeface="HGP創英角ｺﾞｼｯｸUB" panose="020B0900000000000000" pitchFamily="50" charset="-128"/>
                <a:cs typeface="+mn-cs"/>
              </a:rPr>
              <a:t>】</a:t>
            </a:r>
          </a:p>
          <a:p>
            <a:pPr lvl="0">
              <a:defRPr/>
            </a:pP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　「顧客価値経営」 </a:t>
            </a:r>
            <a:r>
              <a:rPr lang="en-US" altLang="ja-JP"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 </a:t>
            </a: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顧客の価値を最優先に置き、それを追求</a:t>
            </a:r>
            <a:endParaRPr lang="en-US" altLang="ja-JP"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endParaRPr>
          </a:p>
          <a:p>
            <a:pPr lvl="0">
              <a:defRPr/>
            </a:pP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　 し続ける経営　の　</a:t>
            </a:r>
            <a:r>
              <a:rPr lang="ja-JP" altLang="en-US" sz="3200" dirty="0">
                <a:solidFill>
                  <a:srgbClr val="B93D90"/>
                </a:solidFill>
                <a:latin typeface="HGP創英角ｺﾞｼｯｸUB" panose="020B0900000000000000" pitchFamily="50" charset="-128"/>
                <a:ea typeface="HGP創英角ｺﾞｼｯｸUB" panose="020B0900000000000000" pitchFamily="50" charset="-128"/>
              </a:rPr>
              <a:t>フレームワーク（思考と実践の枠組み） </a:t>
            </a: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を</a:t>
            </a:r>
            <a:br>
              <a:rPr lang="en-US" altLang="ja-JP"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b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　 ご理解いただき、</a:t>
            </a:r>
            <a:r>
              <a:rPr lang="ja-JP" altLang="en-US" sz="3200" dirty="0">
                <a:solidFill>
                  <a:srgbClr val="B93D90"/>
                </a:solidFill>
                <a:latin typeface="HGP創英角ｺﾞｼｯｸUB" panose="020B0900000000000000" pitchFamily="50" charset="-128"/>
                <a:ea typeface="HGP創英角ｺﾞｼｯｸUB" panose="020B0900000000000000" pitchFamily="50" charset="-128"/>
              </a:rPr>
              <a:t>自組織を変革する人</a:t>
            </a: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のための</a:t>
            </a:r>
            <a:r>
              <a:rPr lang="en-US" altLang="ja-JP"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1</a:t>
            </a: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つの考え方を</a:t>
            </a:r>
            <a:endParaRPr lang="en-US" altLang="ja-JP"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endParaRPr>
          </a:p>
          <a:p>
            <a:pPr lvl="0">
              <a:defRPr/>
            </a:pP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　 ご提供します。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a:t>
            </a:r>
          </a:p>
        </p:txBody>
      </p:sp>
    </p:spTree>
    <p:extLst>
      <p:ext uri="{BB962C8B-B14F-4D97-AF65-F5344CB8AC3E}">
        <p14:creationId xmlns:p14="http://schemas.microsoft.com/office/powerpoint/2010/main" val="209937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3C406-4934-274B-DD73-863E8F24D6E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7D001C7-D98D-F43F-7384-0141CAB32342}"/>
              </a:ext>
            </a:extLst>
          </p:cNvPr>
          <p:cNvSpPr>
            <a:spLocks noGrp="1"/>
          </p:cNvSpPr>
          <p:nvPr>
            <p:ph type="title"/>
          </p:nvPr>
        </p:nvSpPr>
        <p:spPr>
          <a:xfrm>
            <a:off x="1827685" y="-17852"/>
            <a:ext cx="8608638" cy="782556"/>
          </a:xfrm>
        </p:spPr>
        <p:txBody>
          <a:bodyPr/>
          <a:lstStyle/>
          <a:p>
            <a:r>
              <a:rPr lang="ja-JP" altLang="en-US" sz="2800" dirty="0">
                <a:solidFill>
                  <a:schemeClr val="bg1"/>
                </a:solidFill>
              </a:rPr>
              <a:t>顧客価値経営のフレームワーク</a:t>
            </a:r>
            <a:r>
              <a:rPr lang="en-US" altLang="ja-JP" sz="2800" dirty="0">
                <a:solidFill>
                  <a:schemeClr val="bg1"/>
                </a:solidFill>
              </a:rPr>
              <a:t>2026</a:t>
            </a:r>
            <a:endParaRPr lang="ja-JP" altLang="en-US" sz="2800" dirty="0">
              <a:solidFill>
                <a:schemeClr val="bg1"/>
              </a:solidFill>
            </a:endParaRPr>
          </a:p>
        </p:txBody>
      </p:sp>
      <p:grpSp>
        <p:nvGrpSpPr>
          <p:cNvPr id="98" name="グループ化 97">
            <a:extLst>
              <a:ext uri="{FF2B5EF4-FFF2-40B4-BE49-F238E27FC236}">
                <a16:creationId xmlns:a16="http://schemas.microsoft.com/office/drawing/2014/main" id="{EC4DB218-05FF-04BC-FAEF-F0B77F1EA38B}"/>
              </a:ext>
            </a:extLst>
          </p:cNvPr>
          <p:cNvGrpSpPr/>
          <p:nvPr/>
        </p:nvGrpSpPr>
        <p:grpSpPr>
          <a:xfrm>
            <a:off x="1633355" y="785273"/>
            <a:ext cx="8925289" cy="5812079"/>
            <a:chOff x="1633355" y="683164"/>
            <a:chExt cx="8925289" cy="5812079"/>
          </a:xfrm>
        </p:grpSpPr>
        <p:grpSp>
          <p:nvGrpSpPr>
            <p:cNvPr id="6" name="グループ化 5">
              <a:extLst>
                <a:ext uri="{FF2B5EF4-FFF2-40B4-BE49-F238E27FC236}">
                  <a16:creationId xmlns:a16="http://schemas.microsoft.com/office/drawing/2014/main" id="{2D92C702-2ECE-6858-8498-4DB94AB3CC10}"/>
                </a:ext>
              </a:extLst>
            </p:cNvPr>
            <p:cNvGrpSpPr/>
            <p:nvPr/>
          </p:nvGrpSpPr>
          <p:grpSpPr>
            <a:xfrm>
              <a:off x="1633355" y="683164"/>
              <a:ext cx="8925289" cy="5554147"/>
              <a:chOff x="1775520" y="936696"/>
              <a:chExt cx="8640960" cy="5516640"/>
            </a:xfrm>
          </p:grpSpPr>
          <p:sp>
            <p:nvSpPr>
              <p:cNvPr id="7" name="正方形/長方形 6">
                <a:extLst>
                  <a:ext uri="{FF2B5EF4-FFF2-40B4-BE49-F238E27FC236}">
                    <a16:creationId xmlns:a16="http://schemas.microsoft.com/office/drawing/2014/main" id="{36D54C00-FB12-FEE4-B792-856C89725A57}"/>
                  </a:ext>
                </a:extLst>
              </p:cNvPr>
              <p:cNvSpPr/>
              <p:nvPr/>
            </p:nvSpPr>
            <p:spPr>
              <a:xfrm>
                <a:off x="2063552" y="1498772"/>
                <a:ext cx="8064896" cy="192506"/>
              </a:xfrm>
              <a:prstGeom prst="rect">
                <a:avLst/>
              </a:prstGeom>
              <a:solidFill>
                <a:srgbClr val="00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a:solidFill>
                    <a:prstClr val="white"/>
                  </a:solidFill>
                  <a:latin typeface="Calibri"/>
                  <a:ea typeface="ＭＳ Ｐゴシック" panose="020B0600070205080204" pitchFamily="50" charset="-128"/>
                </a:endParaRPr>
              </a:p>
            </p:txBody>
          </p:sp>
          <p:sp>
            <p:nvSpPr>
              <p:cNvPr id="8" name="テキスト ボックス 7">
                <a:extLst>
                  <a:ext uri="{FF2B5EF4-FFF2-40B4-BE49-F238E27FC236}">
                    <a16:creationId xmlns:a16="http://schemas.microsoft.com/office/drawing/2014/main" id="{03C4C13A-4F4D-10EF-C94A-8571D74AC857}"/>
                  </a:ext>
                </a:extLst>
              </p:cNvPr>
              <p:cNvSpPr txBox="1"/>
              <p:nvPr/>
            </p:nvSpPr>
            <p:spPr>
              <a:xfrm>
                <a:off x="1775520" y="936696"/>
                <a:ext cx="8640960" cy="5516640"/>
              </a:xfrm>
              <a:prstGeom prst="rect">
                <a:avLst/>
              </a:prstGeom>
              <a:solidFill>
                <a:srgbClr val="CCECFF"/>
              </a:solidFill>
            </p:spPr>
            <p:txBody>
              <a:bodyPr wrap="square" rtlCol="0">
                <a:noAutofit/>
              </a:bodyPr>
              <a:lstStyle/>
              <a:p>
                <a:pPr algn="ctr">
                  <a:defRPr/>
                </a:pPr>
                <a:r>
                  <a:rPr lang="ja-JP" altLang="en-US" dirty="0">
                    <a:solidFill>
                      <a:srgbClr val="006699"/>
                    </a:solidFill>
                    <a:latin typeface="HGP創英角ｺﾞｼｯｸUB" panose="020B0900000000000000" pitchFamily="50" charset="-128"/>
                    <a:ea typeface="HGP創英角ｺﾞｼｯｸUB" panose="020B0900000000000000" pitchFamily="50" charset="-128"/>
                  </a:rPr>
                  <a:t>基本理念</a:t>
                </a:r>
              </a:p>
            </p:txBody>
          </p:sp>
          <p:sp>
            <p:nvSpPr>
              <p:cNvPr id="9" name="テキスト ボックス 8">
                <a:extLst>
                  <a:ext uri="{FF2B5EF4-FFF2-40B4-BE49-F238E27FC236}">
                    <a16:creationId xmlns:a16="http://schemas.microsoft.com/office/drawing/2014/main" id="{D87A41CF-2DBC-63CA-D59A-D00F2EAA081E}"/>
                  </a:ext>
                </a:extLst>
              </p:cNvPr>
              <p:cNvSpPr txBox="1"/>
              <p:nvPr/>
            </p:nvSpPr>
            <p:spPr>
              <a:xfrm>
                <a:off x="2063552" y="1354755"/>
                <a:ext cx="8136904" cy="4954565"/>
              </a:xfrm>
              <a:prstGeom prst="rect">
                <a:avLst/>
              </a:prstGeom>
              <a:solidFill>
                <a:srgbClr val="6699FF"/>
              </a:solidFill>
            </p:spPr>
            <p:txBody>
              <a:bodyPr wrap="square" rtlCol="0">
                <a:noAutofit/>
              </a:bodyPr>
              <a:lstStyle/>
              <a:p>
                <a:pPr algn="ctr">
                  <a:defRPr/>
                </a:pPr>
                <a:r>
                  <a:rPr lang="ja-JP" altLang="en-US" dirty="0">
                    <a:solidFill>
                      <a:schemeClr val="bg1"/>
                    </a:solidFill>
                    <a:latin typeface="HGP創英角ｺﾞｼｯｸUB" panose="020B0900000000000000" pitchFamily="50" charset="-128"/>
                    <a:ea typeface="HGP創英角ｺﾞｼｯｸUB" panose="020B0900000000000000" pitchFamily="50" charset="-128"/>
                  </a:rPr>
                  <a:t>大切にする考え方</a:t>
                </a:r>
              </a:p>
            </p:txBody>
          </p:sp>
          <p:sp>
            <p:nvSpPr>
              <p:cNvPr id="10" name="正方形/長方形 9">
                <a:extLst>
                  <a:ext uri="{FF2B5EF4-FFF2-40B4-BE49-F238E27FC236}">
                    <a16:creationId xmlns:a16="http://schemas.microsoft.com/office/drawing/2014/main" id="{B2344308-53C1-41B0-AFCC-1AF33F683C76}"/>
                  </a:ext>
                </a:extLst>
              </p:cNvPr>
              <p:cNvSpPr/>
              <p:nvPr/>
            </p:nvSpPr>
            <p:spPr>
              <a:xfrm>
                <a:off x="2351584" y="1714795"/>
                <a:ext cx="2596714" cy="4464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400">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27EF79B4-CF06-BCF3-0FA7-34D14EC24C61}"/>
                  </a:ext>
                </a:extLst>
              </p:cNvPr>
              <p:cNvSpPr txBox="1"/>
              <p:nvPr/>
            </p:nvSpPr>
            <p:spPr>
              <a:xfrm>
                <a:off x="2549156" y="1774870"/>
                <a:ext cx="2088232" cy="316764"/>
              </a:xfrm>
              <a:prstGeom prst="rect">
                <a:avLst/>
              </a:prstGeom>
              <a:noFill/>
            </p:spPr>
            <p:txBody>
              <a:bodyPr wrap="square" rtlCol="0">
                <a:noAutofit/>
              </a:bodyPr>
              <a:lstStyle/>
              <a:p>
                <a:pPr algn="ctr">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経営の設計図</a:t>
                </a:r>
              </a:p>
            </p:txBody>
          </p:sp>
          <p:sp>
            <p:nvSpPr>
              <p:cNvPr id="12" name="テキスト ボックス 11">
                <a:extLst>
                  <a:ext uri="{FF2B5EF4-FFF2-40B4-BE49-F238E27FC236}">
                    <a16:creationId xmlns:a16="http://schemas.microsoft.com/office/drawing/2014/main" id="{4E25B20B-D55A-1D8D-9B39-2A56AC7DE933}"/>
                  </a:ext>
                </a:extLst>
              </p:cNvPr>
              <p:cNvSpPr txBox="1"/>
              <p:nvPr/>
            </p:nvSpPr>
            <p:spPr>
              <a:xfrm>
                <a:off x="2514484" y="2146844"/>
                <a:ext cx="2258536" cy="1656185"/>
              </a:xfrm>
              <a:prstGeom prst="rect">
                <a:avLst/>
              </a:prstGeom>
              <a:noFill/>
              <a:ln w="44450">
                <a:solidFill>
                  <a:srgbClr val="CCECFF"/>
                </a:solidFill>
              </a:ln>
            </p:spPr>
            <p:txBody>
              <a:bodyPr wrap="square" rtlCol="0">
                <a:noAutofit/>
              </a:bodyPr>
              <a:lstStyle/>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30881328-EBFD-6250-B63D-8F4FB09872BC}"/>
                  </a:ext>
                </a:extLst>
              </p:cNvPr>
              <p:cNvSpPr txBox="1"/>
              <p:nvPr/>
            </p:nvSpPr>
            <p:spPr>
              <a:xfrm>
                <a:off x="2680011" y="2218853"/>
                <a:ext cx="1951994" cy="313633"/>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１ 顧客・市場</a:t>
                </a:r>
              </a:p>
            </p:txBody>
          </p:sp>
          <p:sp>
            <p:nvSpPr>
              <p:cNvPr id="14" name="テキスト ボックス 13">
                <a:extLst>
                  <a:ext uri="{FF2B5EF4-FFF2-40B4-BE49-F238E27FC236}">
                    <a16:creationId xmlns:a16="http://schemas.microsoft.com/office/drawing/2014/main" id="{8F3A6A59-9745-9935-9EB3-DB1BC7C3C890}"/>
                  </a:ext>
                </a:extLst>
              </p:cNvPr>
              <p:cNvSpPr txBox="1"/>
              <p:nvPr/>
            </p:nvSpPr>
            <p:spPr>
              <a:xfrm>
                <a:off x="2680011" y="2604493"/>
                <a:ext cx="1951994" cy="360040"/>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２ 顧客価値</a:t>
                </a:r>
              </a:p>
            </p:txBody>
          </p:sp>
          <p:sp>
            <p:nvSpPr>
              <p:cNvPr id="15" name="テキスト ボックス 14">
                <a:extLst>
                  <a:ext uri="{FF2B5EF4-FFF2-40B4-BE49-F238E27FC236}">
                    <a16:creationId xmlns:a16="http://schemas.microsoft.com/office/drawing/2014/main" id="{292A08E0-D54E-2D07-B84E-3137542A6C9C}"/>
                  </a:ext>
                </a:extLst>
              </p:cNvPr>
              <p:cNvSpPr txBox="1"/>
              <p:nvPr/>
            </p:nvSpPr>
            <p:spPr>
              <a:xfrm>
                <a:off x="2680011" y="3036541"/>
                <a:ext cx="1951994" cy="360040"/>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３ 組織能力</a:t>
                </a:r>
              </a:p>
            </p:txBody>
          </p:sp>
          <p:sp>
            <p:nvSpPr>
              <p:cNvPr id="16" name="テキスト ボックス 15">
                <a:extLst>
                  <a:ext uri="{FF2B5EF4-FFF2-40B4-BE49-F238E27FC236}">
                    <a16:creationId xmlns:a16="http://schemas.microsoft.com/office/drawing/2014/main" id="{8B549C3A-3EF9-7910-782A-03CE49F6D15B}"/>
                  </a:ext>
                </a:extLst>
              </p:cNvPr>
              <p:cNvSpPr txBox="1"/>
              <p:nvPr/>
            </p:nvSpPr>
            <p:spPr>
              <a:xfrm>
                <a:off x="2680011" y="3442988"/>
                <a:ext cx="1951994" cy="349644"/>
              </a:xfrm>
              <a:prstGeom prst="rect">
                <a:avLst/>
              </a:prstGeom>
              <a:solidFill>
                <a:srgbClr val="CCECFF"/>
              </a:solidFill>
              <a:ln w="44450">
                <a:noFill/>
              </a:ln>
            </p:spPr>
            <p:txBody>
              <a:bodyPr wrap="square" lIns="72000" rIns="0"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４ 価値提供モデル</a:t>
                </a:r>
              </a:p>
            </p:txBody>
          </p:sp>
          <p:sp>
            <p:nvSpPr>
              <p:cNvPr id="44" name="テキスト ボックス 43">
                <a:extLst>
                  <a:ext uri="{FF2B5EF4-FFF2-40B4-BE49-F238E27FC236}">
                    <a16:creationId xmlns:a16="http://schemas.microsoft.com/office/drawing/2014/main" id="{B72D0351-4EC1-107C-F598-D08D96BF477D}"/>
                  </a:ext>
                </a:extLst>
              </p:cNvPr>
              <p:cNvSpPr txBox="1"/>
              <p:nvPr/>
            </p:nvSpPr>
            <p:spPr>
              <a:xfrm>
                <a:off x="2514484" y="3886348"/>
                <a:ext cx="2277420" cy="2220936"/>
              </a:xfrm>
              <a:prstGeom prst="rect">
                <a:avLst/>
              </a:prstGeom>
              <a:noFill/>
              <a:ln w="44450">
                <a:solidFill>
                  <a:srgbClr val="CCECFF"/>
                </a:solidFill>
              </a:ln>
            </p:spPr>
            <p:txBody>
              <a:bodyPr wrap="square" rtlCol="0">
                <a:noAutofit/>
              </a:bodyPr>
              <a:lstStyle/>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45" name="テキスト ボックス 44">
                <a:extLst>
                  <a:ext uri="{FF2B5EF4-FFF2-40B4-BE49-F238E27FC236}">
                    <a16:creationId xmlns:a16="http://schemas.microsoft.com/office/drawing/2014/main" id="{689FC263-F76C-1D78-FAB7-3478096D5129}"/>
                  </a:ext>
                </a:extLst>
              </p:cNvPr>
              <p:cNvSpPr txBox="1"/>
              <p:nvPr/>
            </p:nvSpPr>
            <p:spPr>
              <a:xfrm>
                <a:off x="2641910" y="3947935"/>
                <a:ext cx="1990095" cy="1162550"/>
              </a:xfrm>
              <a:prstGeom prst="rect">
                <a:avLst/>
              </a:prstGeom>
              <a:solidFill>
                <a:srgbClr val="CCECFF"/>
              </a:solidFill>
              <a:ln w="44450">
                <a:noFill/>
              </a:ln>
            </p:spPr>
            <p:txBody>
              <a:bodyPr wrap="square" lIns="0" rIns="0"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 ５ありたい姿</a:t>
                </a: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５ー１ これまでの物語</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５ー２ 強みと価値観</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５ー３ 環境変化</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５ー４ ありたい姿</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46" name="テキスト ボックス 45">
                <a:extLst>
                  <a:ext uri="{FF2B5EF4-FFF2-40B4-BE49-F238E27FC236}">
                    <a16:creationId xmlns:a16="http://schemas.microsoft.com/office/drawing/2014/main" id="{DAA2004B-CE52-756E-44E6-854B7A800EC8}"/>
                  </a:ext>
                </a:extLst>
              </p:cNvPr>
              <p:cNvSpPr txBox="1"/>
              <p:nvPr/>
            </p:nvSpPr>
            <p:spPr>
              <a:xfrm>
                <a:off x="2680011" y="5169697"/>
                <a:ext cx="1955541" cy="37283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６ 変革の道筋</a:t>
                </a:r>
              </a:p>
            </p:txBody>
          </p:sp>
          <p:sp>
            <p:nvSpPr>
              <p:cNvPr id="47" name="テキスト ボックス 46">
                <a:extLst>
                  <a:ext uri="{FF2B5EF4-FFF2-40B4-BE49-F238E27FC236}">
                    <a16:creationId xmlns:a16="http://schemas.microsoft.com/office/drawing/2014/main" id="{03DFFBF6-0656-4A00-F6C5-E8A70D843309}"/>
                  </a:ext>
                </a:extLst>
              </p:cNvPr>
              <p:cNvSpPr txBox="1"/>
              <p:nvPr/>
            </p:nvSpPr>
            <p:spPr>
              <a:xfrm>
                <a:off x="2680011" y="5601745"/>
                <a:ext cx="1951994" cy="37283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７ 変革目標</a:t>
                </a:r>
              </a:p>
            </p:txBody>
          </p:sp>
          <p:sp>
            <p:nvSpPr>
              <p:cNvPr id="48" name="正方形/長方形 47">
                <a:extLst>
                  <a:ext uri="{FF2B5EF4-FFF2-40B4-BE49-F238E27FC236}">
                    <a16:creationId xmlns:a16="http://schemas.microsoft.com/office/drawing/2014/main" id="{2A805417-3B81-F7A7-BF0E-9576E9A8D4DD}"/>
                  </a:ext>
                </a:extLst>
              </p:cNvPr>
              <p:cNvSpPr/>
              <p:nvPr/>
            </p:nvSpPr>
            <p:spPr>
              <a:xfrm>
                <a:off x="5258370" y="1743456"/>
                <a:ext cx="2126662" cy="44358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51" name="テキスト ボックス 50">
                <a:extLst>
                  <a:ext uri="{FF2B5EF4-FFF2-40B4-BE49-F238E27FC236}">
                    <a16:creationId xmlns:a16="http://schemas.microsoft.com/office/drawing/2014/main" id="{BE9A3F3F-180E-27C6-B586-FBF4E5B745C4}"/>
                  </a:ext>
                </a:extLst>
              </p:cNvPr>
              <p:cNvSpPr txBox="1"/>
              <p:nvPr/>
            </p:nvSpPr>
            <p:spPr>
              <a:xfrm>
                <a:off x="5270806" y="1767157"/>
                <a:ext cx="2088232" cy="379686"/>
              </a:xfrm>
              <a:prstGeom prst="rect">
                <a:avLst/>
              </a:prstGeom>
              <a:noFill/>
            </p:spPr>
            <p:txBody>
              <a:bodyPr wrap="square" rtlCol="0">
                <a:noAutofit/>
              </a:bodyPr>
              <a:lstStyle/>
              <a:p>
                <a:pPr algn="ctr">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変革実践活動</a:t>
                </a:r>
              </a:p>
            </p:txBody>
          </p:sp>
          <p:grpSp>
            <p:nvGrpSpPr>
              <p:cNvPr id="52" name="グループ化 51">
                <a:extLst>
                  <a:ext uri="{FF2B5EF4-FFF2-40B4-BE49-F238E27FC236}">
                    <a16:creationId xmlns:a16="http://schemas.microsoft.com/office/drawing/2014/main" id="{1F4EA30B-D392-41DA-E54F-0167E303981D}"/>
                  </a:ext>
                </a:extLst>
              </p:cNvPr>
              <p:cNvGrpSpPr/>
              <p:nvPr/>
            </p:nvGrpSpPr>
            <p:grpSpPr>
              <a:xfrm>
                <a:off x="5519936" y="2265260"/>
                <a:ext cx="1637300" cy="3711301"/>
                <a:chOff x="6201700" y="2442692"/>
                <a:chExt cx="1768660" cy="2668714"/>
              </a:xfrm>
            </p:grpSpPr>
            <p:sp>
              <p:nvSpPr>
                <p:cNvPr id="63" name="テキスト ボックス 62">
                  <a:extLst>
                    <a:ext uri="{FF2B5EF4-FFF2-40B4-BE49-F238E27FC236}">
                      <a16:creationId xmlns:a16="http://schemas.microsoft.com/office/drawing/2014/main" id="{D0A80A66-71F1-7BAA-9E5D-2A92C149F03F}"/>
                    </a:ext>
                  </a:extLst>
                </p:cNvPr>
                <p:cNvSpPr txBox="1"/>
                <p:nvPr/>
              </p:nvSpPr>
              <p:spPr>
                <a:xfrm>
                  <a:off x="6201700" y="2442692"/>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１ 顧客・市場</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洞察・理解</a:t>
                  </a:r>
                </a:p>
              </p:txBody>
            </p:sp>
            <p:sp>
              <p:nvSpPr>
                <p:cNvPr id="64" name="テキスト ボックス 63">
                  <a:extLst>
                    <a:ext uri="{FF2B5EF4-FFF2-40B4-BE49-F238E27FC236}">
                      <a16:creationId xmlns:a16="http://schemas.microsoft.com/office/drawing/2014/main" id="{44EB9AB0-C73A-4A76-D20D-0B7496031058}"/>
                    </a:ext>
                  </a:extLst>
                </p:cNvPr>
                <p:cNvSpPr txBox="1"/>
                <p:nvPr/>
              </p:nvSpPr>
              <p:spPr>
                <a:xfrm>
                  <a:off x="6219252" y="2986791"/>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２ 顧客価値</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創造・提供</a:t>
                  </a:r>
                </a:p>
              </p:txBody>
            </p:sp>
            <p:sp>
              <p:nvSpPr>
                <p:cNvPr id="69" name="テキスト ボックス 68">
                  <a:extLst>
                    <a:ext uri="{FF2B5EF4-FFF2-40B4-BE49-F238E27FC236}">
                      <a16:creationId xmlns:a16="http://schemas.microsoft.com/office/drawing/2014/main" id="{83275DD1-3632-DFDA-1824-DD271E546CA8}"/>
                    </a:ext>
                  </a:extLst>
                </p:cNvPr>
                <p:cNvSpPr txBox="1"/>
                <p:nvPr/>
              </p:nvSpPr>
              <p:spPr>
                <a:xfrm>
                  <a:off x="6219252" y="3542792"/>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３ 組織能力</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向上・開発</a:t>
                  </a:r>
                </a:p>
              </p:txBody>
            </p:sp>
            <p:sp>
              <p:nvSpPr>
                <p:cNvPr id="70" name="テキスト ボックス 69">
                  <a:extLst>
                    <a:ext uri="{FF2B5EF4-FFF2-40B4-BE49-F238E27FC236}">
                      <a16:creationId xmlns:a16="http://schemas.microsoft.com/office/drawing/2014/main" id="{E29AA224-82F6-7217-5581-043D7F9CD1C3}"/>
                    </a:ext>
                  </a:extLst>
                </p:cNvPr>
                <p:cNvSpPr txBox="1"/>
                <p:nvPr/>
              </p:nvSpPr>
              <p:spPr>
                <a:xfrm>
                  <a:off x="6224616" y="4120411"/>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４ リーダーシップ</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生成・共鳴</a:t>
                  </a:r>
                </a:p>
              </p:txBody>
            </p:sp>
            <p:sp>
              <p:nvSpPr>
                <p:cNvPr id="72" name="テキスト ボックス 71">
                  <a:extLst>
                    <a:ext uri="{FF2B5EF4-FFF2-40B4-BE49-F238E27FC236}">
                      <a16:creationId xmlns:a16="http://schemas.microsoft.com/office/drawing/2014/main" id="{278CB0CD-E9D3-7688-B75C-DCF2168057A2}"/>
                    </a:ext>
                  </a:extLst>
                </p:cNvPr>
                <p:cNvSpPr txBox="1"/>
                <p:nvPr/>
              </p:nvSpPr>
              <p:spPr>
                <a:xfrm>
                  <a:off x="6242168" y="4664510"/>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５　戦　略</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思考・実践</a:t>
                  </a:r>
                </a:p>
              </p:txBody>
            </p:sp>
          </p:grpSp>
          <p:sp>
            <p:nvSpPr>
              <p:cNvPr id="53" name="正方形/長方形 52">
                <a:extLst>
                  <a:ext uri="{FF2B5EF4-FFF2-40B4-BE49-F238E27FC236}">
                    <a16:creationId xmlns:a16="http://schemas.microsoft.com/office/drawing/2014/main" id="{79270B7B-75EA-50D4-BE95-55709E424C12}"/>
                  </a:ext>
                </a:extLst>
              </p:cNvPr>
              <p:cNvSpPr/>
              <p:nvPr/>
            </p:nvSpPr>
            <p:spPr>
              <a:xfrm>
                <a:off x="7582174" y="1727781"/>
                <a:ext cx="2340376" cy="4451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54" name="テキスト ボックス 53">
                <a:extLst>
                  <a:ext uri="{FF2B5EF4-FFF2-40B4-BE49-F238E27FC236}">
                    <a16:creationId xmlns:a16="http://schemas.microsoft.com/office/drawing/2014/main" id="{A72E6A1F-E187-3064-67DA-D510035B799A}"/>
                  </a:ext>
                </a:extLst>
              </p:cNvPr>
              <p:cNvSpPr txBox="1"/>
              <p:nvPr/>
            </p:nvSpPr>
            <p:spPr>
              <a:xfrm>
                <a:off x="7574164" y="1767157"/>
                <a:ext cx="2266252" cy="379686"/>
              </a:xfrm>
              <a:prstGeom prst="rect">
                <a:avLst/>
              </a:prstGeom>
              <a:noFill/>
            </p:spPr>
            <p:txBody>
              <a:bodyPr wrap="square" rtlCol="0">
                <a:noAutofit/>
              </a:bodyPr>
              <a:lstStyle/>
              <a:p>
                <a:pPr algn="ctr">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活動結果と振り返り</a:t>
                </a:r>
              </a:p>
            </p:txBody>
          </p:sp>
          <p:grpSp>
            <p:nvGrpSpPr>
              <p:cNvPr id="55" name="グループ化 54">
                <a:extLst>
                  <a:ext uri="{FF2B5EF4-FFF2-40B4-BE49-F238E27FC236}">
                    <a16:creationId xmlns:a16="http://schemas.microsoft.com/office/drawing/2014/main" id="{E52C2F14-1AB9-C102-53A1-1381EB19D2D5}"/>
                  </a:ext>
                </a:extLst>
              </p:cNvPr>
              <p:cNvGrpSpPr/>
              <p:nvPr/>
            </p:nvGrpSpPr>
            <p:grpSpPr>
              <a:xfrm>
                <a:off x="7771868" y="2348729"/>
                <a:ext cx="1940757" cy="3624899"/>
                <a:chOff x="7711159" y="2118717"/>
                <a:chExt cx="1940758" cy="3624899"/>
              </a:xfrm>
            </p:grpSpPr>
            <p:sp>
              <p:nvSpPr>
                <p:cNvPr id="57" name="テキスト ボックス 56">
                  <a:extLst>
                    <a:ext uri="{FF2B5EF4-FFF2-40B4-BE49-F238E27FC236}">
                      <a16:creationId xmlns:a16="http://schemas.microsoft.com/office/drawing/2014/main" id="{A0350FF5-71F0-4EFB-903B-F71D31CC5963}"/>
                    </a:ext>
                  </a:extLst>
                </p:cNvPr>
                <p:cNvSpPr txBox="1"/>
                <p:nvPr/>
              </p:nvSpPr>
              <p:spPr>
                <a:xfrm>
                  <a:off x="7711159" y="2118717"/>
                  <a:ext cx="1940758" cy="68051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１ 変革目標の結果</a:t>
                  </a:r>
                </a:p>
              </p:txBody>
            </p:sp>
            <p:sp>
              <p:nvSpPr>
                <p:cNvPr id="58" name="テキスト ボックス 57">
                  <a:extLst>
                    <a:ext uri="{FF2B5EF4-FFF2-40B4-BE49-F238E27FC236}">
                      <a16:creationId xmlns:a16="http://schemas.microsoft.com/office/drawing/2014/main" id="{5B0FC085-B64F-8315-C765-2E87DD8A7C5C}"/>
                    </a:ext>
                  </a:extLst>
                </p:cNvPr>
                <p:cNvSpPr txBox="1"/>
                <p:nvPr/>
              </p:nvSpPr>
              <p:spPr>
                <a:xfrm>
                  <a:off x="7711159" y="3118266"/>
                  <a:ext cx="1940758" cy="681397"/>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２ ありたい姿の状態</a:t>
                  </a:r>
                  <a:br>
                    <a:rPr lang="en-US" altLang="ja-JP" sz="1400" dirty="0">
                      <a:solidFill>
                        <a:prstClr val="black"/>
                      </a:solidFill>
                      <a:latin typeface="HGP創英角ｺﾞｼｯｸUB" panose="020B0900000000000000" pitchFamily="50" charset="-128"/>
                      <a:ea typeface="HGP創英角ｺﾞｼｯｸUB" panose="020B0900000000000000" pitchFamily="50" charset="-128"/>
                    </a:rPr>
                  </a:b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　 を表す目標の結果</a:t>
                  </a:r>
                </a:p>
              </p:txBody>
            </p:sp>
            <p:sp>
              <p:nvSpPr>
                <p:cNvPr id="59" name="テキスト ボックス 58">
                  <a:extLst>
                    <a:ext uri="{FF2B5EF4-FFF2-40B4-BE49-F238E27FC236}">
                      <a16:creationId xmlns:a16="http://schemas.microsoft.com/office/drawing/2014/main" id="{99F36F75-CEFC-7879-CCCE-868594F104A1}"/>
                    </a:ext>
                  </a:extLst>
                </p:cNvPr>
                <p:cNvSpPr txBox="1"/>
                <p:nvPr/>
              </p:nvSpPr>
              <p:spPr>
                <a:xfrm>
                  <a:off x="7711159" y="4118695"/>
                  <a:ext cx="1940758" cy="65781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３ 変革実践活動の</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en-US" altLang="ja-JP" sz="1400" dirty="0">
                      <a:solidFill>
                        <a:prstClr val="black"/>
                      </a:solidFill>
                      <a:latin typeface="HGP創英角ｺﾞｼｯｸUB" panose="020B0900000000000000" pitchFamily="50" charset="-128"/>
                      <a:ea typeface="HGP創英角ｺﾞｼｯｸUB" panose="020B0900000000000000" pitchFamily="50" charset="-128"/>
                    </a:rPr>
                    <a:t> </a:t>
                  </a: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　結果の振り返り</a:t>
                  </a:r>
                </a:p>
              </p:txBody>
            </p:sp>
            <p:sp>
              <p:nvSpPr>
                <p:cNvPr id="62" name="テキスト ボックス 61">
                  <a:extLst>
                    <a:ext uri="{FF2B5EF4-FFF2-40B4-BE49-F238E27FC236}">
                      <a16:creationId xmlns:a16="http://schemas.microsoft.com/office/drawing/2014/main" id="{2F1ECDA0-835B-13DB-13F5-11FEFAAC26FA}"/>
                    </a:ext>
                  </a:extLst>
                </p:cNvPr>
                <p:cNvSpPr txBox="1"/>
                <p:nvPr/>
              </p:nvSpPr>
              <p:spPr>
                <a:xfrm>
                  <a:off x="7711159" y="5095544"/>
                  <a:ext cx="1940758" cy="648072"/>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４ 全体の振り返り</a:t>
                  </a:r>
                </a:p>
              </p:txBody>
            </p:sp>
          </p:grpSp>
          <p:cxnSp>
            <p:nvCxnSpPr>
              <p:cNvPr id="56" name="直線コネクタ 55">
                <a:extLst>
                  <a:ext uri="{FF2B5EF4-FFF2-40B4-BE49-F238E27FC236}">
                    <a16:creationId xmlns:a16="http://schemas.microsoft.com/office/drawing/2014/main" id="{BF5AD07F-8D00-D163-FC45-168BA87B10DD}"/>
                  </a:ext>
                </a:extLst>
              </p:cNvPr>
              <p:cNvCxnSpPr>
                <a:cxnSpLocks/>
              </p:cNvCxnSpPr>
              <p:nvPr/>
            </p:nvCxnSpPr>
            <p:spPr>
              <a:xfrm>
                <a:off x="7385031" y="6179292"/>
                <a:ext cx="196245"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cxnSp>
          <p:nvCxnSpPr>
            <p:cNvPr id="79" name="直線コネクタ 78">
              <a:extLst>
                <a:ext uri="{FF2B5EF4-FFF2-40B4-BE49-F238E27FC236}">
                  <a16:creationId xmlns:a16="http://schemas.microsoft.com/office/drawing/2014/main" id="{6FFF7E8D-A1A4-8DB6-A60F-80E76D0CEF51}"/>
                </a:ext>
              </a:extLst>
            </p:cNvPr>
            <p:cNvCxnSpPr>
              <a:cxnSpLocks/>
            </p:cNvCxnSpPr>
            <p:nvPr/>
          </p:nvCxnSpPr>
          <p:spPr>
            <a:xfrm flipH="1">
              <a:off x="3484447" y="6492724"/>
              <a:ext cx="524236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0" name="グループ化 79">
              <a:extLst>
                <a:ext uri="{FF2B5EF4-FFF2-40B4-BE49-F238E27FC236}">
                  <a16:creationId xmlns:a16="http://schemas.microsoft.com/office/drawing/2014/main" id="{5258A027-C7FD-7CD8-3432-F8CF52864A7B}"/>
                </a:ext>
              </a:extLst>
            </p:cNvPr>
            <p:cNvGrpSpPr/>
            <p:nvPr/>
          </p:nvGrpSpPr>
          <p:grpSpPr>
            <a:xfrm>
              <a:off x="3503712" y="5937970"/>
              <a:ext cx="5223103" cy="557273"/>
              <a:chOff x="2483768" y="5995939"/>
              <a:chExt cx="4968552" cy="557273"/>
            </a:xfrm>
          </p:grpSpPr>
          <p:cxnSp>
            <p:nvCxnSpPr>
              <p:cNvPr id="81" name="直線コネクタ 80">
                <a:extLst>
                  <a:ext uri="{FF2B5EF4-FFF2-40B4-BE49-F238E27FC236}">
                    <a16:creationId xmlns:a16="http://schemas.microsoft.com/office/drawing/2014/main" id="{31F845C3-6A1E-43ED-5377-0C39BA931BD5}"/>
                  </a:ext>
                </a:extLst>
              </p:cNvPr>
              <p:cNvCxnSpPr>
                <a:cxnSpLocks/>
              </p:cNvCxnSpPr>
              <p:nvPr/>
            </p:nvCxnSpPr>
            <p:spPr>
              <a:xfrm>
                <a:off x="7452320" y="6021288"/>
                <a:ext cx="0" cy="52940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2A13EF3E-D8AA-3371-524A-6F25C70EBB1F}"/>
                  </a:ext>
                </a:extLst>
              </p:cNvPr>
              <p:cNvCxnSpPr>
                <a:cxnSpLocks/>
              </p:cNvCxnSpPr>
              <p:nvPr/>
            </p:nvCxnSpPr>
            <p:spPr>
              <a:xfrm flipV="1">
                <a:off x="2483768"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D3910766-647D-0AE1-D56A-0A1BBA37B192}"/>
                  </a:ext>
                </a:extLst>
              </p:cNvPr>
              <p:cNvCxnSpPr>
                <a:cxnSpLocks/>
              </p:cNvCxnSpPr>
              <p:nvPr/>
            </p:nvCxnSpPr>
            <p:spPr>
              <a:xfrm flipV="1">
                <a:off x="5076056"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88" name="直線コネクタ 87">
              <a:extLst>
                <a:ext uri="{FF2B5EF4-FFF2-40B4-BE49-F238E27FC236}">
                  <a16:creationId xmlns:a16="http://schemas.microsoft.com/office/drawing/2014/main" id="{5152DB0D-CCF0-9AB8-87F2-06D3C633A93F}"/>
                </a:ext>
              </a:extLst>
            </p:cNvPr>
            <p:cNvCxnSpPr>
              <a:cxnSpLocks/>
            </p:cNvCxnSpPr>
            <p:nvPr/>
          </p:nvCxnSpPr>
          <p:spPr>
            <a:xfrm flipV="1">
              <a:off x="4487416" y="1527037"/>
              <a:ext cx="743391" cy="386441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A43FAAD8-131B-A95E-FE89-219FB273F41D}"/>
                </a:ext>
              </a:extLst>
            </p:cNvPr>
            <p:cNvCxnSpPr>
              <a:cxnSpLocks/>
            </p:cNvCxnSpPr>
            <p:nvPr/>
          </p:nvCxnSpPr>
          <p:spPr>
            <a:xfrm>
              <a:off x="4505545" y="5753935"/>
              <a:ext cx="725262" cy="184035"/>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27F2A35B-D2A0-96A6-6708-3C6CFDB53D1E}"/>
                </a:ext>
              </a:extLst>
            </p:cNvPr>
            <p:cNvCxnSpPr>
              <a:cxnSpLocks/>
            </p:cNvCxnSpPr>
            <p:nvPr/>
          </p:nvCxnSpPr>
          <p:spPr>
            <a:xfrm>
              <a:off x="7385032" y="1513444"/>
              <a:ext cx="245116"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sp>
        <p:nvSpPr>
          <p:cNvPr id="4" name="正方形/長方形 3">
            <a:extLst>
              <a:ext uri="{FF2B5EF4-FFF2-40B4-BE49-F238E27FC236}">
                <a16:creationId xmlns:a16="http://schemas.microsoft.com/office/drawing/2014/main" id="{6CC23E34-F819-DE1E-1536-E541F9B94C07}"/>
              </a:ext>
            </a:extLst>
          </p:cNvPr>
          <p:cNvSpPr/>
          <p:nvPr/>
        </p:nvSpPr>
        <p:spPr>
          <a:xfrm>
            <a:off x="1633355" y="785273"/>
            <a:ext cx="8925288" cy="5603210"/>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0743CF8-05B9-4FEE-F2D3-A39C89313A16}"/>
              </a:ext>
            </a:extLst>
          </p:cNvPr>
          <p:cNvSpPr/>
          <p:nvPr/>
        </p:nvSpPr>
        <p:spPr>
          <a:xfrm>
            <a:off x="1930865" y="1206173"/>
            <a:ext cx="8404647" cy="4988251"/>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5BA1BF88-0B36-C4D1-316F-6ED52B1D8DD5}"/>
              </a:ext>
            </a:extLst>
          </p:cNvPr>
          <p:cNvSpPr/>
          <p:nvPr/>
        </p:nvSpPr>
        <p:spPr>
          <a:xfrm>
            <a:off x="2143538" y="1544986"/>
            <a:ext cx="2842911" cy="4527742"/>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 name="正方形/長方形 18">
            <a:extLst>
              <a:ext uri="{FF2B5EF4-FFF2-40B4-BE49-F238E27FC236}">
                <a16:creationId xmlns:a16="http://schemas.microsoft.com/office/drawing/2014/main" id="{32E8297D-07CC-9DD9-BFC0-DCD7765797D4}"/>
              </a:ext>
            </a:extLst>
          </p:cNvPr>
          <p:cNvSpPr/>
          <p:nvPr/>
        </p:nvSpPr>
        <p:spPr>
          <a:xfrm>
            <a:off x="5197306" y="1544986"/>
            <a:ext cx="2252726" cy="4527742"/>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 name="正方形/長方形 20">
            <a:extLst>
              <a:ext uri="{FF2B5EF4-FFF2-40B4-BE49-F238E27FC236}">
                <a16:creationId xmlns:a16="http://schemas.microsoft.com/office/drawing/2014/main" id="{0DE06793-0101-ED86-A712-4CFD3F59E289}"/>
              </a:ext>
            </a:extLst>
          </p:cNvPr>
          <p:cNvSpPr/>
          <p:nvPr/>
        </p:nvSpPr>
        <p:spPr>
          <a:xfrm>
            <a:off x="7659698" y="1544986"/>
            <a:ext cx="2252726" cy="4527742"/>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03134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18" grpId="0" animBg="1"/>
      <p:bldP spid="18" grpId="1" animBg="1"/>
      <p:bldP spid="19" grpId="0" animBg="1"/>
      <p:bldP spid="19" grpId="1" animBg="1"/>
      <p:bldP spid="21" grpId="0" animBg="1"/>
      <p:bldP spid="21"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699"/>
        </a:solidFill>
        <a:effectLst/>
      </p:bgPr>
    </p:bg>
    <p:spTree>
      <p:nvGrpSpPr>
        <p:cNvPr id="1" name="">
          <a:extLst>
            <a:ext uri="{FF2B5EF4-FFF2-40B4-BE49-F238E27FC236}">
              <a16:creationId xmlns:a16="http://schemas.microsoft.com/office/drawing/2014/main" id="{076C863E-2F79-9B0C-2893-D230C0E4D626}"/>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086E9690-7619-B956-8662-251AB0B62C27}"/>
              </a:ext>
            </a:extLst>
          </p:cNvPr>
          <p:cNvSpPr>
            <a:spLocks noGrp="1"/>
          </p:cNvSpPr>
          <p:nvPr>
            <p:ph type="title"/>
          </p:nvPr>
        </p:nvSpPr>
        <p:spPr>
          <a:xfrm>
            <a:off x="551384" y="116632"/>
            <a:ext cx="10693188" cy="954732"/>
          </a:xfrm>
        </p:spPr>
        <p:txBody>
          <a:bodyPr/>
          <a:lstStyle/>
          <a:p>
            <a:r>
              <a:rPr lang="ja-JP" altLang="en-US" sz="4400" dirty="0">
                <a:solidFill>
                  <a:schemeClr val="bg1"/>
                </a:solidFill>
              </a:rPr>
              <a:t>フレームワーク</a:t>
            </a:r>
            <a:r>
              <a:rPr lang="en-US" altLang="ja-JP" sz="4400" dirty="0">
                <a:solidFill>
                  <a:schemeClr val="bg1"/>
                </a:solidFill>
              </a:rPr>
              <a:t>5</a:t>
            </a:r>
            <a:r>
              <a:rPr lang="ja-JP" altLang="en-US" sz="4400" dirty="0">
                <a:solidFill>
                  <a:schemeClr val="bg1"/>
                </a:solidFill>
              </a:rPr>
              <a:t>つの要素</a:t>
            </a:r>
          </a:p>
        </p:txBody>
      </p:sp>
      <p:sp>
        <p:nvSpPr>
          <p:cNvPr id="2" name="タイトル 1">
            <a:extLst>
              <a:ext uri="{FF2B5EF4-FFF2-40B4-BE49-F238E27FC236}">
                <a16:creationId xmlns:a16="http://schemas.microsoft.com/office/drawing/2014/main" id="{4F9E7248-ABA5-8722-C5CB-1FCB3484F101}"/>
              </a:ext>
            </a:extLst>
          </p:cNvPr>
          <p:cNvSpPr txBox="1">
            <a:spLocks/>
          </p:cNvSpPr>
          <p:nvPr/>
        </p:nvSpPr>
        <p:spPr>
          <a:xfrm>
            <a:off x="767408" y="1700808"/>
            <a:ext cx="11040888" cy="4032448"/>
          </a:xfrm>
          <a:prstGeom prst="rect">
            <a:avLst/>
          </a:prstGeom>
        </p:spPr>
        <p:txBody>
          <a:bodyPr vert="horz" lIns="91422" tIns="45711" rIns="91422" bIns="45711" rtlCol="0" anchor="t" anchorCtr="0">
            <a:noAutofit/>
          </a:bodyPr>
          <a:lst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a:lstStyle>
          <a:p>
            <a:pPr marL="0" marR="0" lvl="0" indent="0" algn="l" defTabSz="914226" rtl="0" eaLnBrk="1" fontAlgn="auto" latinLnBrk="0" hangingPunct="1">
              <a:lnSpc>
                <a:spcPts val="6000"/>
              </a:lnSpc>
              <a:spcBef>
                <a:spcPct val="0"/>
              </a:spcBef>
              <a:spcAft>
                <a:spcPts val="0"/>
              </a:spcAft>
              <a:buClrTx/>
              <a:buSzTx/>
              <a:buFontTx/>
              <a:buNone/>
              <a:tabLst/>
              <a:defRPr/>
            </a:pP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１</a:t>
            </a:r>
            <a:r>
              <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a:t>
            </a: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基本理念 ～すべての判断における  「ブレない軸」</a:t>
            </a:r>
            <a:endPar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endParaRPr>
          </a:p>
          <a:p>
            <a:pPr marL="0" marR="0" lvl="0" indent="0" algn="l" defTabSz="914226" rtl="0" eaLnBrk="1" fontAlgn="auto" latinLnBrk="0" hangingPunct="1">
              <a:lnSpc>
                <a:spcPts val="6000"/>
              </a:lnSpc>
              <a:spcBef>
                <a:spcPct val="0"/>
              </a:spcBef>
              <a:spcAft>
                <a:spcPts val="0"/>
              </a:spcAft>
              <a:buClrTx/>
              <a:buSzTx/>
              <a:buFontTx/>
              <a:buNone/>
              <a:tabLst/>
              <a:defRPr/>
            </a:pP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２</a:t>
            </a:r>
            <a:r>
              <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a:t>
            </a: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大切にする考え方 ～変革を生む  「２つの切口」</a:t>
            </a:r>
            <a:endPar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endParaRPr>
          </a:p>
          <a:p>
            <a:pPr marL="0" marR="0" lvl="0" indent="0" algn="l" defTabSz="914226" rtl="0" eaLnBrk="1" fontAlgn="auto" latinLnBrk="0" hangingPunct="1">
              <a:lnSpc>
                <a:spcPts val="6000"/>
              </a:lnSpc>
              <a:spcBef>
                <a:spcPct val="0"/>
              </a:spcBef>
              <a:spcAft>
                <a:spcPts val="0"/>
              </a:spcAft>
              <a:buClrTx/>
              <a:buSzTx/>
              <a:buFontTx/>
              <a:buNone/>
              <a:tabLst/>
              <a:defRPr/>
            </a:pP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３</a:t>
            </a:r>
            <a:r>
              <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a:t>
            </a: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経営の設計図 ～ 未来への 「羅針盤」</a:t>
            </a:r>
            <a:endPar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endParaRPr>
          </a:p>
          <a:p>
            <a:pPr marL="0" marR="0" lvl="0" indent="0" algn="l" defTabSz="914226" rtl="0" eaLnBrk="1" fontAlgn="auto" latinLnBrk="0" hangingPunct="1">
              <a:lnSpc>
                <a:spcPts val="6000"/>
              </a:lnSpc>
              <a:spcBef>
                <a:spcPct val="0"/>
              </a:spcBef>
              <a:spcAft>
                <a:spcPts val="0"/>
              </a:spcAft>
              <a:buClrTx/>
              <a:buSzTx/>
              <a:buFontTx/>
              <a:buNone/>
              <a:tabLst/>
              <a:defRPr/>
            </a:pP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４</a:t>
            </a:r>
            <a:r>
              <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a:t>
            </a: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変革実践活動 ～ 設計図を動かす 「エンジン」</a:t>
            </a:r>
            <a:endPar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endParaRPr>
          </a:p>
          <a:p>
            <a:pPr lvl="0" algn="l">
              <a:lnSpc>
                <a:spcPts val="6000"/>
              </a:lnSpc>
              <a:defRPr/>
            </a:pP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５</a:t>
            </a:r>
            <a:r>
              <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a:t>
            </a:r>
            <a:r>
              <a:rPr kumimoji="1" lang="ja-JP" altLang="en-US"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活動結果と振り返り </a:t>
            </a:r>
            <a:r>
              <a:rPr kumimoji="1" lang="ja-JP" altLang="en-US" sz="32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rPr>
              <a:t>～ </a:t>
            </a:r>
            <a:r>
              <a:rPr lang="ja-JP" altLang="en-US" sz="3600" dirty="0">
                <a:solidFill>
                  <a:prstClr val="white"/>
                </a:solidFill>
              </a:rPr>
              <a:t>進化を生みだす 「らせん階段」</a:t>
            </a:r>
            <a:endParaRPr lang="en-US" altLang="ja-JP" sz="3600" dirty="0">
              <a:solidFill>
                <a:prstClr val="white"/>
              </a:solidFill>
            </a:endParaRPr>
          </a:p>
          <a:p>
            <a:pPr lvl="0" algn="l">
              <a:lnSpc>
                <a:spcPts val="6000"/>
              </a:lnSpc>
              <a:defRPr/>
            </a:pPr>
            <a:endParaRPr kumimoji="1" lang="en-US" altLang="ja-JP" sz="36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j-cs"/>
            </a:endParaRPr>
          </a:p>
        </p:txBody>
      </p:sp>
    </p:spTree>
    <p:extLst>
      <p:ext uri="{BB962C8B-B14F-4D97-AF65-F5344CB8AC3E}">
        <p14:creationId xmlns:p14="http://schemas.microsoft.com/office/powerpoint/2010/main" val="80899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C6EA9-8F90-3C79-83B8-E409517BBF60}"/>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E6E26E26-1C35-10BD-71C1-9EDF7D85CBE5}"/>
              </a:ext>
            </a:extLst>
          </p:cNvPr>
          <p:cNvSpPr>
            <a:spLocks noGrp="1"/>
          </p:cNvSpPr>
          <p:nvPr>
            <p:ph type="title"/>
          </p:nvPr>
        </p:nvSpPr>
        <p:spPr>
          <a:xfrm>
            <a:off x="3503712" y="2896195"/>
            <a:ext cx="5688632" cy="1440160"/>
          </a:xfrm>
        </p:spPr>
        <p:txBody>
          <a:bodyPr/>
          <a:lstStyle/>
          <a:p>
            <a:pPr lvl="0" algn="l">
              <a:lnSpc>
                <a:spcPts val="6000"/>
              </a:lnSpc>
              <a:defRPr/>
            </a:pPr>
            <a:r>
              <a:rPr lang="ja-JP" altLang="en-US" sz="8000" dirty="0">
                <a:solidFill>
                  <a:prstClr val="white"/>
                </a:solidFill>
              </a:rPr>
              <a:t>基本理念</a:t>
            </a:r>
            <a:endParaRPr lang="en-US" altLang="ja-JP" sz="4400" dirty="0">
              <a:solidFill>
                <a:prstClr val="white"/>
              </a:solidFill>
            </a:endParaRPr>
          </a:p>
        </p:txBody>
      </p:sp>
      <p:sp>
        <p:nvSpPr>
          <p:cNvPr id="3" name="テキスト ボックス 2">
            <a:extLst>
              <a:ext uri="{FF2B5EF4-FFF2-40B4-BE49-F238E27FC236}">
                <a16:creationId xmlns:a16="http://schemas.microsoft.com/office/drawing/2014/main" id="{593B2460-A73E-CF20-9E07-926F63F165F4}"/>
              </a:ext>
            </a:extLst>
          </p:cNvPr>
          <p:cNvSpPr txBox="1"/>
          <p:nvPr/>
        </p:nvSpPr>
        <p:spPr>
          <a:xfrm>
            <a:off x="-168696" y="203150"/>
            <a:ext cx="4608512" cy="5386090"/>
          </a:xfrm>
          <a:prstGeom prst="rect">
            <a:avLst/>
          </a:prstGeom>
          <a:noFill/>
        </p:spPr>
        <p:txBody>
          <a:bodyPr wrap="square" rtlCol="0">
            <a:spAutoFit/>
          </a:bodyPr>
          <a:lstStyle/>
          <a:p>
            <a:pPr algn="ctr"/>
            <a:r>
              <a:rPr kumimoji="1" lang="ja-JP" altLang="en-US" sz="34400" dirty="0">
                <a:solidFill>
                  <a:schemeClr val="bg1"/>
                </a:solidFill>
                <a:latin typeface="HGP創英角ｺﾞｼｯｸUB" panose="020B0900000000000000" pitchFamily="50" charset="-128"/>
                <a:ea typeface="HGP創英角ｺﾞｼｯｸUB" panose="020B0900000000000000" pitchFamily="50" charset="-128"/>
              </a:rPr>
              <a:t>１</a:t>
            </a:r>
          </a:p>
        </p:txBody>
      </p:sp>
      <p:sp>
        <p:nvSpPr>
          <p:cNvPr id="2" name="タイトル 4">
            <a:extLst>
              <a:ext uri="{FF2B5EF4-FFF2-40B4-BE49-F238E27FC236}">
                <a16:creationId xmlns:a16="http://schemas.microsoft.com/office/drawing/2014/main" id="{08A27A31-ECEE-0EF0-95D9-B775B952C254}"/>
              </a:ext>
            </a:extLst>
          </p:cNvPr>
          <p:cNvSpPr txBox="1">
            <a:spLocks/>
          </p:cNvSpPr>
          <p:nvPr/>
        </p:nvSpPr>
        <p:spPr>
          <a:xfrm>
            <a:off x="3287688" y="4053383"/>
            <a:ext cx="8716681" cy="909414"/>
          </a:xfrm>
          <a:prstGeom prst="rect">
            <a:avLst/>
          </a:prstGeom>
        </p:spPr>
        <p:txBody>
          <a:bodyPr vert="horz" lIns="91422" tIns="45711" rIns="91422" bIns="45711" rtlCol="0" anchor="ctr">
            <a:noAutofit/>
          </a:bodyPr>
          <a:lst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a:lstStyle>
          <a:p>
            <a:pPr algn="l">
              <a:lnSpc>
                <a:spcPts val="6000"/>
              </a:lnSpc>
              <a:defRPr/>
            </a:pPr>
            <a:r>
              <a:rPr lang="ja-JP" altLang="en-US" sz="4000" dirty="0">
                <a:solidFill>
                  <a:prstClr val="white"/>
                </a:solidFill>
              </a:rPr>
              <a:t>～ すべての判断における 「ブレない軸」</a:t>
            </a:r>
            <a:endParaRPr lang="en-US" altLang="ja-JP" sz="4000" dirty="0">
              <a:solidFill>
                <a:prstClr val="white"/>
              </a:solidFill>
            </a:endParaRPr>
          </a:p>
        </p:txBody>
      </p:sp>
    </p:spTree>
    <p:extLst>
      <p:ext uri="{BB962C8B-B14F-4D97-AF65-F5344CB8AC3E}">
        <p14:creationId xmlns:p14="http://schemas.microsoft.com/office/powerpoint/2010/main" val="3060196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9D927-FE28-AB0A-2C61-43632A96697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3C15572-390F-D5FC-DF2E-83A617592A09}"/>
              </a:ext>
            </a:extLst>
          </p:cNvPr>
          <p:cNvSpPr>
            <a:spLocks noGrp="1"/>
          </p:cNvSpPr>
          <p:nvPr>
            <p:ph type="title"/>
          </p:nvPr>
        </p:nvSpPr>
        <p:spPr>
          <a:xfrm>
            <a:off x="2598764" y="-27384"/>
            <a:ext cx="6766446" cy="782556"/>
          </a:xfrm>
        </p:spPr>
        <p:txBody>
          <a:bodyPr/>
          <a:lstStyle/>
          <a:p>
            <a:r>
              <a:rPr lang="ja-JP" altLang="en-US" sz="2800" dirty="0">
                <a:solidFill>
                  <a:schemeClr val="bg1"/>
                </a:solidFill>
              </a:rPr>
              <a:t>基本理念</a:t>
            </a:r>
          </a:p>
        </p:txBody>
      </p:sp>
      <p:grpSp>
        <p:nvGrpSpPr>
          <p:cNvPr id="98" name="グループ化 97">
            <a:extLst>
              <a:ext uri="{FF2B5EF4-FFF2-40B4-BE49-F238E27FC236}">
                <a16:creationId xmlns:a16="http://schemas.microsoft.com/office/drawing/2014/main" id="{3EA85300-2153-9E4B-5699-EA37EA666796}"/>
              </a:ext>
            </a:extLst>
          </p:cNvPr>
          <p:cNvGrpSpPr/>
          <p:nvPr/>
        </p:nvGrpSpPr>
        <p:grpSpPr>
          <a:xfrm>
            <a:off x="2351583" y="705853"/>
            <a:ext cx="7200801" cy="4689105"/>
            <a:chOff x="1633355" y="683164"/>
            <a:chExt cx="8925289" cy="5812079"/>
          </a:xfrm>
        </p:grpSpPr>
        <p:grpSp>
          <p:nvGrpSpPr>
            <p:cNvPr id="6" name="グループ化 5">
              <a:extLst>
                <a:ext uri="{FF2B5EF4-FFF2-40B4-BE49-F238E27FC236}">
                  <a16:creationId xmlns:a16="http://schemas.microsoft.com/office/drawing/2014/main" id="{E0640D39-B011-D91B-CC0A-79924E7A5574}"/>
                </a:ext>
              </a:extLst>
            </p:cNvPr>
            <p:cNvGrpSpPr/>
            <p:nvPr/>
          </p:nvGrpSpPr>
          <p:grpSpPr>
            <a:xfrm>
              <a:off x="1633355" y="683164"/>
              <a:ext cx="8925289" cy="5554147"/>
              <a:chOff x="1775520" y="936696"/>
              <a:chExt cx="8640960" cy="5516640"/>
            </a:xfrm>
          </p:grpSpPr>
          <p:sp>
            <p:nvSpPr>
              <p:cNvPr id="7" name="正方形/長方形 6">
                <a:extLst>
                  <a:ext uri="{FF2B5EF4-FFF2-40B4-BE49-F238E27FC236}">
                    <a16:creationId xmlns:a16="http://schemas.microsoft.com/office/drawing/2014/main" id="{6622CD89-CB7A-8964-F2F6-C9F9E993838F}"/>
                  </a:ext>
                </a:extLst>
              </p:cNvPr>
              <p:cNvSpPr/>
              <p:nvPr/>
            </p:nvSpPr>
            <p:spPr>
              <a:xfrm>
                <a:off x="2063552" y="1498772"/>
                <a:ext cx="8064896" cy="192506"/>
              </a:xfrm>
              <a:prstGeom prst="rect">
                <a:avLst/>
              </a:prstGeom>
              <a:solidFill>
                <a:srgbClr val="00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a:solidFill>
                    <a:prstClr val="white"/>
                  </a:solidFill>
                  <a:latin typeface="Calibri"/>
                  <a:ea typeface="ＭＳ Ｐゴシック" panose="020B0600070205080204" pitchFamily="50" charset="-128"/>
                </a:endParaRPr>
              </a:p>
            </p:txBody>
          </p:sp>
          <p:sp>
            <p:nvSpPr>
              <p:cNvPr id="8" name="テキスト ボックス 7">
                <a:extLst>
                  <a:ext uri="{FF2B5EF4-FFF2-40B4-BE49-F238E27FC236}">
                    <a16:creationId xmlns:a16="http://schemas.microsoft.com/office/drawing/2014/main" id="{69025440-AF42-B0A6-8D26-C7B0119BE579}"/>
                  </a:ext>
                </a:extLst>
              </p:cNvPr>
              <p:cNvSpPr txBox="1"/>
              <p:nvPr/>
            </p:nvSpPr>
            <p:spPr>
              <a:xfrm>
                <a:off x="1775520" y="936696"/>
                <a:ext cx="8640960" cy="5516640"/>
              </a:xfrm>
              <a:prstGeom prst="rect">
                <a:avLst/>
              </a:prstGeom>
              <a:solidFill>
                <a:srgbClr val="CCECFF"/>
              </a:solidFill>
            </p:spPr>
            <p:txBody>
              <a:bodyPr wrap="square" rtlCol="0">
                <a:noAutofit/>
              </a:bodyPr>
              <a:lstStyle/>
              <a:p>
                <a:pPr algn="ctr">
                  <a:defRPr/>
                </a:pPr>
                <a:r>
                  <a:rPr lang="ja-JP" altLang="en-US" dirty="0">
                    <a:solidFill>
                      <a:srgbClr val="006699"/>
                    </a:solidFill>
                    <a:latin typeface="HGP創英角ｺﾞｼｯｸUB" panose="020B0900000000000000" pitchFamily="50" charset="-128"/>
                    <a:ea typeface="HGP創英角ｺﾞｼｯｸUB" panose="020B0900000000000000" pitchFamily="50" charset="-128"/>
                  </a:rPr>
                  <a:t>基本理念</a:t>
                </a:r>
              </a:p>
            </p:txBody>
          </p:sp>
          <p:sp>
            <p:nvSpPr>
              <p:cNvPr id="9" name="テキスト ボックス 8">
                <a:extLst>
                  <a:ext uri="{FF2B5EF4-FFF2-40B4-BE49-F238E27FC236}">
                    <a16:creationId xmlns:a16="http://schemas.microsoft.com/office/drawing/2014/main" id="{3C72D0F5-40FB-109D-A681-9D66BC6C861E}"/>
                  </a:ext>
                </a:extLst>
              </p:cNvPr>
              <p:cNvSpPr txBox="1"/>
              <p:nvPr/>
            </p:nvSpPr>
            <p:spPr>
              <a:xfrm>
                <a:off x="2063552" y="1354755"/>
                <a:ext cx="8136904" cy="4954565"/>
              </a:xfrm>
              <a:prstGeom prst="rect">
                <a:avLst/>
              </a:prstGeom>
              <a:solidFill>
                <a:srgbClr val="6699FF"/>
              </a:solidFill>
            </p:spPr>
            <p:txBody>
              <a:bodyPr wrap="square" rtlCol="0">
                <a:noAutofit/>
              </a:bodyPr>
              <a:lstStyle/>
              <a:p>
                <a:pPr algn="ctr">
                  <a:defRPr/>
                </a:pPr>
                <a:r>
                  <a:rPr lang="ja-JP" altLang="en-US" dirty="0">
                    <a:solidFill>
                      <a:schemeClr val="bg1"/>
                    </a:solidFill>
                    <a:latin typeface="HGP創英角ｺﾞｼｯｸUB" panose="020B0900000000000000" pitchFamily="50" charset="-128"/>
                    <a:ea typeface="HGP創英角ｺﾞｼｯｸUB" panose="020B0900000000000000" pitchFamily="50" charset="-128"/>
                  </a:rPr>
                  <a:t>大切にする考え方</a:t>
                </a:r>
              </a:p>
            </p:txBody>
          </p:sp>
          <p:sp>
            <p:nvSpPr>
              <p:cNvPr id="10" name="正方形/長方形 9">
                <a:extLst>
                  <a:ext uri="{FF2B5EF4-FFF2-40B4-BE49-F238E27FC236}">
                    <a16:creationId xmlns:a16="http://schemas.microsoft.com/office/drawing/2014/main" id="{8D54D110-A855-07AB-114D-F8527CC20268}"/>
                  </a:ext>
                </a:extLst>
              </p:cNvPr>
              <p:cNvSpPr/>
              <p:nvPr/>
            </p:nvSpPr>
            <p:spPr>
              <a:xfrm>
                <a:off x="2351584" y="1714795"/>
                <a:ext cx="2596714" cy="4464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400">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29B9D4F4-B7AD-DD32-529C-B9D44D113814}"/>
                  </a:ext>
                </a:extLst>
              </p:cNvPr>
              <p:cNvSpPr txBox="1"/>
              <p:nvPr/>
            </p:nvSpPr>
            <p:spPr>
              <a:xfrm>
                <a:off x="2549156" y="1774870"/>
                <a:ext cx="2088232" cy="316764"/>
              </a:xfrm>
              <a:prstGeom prst="rect">
                <a:avLst/>
              </a:prstGeom>
              <a:noFill/>
            </p:spPr>
            <p:txBody>
              <a:bodyPr wrap="square" rtlCol="0">
                <a:noAutofit/>
              </a:bodyPr>
              <a:lstStyle/>
              <a:p>
                <a:pPr algn="ctr">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経営の設計図</a:t>
                </a:r>
              </a:p>
            </p:txBody>
          </p:sp>
          <p:sp>
            <p:nvSpPr>
              <p:cNvPr id="12" name="テキスト ボックス 11">
                <a:extLst>
                  <a:ext uri="{FF2B5EF4-FFF2-40B4-BE49-F238E27FC236}">
                    <a16:creationId xmlns:a16="http://schemas.microsoft.com/office/drawing/2014/main" id="{7496618C-5CE2-F26F-C0D4-A019FA74B21C}"/>
                  </a:ext>
                </a:extLst>
              </p:cNvPr>
              <p:cNvSpPr txBox="1"/>
              <p:nvPr/>
            </p:nvSpPr>
            <p:spPr>
              <a:xfrm>
                <a:off x="2514484" y="2146844"/>
                <a:ext cx="2258536" cy="1656185"/>
              </a:xfrm>
              <a:prstGeom prst="rect">
                <a:avLst/>
              </a:prstGeom>
              <a:noFill/>
              <a:ln w="44450">
                <a:solidFill>
                  <a:srgbClr val="CCECFF"/>
                </a:solidFill>
              </a:ln>
            </p:spPr>
            <p:txBody>
              <a:bodyPr wrap="square" rtlCol="0">
                <a:noAutofit/>
              </a:bodyPr>
              <a:lstStyle/>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32DE3D18-0AFC-ACD1-6F12-DB2A98A7ED7A}"/>
                  </a:ext>
                </a:extLst>
              </p:cNvPr>
              <p:cNvSpPr txBox="1"/>
              <p:nvPr/>
            </p:nvSpPr>
            <p:spPr>
              <a:xfrm>
                <a:off x="2680011" y="2218853"/>
                <a:ext cx="1951994" cy="313633"/>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１ 顧客・市場</a:t>
                </a:r>
              </a:p>
            </p:txBody>
          </p:sp>
          <p:sp>
            <p:nvSpPr>
              <p:cNvPr id="14" name="テキスト ボックス 13">
                <a:extLst>
                  <a:ext uri="{FF2B5EF4-FFF2-40B4-BE49-F238E27FC236}">
                    <a16:creationId xmlns:a16="http://schemas.microsoft.com/office/drawing/2014/main" id="{5A2E5611-1A96-EE9D-08A2-122C4F10D058}"/>
                  </a:ext>
                </a:extLst>
              </p:cNvPr>
              <p:cNvSpPr txBox="1"/>
              <p:nvPr/>
            </p:nvSpPr>
            <p:spPr>
              <a:xfrm>
                <a:off x="2680011" y="2604493"/>
                <a:ext cx="1951994" cy="360040"/>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２ 顧客価値</a:t>
                </a:r>
              </a:p>
            </p:txBody>
          </p:sp>
          <p:sp>
            <p:nvSpPr>
              <p:cNvPr id="15" name="テキスト ボックス 14">
                <a:extLst>
                  <a:ext uri="{FF2B5EF4-FFF2-40B4-BE49-F238E27FC236}">
                    <a16:creationId xmlns:a16="http://schemas.microsoft.com/office/drawing/2014/main" id="{1C4C7925-C675-C2A9-5C42-21D7B8A73692}"/>
                  </a:ext>
                </a:extLst>
              </p:cNvPr>
              <p:cNvSpPr txBox="1"/>
              <p:nvPr/>
            </p:nvSpPr>
            <p:spPr>
              <a:xfrm>
                <a:off x="2680011" y="3036541"/>
                <a:ext cx="1951994" cy="360040"/>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３ 組織能力</a:t>
                </a:r>
              </a:p>
            </p:txBody>
          </p:sp>
          <p:sp>
            <p:nvSpPr>
              <p:cNvPr id="16" name="テキスト ボックス 15">
                <a:extLst>
                  <a:ext uri="{FF2B5EF4-FFF2-40B4-BE49-F238E27FC236}">
                    <a16:creationId xmlns:a16="http://schemas.microsoft.com/office/drawing/2014/main" id="{EAC69DEE-1896-DF0D-9E52-6672842CF9CA}"/>
                  </a:ext>
                </a:extLst>
              </p:cNvPr>
              <p:cNvSpPr txBox="1"/>
              <p:nvPr/>
            </p:nvSpPr>
            <p:spPr>
              <a:xfrm>
                <a:off x="2680011" y="3442988"/>
                <a:ext cx="1951994" cy="349644"/>
              </a:xfrm>
              <a:prstGeom prst="rect">
                <a:avLst/>
              </a:prstGeom>
              <a:solidFill>
                <a:srgbClr val="CCECFF"/>
              </a:solidFill>
              <a:ln w="44450">
                <a:noFill/>
              </a:ln>
            </p:spPr>
            <p:txBody>
              <a:bodyPr wrap="square" lIns="72000" rIns="0"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４ 価値提供モデル</a:t>
                </a:r>
              </a:p>
            </p:txBody>
          </p:sp>
          <p:sp>
            <p:nvSpPr>
              <p:cNvPr id="44" name="テキスト ボックス 43">
                <a:extLst>
                  <a:ext uri="{FF2B5EF4-FFF2-40B4-BE49-F238E27FC236}">
                    <a16:creationId xmlns:a16="http://schemas.microsoft.com/office/drawing/2014/main" id="{930F1B05-B440-226F-AD5A-E0F6C254E396}"/>
                  </a:ext>
                </a:extLst>
              </p:cNvPr>
              <p:cNvSpPr txBox="1"/>
              <p:nvPr/>
            </p:nvSpPr>
            <p:spPr>
              <a:xfrm>
                <a:off x="2514484" y="3886348"/>
                <a:ext cx="2277420" cy="2220936"/>
              </a:xfrm>
              <a:prstGeom prst="rect">
                <a:avLst/>
              </a:prstGeom>
              <a:noFill/>
              <a:ln w="44450">
                <a:solidFill>
                  <a:srgbClr val="CCECFF"/>
                </a:solidFill>
              </a:ln>
            </p:spPr>
            <p:txBody>
              <a:bodyPr wrap="square" rtlCol="0">
                <a:noAutofit/>
              </a:bodyPr>
              <a:lstStyle/>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45" name="テキスト ボックス 44">
                <a:extLst>
                  <a:ext uri="{FF2B5EF4-FFF2-40B4-BE49-F238E27FC236}">
                    <a16:creationId xmlns:a16="http://schemas.microsoft.com/office/drawing/2014/main" id="{933ED3AB-597E-CD58-29B2-1827A2AC9B86}"/>
                  </a:ext>
                </a:extLst>
              </p:cNvPr>
              <p:cNvSpPr txBox="1"/>
              <p:nvPr/>
            </p:nvSpPr>
            <p:spPr>
              <a:xfrm>
                <a:off x="2680011" y="3947935"/>
                <a:ext cx="1990095" cy="1162550"/>
              </a:xfrm>
              <a:prstGeom prst="rect">
                <a:avLst/>
              </a:prstGeom>
              <a:solidFill>
                <a:srgbClr val="CCECFF"/>
              </a:solidFill>
              <a:ln w="44450">
                <a:noFill/>
              </a:ln>
            </p:spPr>
            <p:txBody>
              <a:bodyPr wrap="square" lIns="0" rIns="0"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 ５ありたい姿</a:t>
                </a: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５ー１ これまでの物語</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５ー２ 強みと価値観</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５ー３ 環境変化</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 　５ー４ ありたい姿</a:t>
                </a:r>
                <a:endParaRPr lang="en-US" altLang="ja-JP" sz="1200"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46" name="テキスト ボックス 45">
                <a:extLst>
                  <a:ext uri="{FF2B5EF4-FFF2-40B4-BE49-F238E27FC236}">
                    <a16:creationId xmlns:a16="http://schemas.microsoft.com/office/drawing/2014/main" id="{BA08CEC2-86CF-273D-4FD4-F26761ED9F27}"/>
                  </a:ext>
                </a:extLst>
              </p:cNvPr>
              <p:cNvSpPr txBox="1"/>
              <p:nvPr/>
            </p:nvSpPr>
            <p:spPr>
              <a:xfrm>
                <a:off x="2679962" y="5169697"/>
                <a:ext cx="2025382" cy="37283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６ 変革の道筋</a:t>
                </a:r>
              </a:p>
            </p:txBody>
          </p:sp>
          <p:sp>
            <p:nvSpPr>
              <p:cNvPr id="47" name="テキスト ボックス 46">
                <a:extLst>
                  <a:ext uri="{FF2B5EF4-FFF2-40B4-BE49-F238E27FC236}">
                    <a16:creationId xmlns:a16="http://schemas.microsoft.com/office/drawing/2014/main" id="{5A517440-C67D-9542-164B-CE397293588F}"/>
                  </a:ext>
                </a:extLst>
              </p:cNvPr>
              <p:cNvSpPr txBox="1"/>
              <p:nvPr/>
            </p:nvSpPr>
            <p:spPr>
              <a:xfrm>
                <a:off x="2680011" y="5601745"/>
                <a:ext cx="2021708" cy="37283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７ 変革目標</a:t>
                </a:r>
              </a:p>
            </p:txBody>
          </p:sp>
          <p:sp>
            <p:nvSpPr>
              <p:cNvPr id="48" name="正方形/長方形 47">
                <a:extLst>
                  <a:ext uri="{FF2B5EF4-FFF2-40B4-BE49-F238E27FC236}">
                    <a16:creationId xmlns:a16="http://schemas.microsoft.com/office/drawing/2014/main" id="{CDC086BE-AC67-1C35-A089-08B6BA874107}"/>
                  </a:ext>
                </a:extLst>
              </p:cNvPr>
              <p:cNvSpPr/>
              <p:nvPr/>
            </p:nvSpPr>
            <p:spPr>
              <a:xfrm>
                <a:off x="5258370" y="1743456"/>
                <a:ext cx="2126662" cy="44358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51" name="テキスト ボックス 50">
                <a:extLst>
                  <a:ext uri="{FF2B5EF4-FFF2-40B4-BE49-F238E27FC236}">
                    <a16:creationId xmlns:a16="http://schemas.microsoft.com/office/drawing/2014/main" id="{73BC424D-F702-238F-4C5E-C2CC4429C8C2}"/>
                  </a:ext>
                </a:extLst>
              </p:cNvPr>
              <p:cNvSpPr txBox="1"/>
              <p:nvPr/>
            </p:nvSpPr>
            <p:spPr>
              <a:xfrm>
                <a:off x="5270806" y="1767157"/>
                <a:ext cx="2088232" cy="379686"/>
              </a:xfrm>
              <a:prstGeom prst="rect">
                <a:avLst/>
              </a:prstGeom>
              <a:noFill/>
            </p:spPr>
            <p:txBody>
              <a:bodyPr wrap="square" rtlCol="0">
                <a:noAutofit/>
              </a:bodyPr>
              <a:lstStyle/>
              <a:p>
                <a:pPr algn="ctr">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変革実践活動</a:t>
                </a:r>
              </a:p>
            </p:txBody>
          </p:sp>
          <p:grpSp>
            <p:nvGrpSpPr>
              <p:cNvPr id="52" name="グループ化 51">
                <a:extLst>
                  <a:ext uri="{FF2B5EF4-FFF2-40B4-BE49-F238E27FC236}">
                    <a16:creationId xmlns:a16="http://schemas.microsoft.com/office/drawing/2014/main" id="{7B9BD8AA-906C-0D1A-FE53-5FE1EC3882DA}"/>
                  </a:ext>
                </a:extLst>
              </p:cNvPr>
              <p:cNvGrpSpPr/>
              <p:nvPr/>
            </p:nvGrpSpPr>
            <p:grpSpPr>
              <a:xfrm>
                <a:off x="5519936" y="2265260"/>
                <a:ext cx="1637300" cy="3711301"/>
                <a:chOff x="6201700" y="2442692"/>
                <a:chExt cx="1768660" cy="2668714"/>
              </a:xfrm>
            </p:grpSpPr>
            <p:sp>
              <p:nvSpPr>
                <p:cNvPr id="63" name="テキスト ボックス 62">
                  <a:extLst>
                    <a:ext uri="{FF2B5EF4-FFF2-40B4-BE49-F238E27FC236}">
                      <a16:creationId xmlns:a16="http://schemas.microsoft.com/office/drawing/2014/main" id="{261C7226-C1F8-82A8-0C6C-D348CF94E261}"/>
                    </a:ext>
                  </a:extLst>
                </p:cNvPr>
                <p:cNvSpPr txBox="1"/>
                <p:nvPr/>
              </p:nvSpPr>
              <p:spPr>
                <a:xfrm>
                  <a:off x="6201700" y="2442692"/>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１ 顧客・市場</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洞察・理解</a:t>
                  </a:r>
                </a:p>
              </p:txBody>
            </p:sp>
            <p:sp>
              <p:nvSpPr>
                <p:cNvPr id="64" name="テキスト ボックス 63">
                  <a:extLst>
                    <a:ext uri="{FF2B5EF4-FFF2-40B4-BE49-F238E27FC236}">
                      <a16:creationId xmlns:a16="http://schemas.microsoft.com/office/drawing/2014/main" id="{1006E2A5-1484-0115-9A23-B747D15B09F4}"/>
                    </a:ext>
                  </a:extLst>
                </p:cNvPr>
                <p:cNvSpPr txBox="1"/>
                <p:nvPr/>
              </p:nvSpPr>
              <p:spPr>
                <a:xfrm>
                  <a:off x="6219252" y="2986791"/>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２ 顧客価値</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創造・提供</a:t>
                  </a:r>
                </a:p>
              </p:txBody>
            </p:sp>
            <p:sp>
              <p:nvSpPr>
                <p:cNvPr id="69" name="テキスト ボックス 68">
                  <a:extLst>
                    <a:ext uri="{FF2B5EF4-FFF2-40B4-BE49-F238E27FC236}">
                      <a16:creationId xmlns:a16="http://schemas.microsoft.com/office/drawing/2014/main" id="{2092EFDD-3459-632D-2B03-E94E62853D20}"/>
                    </a:ext>
                  </a:extLst>
                </p:cNvPr>
                <p:cNvSpPr txBox="1"/>
                <p:nvPr/>
              </p:nvSpPr>
              <p:spPr>
                <a:xfrm>
                  <a:off x="6219252" y="3542792"/>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３ 組織能力</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向上・開発</a:t>
                  </a:r>
                </a:p>
              </p:txBody>
            </p:sp>
            <p:sp>
              <p:nvSpPr>
                <p:cNvPr id="70" name="テキスト ボックス 69">
                  <a:extLst>
                    <a:ext uri="{FF2B5EF4-FFF2-40B4-BE49-F238E27FC236}">
                      <a16:creationId xmlns:a16="http://schemas.microsoft.com/office/drawing/2014/main" id="{E21AE8DE-84BE-E9D8-C9E6-0F42449833DB}"/>
                    </a:ext>
                  </a:extLst>
                </p:cNvPr>
                <p:cNvSpPr txBox="1"/>
                <p:nvPr/>
              </p:nvSpPr>
              <p:spPr>
                <a:xfrm>
                  <a:off x="6224616" y="4120411"/>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４ </a:t>
                  </a:r>
                  <a:r>
                    <a:rPr lang="ja-JP" altLang="en-US" sz="1200" dirty="0">
                      <a:solidFill>
                        <a:prstClr val="black"/>
                      </a:solidFill>
                      <a:latin typeface="HGP創英角ｺﾞｼｯｸUB" panose="020B0900000000000000" pitchFamily="50" charset="-128"/>
                      <a:ea typeface="HGP創英角ｺﾞｼｯｸUB" panose="020B0900000000000000" pitchFamily="50" charset="-128"/>
                    </a:rPr>
                    <a:t>リーダーシップ</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生成・共鳴</a:t>
                  </a:r>
                </a:p>
              </p:txBody>
            </p:sp>
            <p:sp>
              <p:nvSpPr>
                <p:cNvPr id="72" name="テキスト ボックス 71">
                  <a:extLst>
                    <a:ext uri="{FF2B5EF4-FFF2-40B4-BE49-F238E27FC236}">
                      <a16:creationId xmlns:a16="http://schemas.microsoft.com/office/drawing/2014/main" id="{D4545B99-BA29-61CB-A306-EC00384C5867}"/>
                    </a:ext>
                  </a:extLst>
                </p:cNvPr>
                <p:cNvSpPr txBox="1"/>
                <p:nvPr/>
              </p:nvSpPr>
              <p:spPr>
                <a:xfrm>
                  <a:off x="6242168" y="4664510"/>
                  <a:ext cx="1728192" cy="44689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５　戦　略</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思考・実践</a:t>
                  </a:r>
                </a:p>
              </p:txBody>
            </p:sp>
          </p:grpSp>
          <p:sp>
            <p:nvSpPr>
              <p:cNvPr id="53" name="正方形/長方形 52">
                <a:extLst>
                  <a:ext uri="{FF2B5EF4-FFF2-40B4-BE49-F238E27FC236}">
                    <a16:creationId xmlns:a16="http://schemas.microsoft.com/office/drawing/2014/main" id="{5093D1E4-78BF-B429-6EEE-198872DBA8A9}"/>
                  </a:ext>
                </a:extLst>
              </p:cNvPr>
              <p:cNvSpPr/>
              <p:nvPr/>
            </p:nvSpPr>
            <p:spPr>
              <a:xfrm>
                <a:off x="7582174" y="1727781"/>
                <a:ext cx="2340376" cy="4451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54" name="テキスト ボックス 53">
                <a:extLst>
                  <a:ext uri="{FF2B5EF4-FFF2-40B4-BE49-F238E27FC236}">
                    <a16:creationId xmlns:a16="http://schemas.microsoft.com/office/drawing/2014/main" id="{DD0C78D3-5706-B850-405F-A6B1912956E4}"/>
                  </a:ext>
                </a:extLst>
              </p:cNvPr>
              <p:cNvSpPr txBox="1"/>
              <p:nvPr/>
            </p:nvSpPr>
            <p:spPr>
              <a:xfrm>
                <a:off x="7574164" y="1767157"/>
                <a:ext cx="2266252" cy="379686"/>
              </a:xfrm>
              <a:prstGeom prst="rect">
                <a:avLst/>
              </a:prstGeom>
              <a:noFill/>
            </p:spPr>
            <p:txBody>
              <a:bodyPr wrap="square" rtlCol="0">
                <a:noAutofit/>
              </a:bodyPr>
              <a:lstStyle/>
              <a:p>
                <a:pPr algn="ctr">
                  <a:defRPr/>
                </a:pPr>
                <a:r>
                  <a:rPr lang="ja-JP" altLang="en-US" sz="1600" dirty="0">
                    <a:solidFill>
                      <a:prstClr val="black"/>
                    </a:solidFill>
                    <a:latin typeface="HGP創英角ｺﾞｼｯｸUB" panose="020B0900000000000000" pitchFamily="50" charset="-128"/>
                    <a:ea typeface="HGP創英角ｺﾞｼｯｸUB" panose="020B0900000000000000" pitchFamily="50" charset="-128"/>
                  </a:rPr>
                  <a:t>活動結果と振り返り</a:t>
                </a:r>
              </a:p>
            </p:txBody>
          </p:sp>
          <p:grpSp>
            <p:nvGrpSpPr>
              <p:cNvPr id="55" name="グループ化 54">
                <a:extLst>
                  <a:ext uri="{FF2B5EF4-FFF2-40B4-BE49-F238E27FC236}">
                    <a16:creationId xmlns:a16="http://schemas.microsoft.com/office/drawing/2014/main" id="{04F95100-C016-A872-4CF4-092979C66DFD}"/>
                  </a:ext>
                </a:extLst>
              </p:cNvPr>
              <p:cNvGrpSpPr/>
              <p:nvPr/>
            </p:nvGrpSpPr>
            <p:grpSpPr>
              <a:xfrm>
                <a:off x="7771868" y="2348729"/>
                <a:ext cx="1940757" cy="3624899"/>
                <a:chOff x="7711159" y="2118717"/>
                <a:chExt cx="1940758" cy="3624899"/>
              </a:xfrm>
            </p:grpSpPr>
            <p:sp>
              <p:nvSpPr>
                <p:cNvPr id="57" name="テキスト ボックス 56">
                  <a:extLst>
                    <a:ext uri="{FF2B5EF4-FFF2-40B4-BE49-F238E27FC236}">
                      <a16:creationId xmlns:a16="http://schemas.microsoft.com/office/drawing/2014/main" id="{BE048557-F70B-F07B-6536-C6C5A5F08A59}"/>
                    </a:ext>
                  </a:extLst>
                </p:cNvPr>
                <p:cNvSpPr txBox="1"/>
                <p:nvPr/>
              </p:nvSpPr>
              <p:spPr>
                <a:xfrm>
                  <a:off x="7711159" y="2118717"/>
                  <a:ext cx="1940758" cy="68051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１ 変革目標の結果</a:t>
                  </a:r>
                </a:p>
              </p:txBody>
            </p:sp>
            <p:sp>
              <p:nvSpPr>
                <p:cNvPr id="58" name="テキスト ボックス 57">
                  <a:extLst>
                    <a:ext uri="{FF2B5EF4-FFF2-40B4-BE49-F238E27FC236}">
                      <a16:creationId xmlns:a16="http://schemas.microsoft.com/office/drawing/2014/main" id="{9B971EC2-0EC1-CEB9-2C37-2E11889A86A9}"/>
                    </a:ext>
                  </a:extLst>
                </p:cNvPr>
                <p:cNvSpPr txBox="1"/>
                <p:nvPr/>
              </p:nvSpPr>
              <p:spPr>
                <a:xfrm>
                  <a:off x="7711159" y="3118266"/>
                  <a:ext cx="1940758" cy="681397"/>
                </a:xfrm>
                <a:prstGeom prst="rect">
                  <a:avLst/>
                </a:prstGeom>
                <a:solidFill>
                  <a:srgbClr val="CCECFF"/>
                </a:solidFill>
              </p:spPr>
              <p:txBody>
                <a:bodyPr wrap="square" lIns="0" rIns="0"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２ </a:t>
                  </a:r>
                  <a:r>
                    <a:rPr lang="ja-JP" altLang="en-US" sz="1300" dirty="0">
                      <a:solidFill>
                        <a:prstClr val="black"/>
                      </a:solidFill>
                      <a:latin typeface="HGP創英角ｺﾞｼｯｸUB" panose="020B0900000000000000" pitchFamily="50" charset="-128"/>
                      <a:ea typeface="HGP創英角ｺﾞｼｯｸUB" panose="020B0900000000000000" pitchFamily="50" charset="-128"/>
                    </a:rPr>
                    <a:t>ありたい姿の状態</a:t>
                  </a:r>
                  <a:br>
                    <a:rPr lang="en-US" altLang="ja-JP" sz="1300" dirty="0">
                      <a:solidFill>
                        <a:prstClr val="black"/>
                      </a:solidFill>
                      <a:latin typeface="HGP創英角ｺﾞｼｯｸUB" panose="020B0900000000000000" pitchFamily="50" charset="-128"/>
                      <a:ea typeface="HGP創英角ｺﾞｼｯｸUB" panose="020B0900000000000000" pitchFamily="50" charset="-128"/>
                    </a:rPr>
                  </a:br>
                  <a:r>
                    <a:rPr lang="ja-JP" altLang="en-US" sz="1300" dirty="0">
                      <a:solidFill>
                        <a:prstClr val="black"/>
                      </a:solidFill>
                      <a:latin typeface="HGP創英角ｺﾞｼｯｸUB" panose="020B0900000000000000" pitchFamily="50" charset="-128"/>
                      <a:ea typeface="HGP創英角ｺﾞｼｯｸUB" panose="020B0900000000000000" pitchFamily="50" charset="-128"/>
                    </a:rPr>
                    <a:t>　 を表す目標の結果</a:t>
                  </a:r>
                </a:p>
              </p:txBody>
            </p:sp>
            <p:sp>
              <p:nvSpPr>
                <p:cNvPr id="59" name="テキスト ボックス 58">
                  <a:extLst>
                    <a:ext uri="{FF2B5EF4-FFF2-40B4-BE49-F238E27FC236}">
                      <a16:creationId xmlns:a16="http://schemas.microsoft.com/office/drawing/2014/main" id="{15D99C99-8613-5FF2-689B-90A62587D39B}"/>
                    </a:ext>
                  </a:extLst>
                </p:cNvPr>
                <p:cNvSpPr txBox="1"/>
                <p:nvPr/>
              </p:nvSpPr>
              <p:spPr>
                <a:xfrm>
                  <a:off x="7711159" y="4050068"/>
                  <a:ext cx="1940758" cy="657816"/>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３ 変革実践活動の</a:t>
                  </a:r>
                  <a:endParaRPr lang="en-US" altLang="ja-JP" sz="1400"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en-US" altLang="ja-JP" sz="1400" dirty="0">
                      <a:solidFill>
                        <a:prstClr val="black"/>
                      </a:solidFill>
                      <a:latin typeface="HGP創英角ｺﾞｼｯｸUB" panose="020B0900000000000000" pitchFamily="50" charset="-128"/>
                      <a:ea typeface="HGP創英角ｺﾞｼｯｸUB" panose="020B0900000000000000" pitchFamily="50" charset="-128"/>
                    </a:rPr>
                    <a:t> </a:t>
                  </a: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　結果の振り返り</a:t>
                  </a:r>
                </a:p>
              </p:txBody>
            </p:sp>
            <p:sp>
              <p:nvSpPr>
                <p:cNvPr id="62" name="テキスト ボックス 61">
                  <a:extLst>
                    <a:ext uri="{FF2B5EF4-FFF2-40B4-BE49-F238E27FC236}">
                      <a16:creationId xmlns:a16="http://schemas.microsoft.com/office/drawing/2014/main" id="{43528895-8482-F889-43B5-B18CC540E0DA}"/>
                    </a:ext>
                  </a:extLst>
                </p:cNvPr>
                <p:cNvSpPr txBox="1"/>
                <p:nvPr/>
              </p:nvSpPr>
              <p:spPr>
                <a:xfrm>
                  <a:off x="7711159" y="5095544"/>
                  <a:ext cx="1940758" cy="648072"/>
                </a:xfrm>
                <a:prstGeom prst="rect">
                  <a:avLst/>
                </a:prstGeom>
                <a:solidFill>
                  <a:srgbClr val="CCECFF"/>
                </a:solidFill>
              </p:spPr>
              <p:txBody>
                <a:bodyPr wrap="square" rtlCol="0">
                  <a:noAutofit/>
                </a:bodyPr>
                <a:lstStyle/>
                <a:p>
                  <a:pPr>
                    <a:defRPr/>
                  </a:pPr>
                  <a:r>
                    <a:rPr lang="ja-JP" altLang="en-US" sz="1400" dirty="0">
                      <a:solidFill>
                        <a:prstClr val="black"/>
                      </a:solidFill>
                      <a:latin typeface="HGP創英角ｺﾞｼｯｸUB" panose="020B0900000000000000" pitchFamily="50" charset="-128"/>
                      <a:ea typeface="HGP創英角ｺﾞｼｯｸUB" panose="020B0900000000000000" pitchFamily="50" charset="-128"/>
                    </a:rPr>
                    <a:t>４ 全体の振り返り</a:t>
                  </a:r>
                </a:p>
              </p:txBody>
            </p:sp>
          </p:grpSp>
          <p:cxnSp>
            <p:nvCxnSpPr>
              <p:cNvPr id="56" name="直線コネクタ 55">
                <a:extLst>
                  <a:ext uri="{FF2B5EF4-FFF2-40B4-BE49-F238E27FC236}">
                    <a16:creationId xmlns:a16="http://schemas.microsoft.com/office/drawing/2014/main" id="{4E1BF1C7-B083-824F-78FF-2A1174EE6109}"/>
                  </a:ext>
                </a:extLst>
              </p:cNvPr>
              <p:cNvCxnSpPr>
                <a:cxnSpLocks/>
              </p:cNvCxnSpPr>
              <p:nvPr/>
            </p:nvCxnSpPr>
            <p:spPr>
              <a:xfrm>
                <a:off x="7385031" y="6179292"/>
                <a:ext cx="196245"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cxnSp>
          <p:nvCxnSpPr>
            <p:cNvPr id="79" name="直線コネクタ 78">
              <a:extLst>
                <a:ext uri="{FF2B5EF4-FFF2-40B4-BE49-F238E27FC236}">
                  <a16:creationId xmlns:a16="http://schemas.microsoft.com/office/drawing/2014/main" id="{0A904276-7E6F-3BB7-8F20-968BA249C650}"/>
                </a:ext>
              </a:extLst>
            </p:cNvPr>
            <p:cNvCxnSpPr>
              <a:cxnSpLocks/>
            </p:cNvCxnSpPr>
            <p:nvPr/>
          </p:nvCxnSpPr>
          <p:spPr>
            <a:xfrm flipH="1">
              <a:off x="3484447" y="6492724"/>
              <a:ext cx="524236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0" name="グループ化 79">
              <a:extLst>
                <a:ext uri="{FF2B5EF4-FFF2-40B4-BE49-F238E27FC236}">
                  <a16:creationId xmlns:a16="http://schemas.microsoft.com/office/drawing/2014/main" id="{54C2A72E-1D85-8709-2B7B-85AD10BD6CE5}"/>
                </a:ext>
              </a:extLst>
            </p:cNvPr>
            <p:cNvGrpSpPr/>
            <p:nvPr/>
          </p:nvGrpSpPr>
          <p:grpSpPr>
            <a:xfrm>
              <a:off x="3503712" y="5937970"/>
              <a:ext cx="5223103" cy="557273"/>
              <a:chOff x="2483768" y="5995939"/>
              <a:chExt cx="4968552" cy="557273"/>
            </a:xfrm>
          </p:grpSpPr>
          <p:cxnSp>
            <p:nvCxnSpPr>
              <p:cNvPr id="81" name="直線コネクタ 80">
                <a:extLst>
                  <a:ext uri="{FF2B5EF4-FFF2-40B4-BE49-F238E27FC236}">
                    <a16:creationId xmlns:a16="http://schemas.microsoft.com/office/drawing/2014/main" id="{2A8A41F2-1E01-821D-4E35-CF93BA26A138}"/>
                  </a:ext>
                </a:extLst>
              </p:cNvPr>
              <p:cNvCxnSpPr>
                <a:cxnSpLocks/>
              </p:cNvCxnSpPr>
              <p:nvPr/>
            </p:nvCxnSpPr>
            <p:spPr>
              <a:xfrm>
                <a:off x="7452320" y="6021288"/>
                <a:ext cx="0" cy="52940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A787DEDF-EECB-13DC-7B83-6501593A2B13}"/>
                  </a:ext>
                </a:extLst>
              </p:cNvPr>
              <p:cNvCxnSpPr>
                <a:cxnSpLocks/>
              </p:cNvCxnSpPr>
              <p:nvPr/>
            </p:nvCxnSpPr>
            <p:spPr>
              <a:xfrm flipV="1">
                <a:off x="2483768"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CE61A27D-E56A-5FEA-80C1-C1DB5FBD8954}"/>
                  </a:ext>
                </a:extLst>
              </p:cNvPr>
              <p:cNvCxnSpPr>
                <a:cxnSpLocks/>
              </p:cNvCxnSpPr>
              <p:nvPr/>
            </p:nvCxnSpPr>
            <p:spPr>
              <a:xfrm flipV="1">
                <a:off x="5076056"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88" name="直線コネクタ 87">
              <a:extLst>
                <a:ext uri="{FF2B5EF4-FFF2-40B4-BE49-F238E27FC236}">
                  <a16:creationId xmlns:a16="http://schemas.microsoft.com/office/drawing/2014/main" id="{DB558167-E65D-800F-32CE-F19A08BE4E4B}"/>
                </a:ext>
              </a:extLst>
            </p:cNvPr>
            <p:cNvCxnSpPr>
              <a:cxnSpLocks/>
            </p:cNvCxnSpPr>
            <p:nvPr/>
          </p:nvCxnSpPr>
          <p:spPr>
            <a:xfrm flipV="1">
              <a:off x="4487416" y="1527037"/>
              <a:ext cx="743391" cy="386441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702AE62F-A351-D339-5408-274C427E1B52}"/>
                </a:ext>
              </a:extLst>
            </p:cNvPr>
            <p:cNvCxnSpPr>
              <a:cxnSpLocks/>
            </p:cNvCxnSpPr>
            <p:nvPr/>
          </p:nvCxnSpPr>
          <p:spPr>
            <a:xfrm>
              <a:off x="4505545" y="5753935"/>
              <a:ext cx="725262" cy="184035"/>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7ABC3434-1CA4-1BCD-1651-5EDA4F4D4EF6}"/>
                </a:ext>
              </a:extLst>
            </p:cNvPr>
            <p:cNvCxnSpPr>
              <a:cxnSpLocks/>
            </p:cNvCxnSpPr>
            <p:nvPr/>
          </p:nvCxnSpPr>
          <p:spPr>
            <a:xfrm>
              <a:off x="7385032" y="1513444"/>
              <a:ext cx="245116"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sp>
        <p:nvSpPr>
          <p:cNvPr id="3" name="正方形/長方形 2">
            <a:extLst>
              <a:ext uri="{FF2B5EF4-FFF2-40B4-BE49-F238E27FC236}">
                <a16:creationId xmlns:a16="http://schemas.microsoft.com/office/drawing/2014/main" id="{C909139D-7E16-5437-D322-1A5C87827AFA}"/>
              </a:ext>
            </a:extLst>
          </p:cNvPr>
          <p:cNvSpPr/>
          <p:nvPr/>
        </p:nvSpPr>
        <p:spPr>
          <a:xfrm>
            <a:off x="2351583" y="705853"/>
            <a:ext cx="7200800" cy="4520593"/>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B4793D4-E8E0-1F32-9BD7-E8C33D51730F}"/>
              </a:ext>
            </a:extLst>
          </p:cNvPr>
          <p:cNvSpPr txBox="1"/>
          <p:nvPr/>
        </p:nvSpPr>
        <p:spPr>
          <a:xfrm>
            <a:off x="636593" y="5546859"/>
            <a:ext cx="10690787" cy="1687463"/>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基本理念とは、　 どんなに時代が変わっても、変わることのない、経営の前提となる共通の価値観です。すべての判断に迷ったとき、立ち返るべき原点であり、顧客価値経営としての、ブレない軸です。</a:t>
            </a:r>
            <a:endParaRPr kumimoji="1" lang="en-US" altLang="ja-JP"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3620797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A4587-89A6-47D3-0CFA-CACFC47C6D18}"/>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08D8488-EEAF-D555-184E-1B135FE9187C}"/>
              </a:ext>
            </a:extLst>
          </p:cNvPr>
          <p:cNvSpPr>
            <a:spLocks noGrp="1"/>
          </p:cNvSpPr>
          <p:nvPr>
            <p:ph type="title" idx="4294967295"/>
          </p:nvPr>
        </p:nvSpPr>
        <p:spPr>
          <a:xfrm>
            <a:off x="585591" y="490660"/>
            <a:ext cx="10972800" cy="850108"/>
          </a:xfrm>
          <a:prstGeom prst="rect">
            <a:avLst/>
          </a:prstGeom>
        </p:spPr>
        <p:txBody>
          <a:bodyPr/>
          <a:lstStyle/>
          <a:p>
            <a:pPr algn="ctr"/>
            <a:r>
              <a:rPr kumimoji="1" lang="ja-JP" altLang="en-US" dirty="0"/>
              <a:t>顧客価値経営の基本理念</a:t>
            </a:r>
          </a:p>
        </p:txBody>
      </p:sp>
      <p:grpSp>
        <p:nvGrpSpPr>
          <p:cNvPr id="15" name="グループ化 14">
            <a:extLst>
              <a:ext uri="{FF2B5EF4-FFF2-40B4-BE49-F238E27FC236}">
                <a16:creationId xmlns:a16="http://schemas.microsoft.com/office/drawing/2014/main" id="{06838636-B6F5-33BB-4223-2181CC181F81}"/>
              </a:ext>
            </a:extLst>
          </p:cNvPr>
          <p:cNvGrpSpPr/>
          <p:nvPr/>
        </p:nvGrpSpPr>
        <p:grpSpPr>
          <a:xfrm>
            <a:off x="1895527" y="2708920"/>
            <a:ext cx="8232921" cy="3024336"/>
            <a:chOff x="803412" y="1611152"/>
            <a:chExt cx="10477164" cy="4338128"/>
          </a:xfrm>
        </p:grpSpPr>
        <p:sp>
          <p:nvSpPr>
            <p:cNvPr id="14" name="二等辺三角形 13">
              <a:extLst>
                <a:ext uri="{FF2B5EF4-FFF2-40B4-BE49-F238E27FC236}">
                  <a16:creationId xmlns:a16="http://schemas.microsoft.com/office/drawing/2014/main" id="{96B57D3D-9099-0BEB-5150-5912A0795AEB}"/>
                </a:ext>
              </a:extLst>
            </p:cNvPr>
            <p:cNvSpPr/>
            <p:nvPr/>
          </p:nvSpPr>
          <p:spPr>
            <a:xfrm>
              <a:off x="1820162" y="2640048"/>
              <a:ext cx="8496944" cy="2338723"/>
            </a:xfrm>
            <a:prstGeom prst="triangl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2" name="テキスト ボックス 1">
              <a:extLst>
                <a:ext uri="{FF2B5EF4-FFF2-40B4-BE49-F238E27FC236}">
                  <a16:creationId xmlns:a16="http://schemas.microsoft.com/office/drawing/2014/main" id="{B9DB4ECE-6EB2-6D4A-7E67-FF4E7A39BCB1}"/>
                </a:ext>
              </a:extLst>
            </p:cNvPr>
            <p:cNvSpPr txBox="1"/>
            <p:nvPr/>
          </p:nvSpPr>
          <p:spPr>
            <a:xfrm>
              <a:off x="4942290" y="3429439"/>
              <a:ext cx="2239246" cy="67682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最上位</a:t>
              </a: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grpSp>
          <p:nvGrpSpPr>
            <p:cNvPr id="7" name="グループ化 6">
              <a:extLst>
                <a:ext uri="{FF2B5EF4-FFF2-40B4-BE49-F238E27FC236}">
                  <a16:creationId xmlns:a16="http://schemas.microsoft.com/office/drawing/2014/main" id="{39C65FB5-E3EC-25B3-18E8-111EB09E66A8}"/>
                </a:ext>
              </a:extLst>
            </p:cNvPr>
            <p:cNvGrpSpPr/>
            <p:nvPr/>
          </p:nvGrpSpPr>
          <p:grpSpPr>
            <a:xfrm>
              <a:off x="3575720" y="1611152"/>
              <a:ext cx="5004556" cy="1783438"/>
              <a:chOff x="5519936" y="1628800"/>
              <a:chExt cx="5544616" cy="1944216"/>
            </a:xfrm>
          </p:grpSpPr>
          <p:sp>
            <p:nvSpPr>
              <p:cNvPr id="4" name="楕円 3">
                <a:extLst>
                  <a:ext uri="{FF2B5EF4-FFF2-40B4-BE49-F238E27FC236}">
                    <a16:creationId xmlns:a16="http://schemas.microsoft.com/office/drawing/2014/main" id="{43E37E8C-BD04-AFF0-FDB7-D3651ABA5D05}"/>
                  </a:ext>
                </a:extLst>
              </p:cNvPr>
              <p:cNvSpPr/>
              <p:nvPr/>
            </p:nvSpPr>
            <p:spPr>
              <a:xfrm>
                <a:off x="5519936" y="1628800"/>
                <a:ext cx="5544616" cy="1944216"/>
              </a:xfrm>
              <a:prstGeom prst="ellipse">
                <a:avLst/>
              </a:prstGeom>
              <a:solidFill>
                <a:schemeClr val="bg1">
                  <a:lumMod val="85000"/>
                </a:schemeClr>
              </a:solidFill>
              <a:ln w="63500">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5" name="テキスト ボックス 4">
                <a:extLst>
                  <a:ext uri="{FF2B5EF4-FFF2-40B4-BE49-F238E27FC236}">
                    <a16:creationId xmlns:a16="http://schemas.microsoft.com/office/drawing/2014/main" id="{419702E0-7131-C440-ABD7-CDE1EDBB047C}"/>
                  </a:ext>
                </a:extLst>
              </p:cNvPr>
              <p:cNvSpPr txBox="1"/>
              <p:nvPr/>
            </p:nvSpPr>
            <p:spPr>
              <a:xfrm>
                <a:off x="5878941" y="2147203"/>
                <a:ext cx="4646447" cy="67851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顧客価値を創造する</a:t>
                </a:r>
                <a:endParaRPr kumimoji="1" lang="en-US" altLang="ja-JP" sz="2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grpSp>
        <p:grpSp>
          <p:nvGrpSpPr>
            <p:cNvPr id="8" name="グループ化 7">
              <a:extLst>
                <a:ext uri="{FF2B5EF4-FFF2-40B4-BE49-F238E27FC236}">
                  <a16:creationId xmlns:a16="http://schemas.microsoft.com/office/drawing/2014/main" id="{0A8E8653-3755-B4A1-DEDC-5453481099A3}"/>
                </a:ext>
              </a:extLst>
            </p:cNvPr>
            <p:cNvGrpSpPr/>
            <p:nvPr/>
          </p:nvGrpSpPr>
          <p:grpSpPr>
            <a:xfrm>
              <a:off x="803412" y="4165842"/>
              <a:ext cx="5004556" cy="1783438"/>
              <a:chOff x="5519936" y="1628800"/>
              <a:chExt cx="5544616" cy="1944216"/>
            </a:xfrm>
          </p:grpSpPr>
          <p:sp>
            <p:nvSpPr>
              <p:cNvPr id="9" name="楕円 8">
                <a:extLst>
                  <a:ext uri="{FF2B5EF4-FFF2-40B4-BE49-F238E27FC236}">
                    <a16:creationId xmlns:a16="http://schemas.microsoft.com/office/drawing/2014/main" id="{AF387FA4-AE5E-FC1F-CB73-ED3D70998218}"/>
                  </a:ext>
                </a:extLst>
              </p:cNvPr>
              <p:cNvSpPr/>
              <p:nvPr/>
            </p:nvSpPr>
            <p:spPr>
              <a:xfrm>
                <a:off x="5519936" y="1628800"/>
                <a:ext cx="5544616" cy="1944216"/>
              </a:xfrm>
              <a:prstGeom prst="ellipse">
                <a:avLst/>
              </a:prstGeom>
              <a:solidFill>
                <a:schemeClr val="bg1">
                  <a:lumMod val="85000"/>
                </a:schemeClr>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0" name="テキスト ボックス 9">
                <a:extLst>
                  <a:ext uri="{FF2B5EF4-FFF2-40B4-BE49-F238E27FC236}">
                    <a16:creationId xmlns:a16="http://schemas.microsoft.com/office/drawing/2014/main" id="{548F849F-4F65-B691-3BAE-5964F82CC54F}"/>
                  </a:ext>
                </a:extLst>
              </p:cNvPr>
              <p:cNvSpPr txBox="1"/>
              <p:nvPr/>
            </p:nvSpPr>
            <p:spPr>
              <a:xfrm>
                <a:off x="5648193" y="2261653"/>
                <a:ext cx="5288102" cy="67851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社員の主体性を高める</a:t>
                </a:r>
                <a:endParaRPr kumimoji="1" lang="en-US" altLang="ja-JP" sz="2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grpSp>
        <p:grpSp>
          <p:nvGrpSpPr>
            <p:cNvPr id="11" name="グループ化 10">
              <a:extLst>
                <a:ext uri="{FF2B5EF4-FFF2-40B4-BE49-F238E27FC236}">
                  <a16:creationId xmlns:a16="http://schemas.microsoft.com/office/drawing/2014/main" id="{030486AF-FBB8-002D-4568-F58D751D1273}"/>
                </a:ext>
              </a:extLst>
            </p:cNvPr>
            <p:cNvGrpSpPr/>
            <p:nvPr/>
          </p:nvGrpSpPr>
          <p:grpSpPr>
            <a:xfrm>
              <a:off x="6276020" y="4165842"/>
              <a:ext cx="5004556" cy="1783438"/>
              <a:chOff x="5519936" y="1628800"/>
              <a:chExt cx="5544616" cy="1944216"/>
            </a:xfrm>
          </p:grpSpPr>
          <p:sp>
            <p:nvSpPr>
              <p:cNvPr id="12" name="楕円 11">
                <a:extLst>
                  <a:ext uri="{FF2B5EF4-FFF2-40B4-BE49-F238E27FC236}">
                    <a16:creationId xmlns:a16="http://schemas.microsoft.com/office/drawing/2014/main" id="{48BB77BF-3A45-D69F-1CEA-E20A3F92281E}"/>
                  </a:ext>
                </a:extLst>
              </p:cNvPr>
              <p:cNvSpPr/>
              <p:nvPr/>
            </p:nvSpPr>
            <p:spPr>
              <a:xfrm>
                <a:off x="5519936" y="1628800"/>
                <a:ext cx="5544616" cy="1944216"/>
              </a:xfrm>
              <a:prstGeom prst="ellipse">
                <a:avLst/>
              </a:prstGeom>
              <a:solidFill>
                <a:schemeClr val="bg1">
                  <a:lumMod val="85000"/>
                </a:schemeClr>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3" name="テキスト ボックス 12">
                <a:extLst>
                  <a:ext uri="{FF2B5EF4-FFF2-40B4-BE49-F238E27FC236}">
                    <a16:creationId xmlns:a16="http://schemas.microsoft.com/office/drawing/2014/main" id="{68A7D47C-3652-27A2-E064-DAA3BD4F9E3E}"/>
                  </a:ext>
                </a:extLst>
              </p:cNvPr>
              <p:cNvSpPr txBox="1"/>
              <p:nvPr/>
            </p:nvSpPr>
            <p:spPr>
              <a:xfrm>
                <a:off x="5999590" y="2261652"/>
                <a:ext cx="4646445" cy="67851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社会と協調する</a:t>
                </a:r>
                <a:endParaRPr kumimoji="1" lang="en-US" altLang="ja-JP" sz="2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grpSp>
      </p:grpSp>
      <p:sp>
        <p:nvSpPr>
          <p:cNvPr id="16" name="テキスト ボックス 15">
            <a:extLst>
              <a:ext uri="{FF2B5EF4-FFF2-40B4-BE49-F238E27FC236}">
                <a16:creationId xmlns:a16="http://schemas.microsoft.com/office/drawing/2014/main" id="{23C543BC-96B1-5091-8A0F-BE418CC8137E}"/>
              </a:ext>
            </a:extLst>
          </p:cNvPr>
          <p:cNvSpPr txBox="1"/>
          <p:nvPr/>
        </p:nvSpPr>
        <p:spPr>
          <a:xfrm>
            <a:off x="1619386" y="1498772"/>
            <a:ext cx="8832974" cy="85010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B93D90"/>
                </a:solidFill>
                <a:effectLst/>
                <a:uLnTx/>
                <a:uFillTx/>
                <a:latin typeface="HGP創英角ｺﾞｼｯｸUB" panose="020B0900000000000000" pitchFamily="50" charset="-128"/>
                <a:ea typeface="HGP創英角ｺﾞｼｯｸUB" panose="020B0900000000000000" pitchFamily="50" charset="-128"/>
                <a:cs typeface="+mn-cs"/>
              </a:rPr>
              <a:t>「顧客価値を創造する」ことを最上位</a:t>
            </a:r>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に置き、そのための条件 として、</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「社員の主体性を高める」、「社会と協調する」 ことを大切にします</a:t>
            </a: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a:t>
            </a:r>
          </a:p>
        </p:txBody>
      </p:sp>
    </p:spTree>
    <p:extLst>
      <p:ext uri="{BB962C8B-B14F-4D97-AF65-F5344CB8AC3E}">
        <p14:creationId xmlns:p14="http://schemas.microsoft.com/office/powerpoint/2010/main" val="2009800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6B1ED-953B-3F6E-217B-1B64F326C2F2}"/>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5B71E14A-06F4-14D2-DE02-D17A4D27DA44}"/>
              </a:ext>
            </a:extLst>
          </p:cNvPr>
          <p:cNvSpPr>
            <a:spLocks noGrp="1"/>
          </p:cNvSpPr>
          <p:nvPr>
            <p:ph type="title"/>
          </p:nvPr>
        </p:nvSpPr>
        <p:spPr>
          <a:xfrm>
            <a:off x="3677056" y="2996952"/>
            <a:ext cx="7747536" cy="1440160"/>
          </a:xfrm>
        </p:spPr>
        <p:txBody>
          <a:bodyPr/>
          <a:lstStyle/>
          <a:p>
            <a:pPr lvl="0" algn="l">
              <a:lnSpc>
                <a:spcPts val="6000"/>
              </a:lnSpc>
              <a:defRPr/>
            </a:pPr>
            <a:r>
              <a:rPr lang="ja-JP" altLang="en-US" sz="7200" dirty="0">
                <a:solidFill>
                  <a:schemeClr val="bg1"/>
                </a:solidFill>
              </a:rPr>
              <a:t>大切にする考え方</a:t>
            </a:r>
            <a:endParaRPr lang="en-US" altLang="ja-JP" sz="4400" dirty="0">
              <a:solidFill>
                <a:prstClr val="white"/>
              </a:solidFill>
            </a:endParaRPr>
          </a:p>
        </p:txBody>
      </p:sp>
      <p:sp>
        <p:nvSpPr>
          <p:cNvPr id="3" name="テキスト ボックス 2">
            <a:extLst>
              <a:ext uri="{FF2B5EF4-FFF2-40B4-BE49-F238E27FC236}">
                <a16:creationId xmlns:a16="http://schemas.microsoft.com/office/drawing/2014/main" id="{D7DBB96E-4B63-3774-0486-A2EE4FEDCBA0}"/>
              </a:ext>
            </a:extLst>
          </p:cNvPr>
          <p:cNvSpPr txBox="1"/>
          <p:nvPr/>
        </p:nvSpPr>
        <p:spPr>
          <a:xfrm>
            <a:off x="-168696" y="203150"/>
            <a:ext cx="4608512" cy="5386090"/>
          </a:xfrm>
          <a:prstGeom prst="rect">
            <a:avLst/>
          </a:prstGeom>
          <a:noFill/>
        </p:spPr>
        <p:txBody>
          <a:bodyPr wrap="square" rtlCol="0">
            <a:spAutoFit/>
          </a:bodyPr>
          <a:lstStyle/>
          <a:p>
            <a:pPr algn="ctr"/>
            <a:r>
              <a:rPr kumimoji="1" lang="ja-JP" altLang="en-US" sz="34400" dirty="0">
                <a:solidFill>
                  <a:schemeClr val="bg1"/>
                </a:solidFill>
                <a:latin typeface="HGP創英角ｺﾞｼｯｸUB" panose="020B0900000000000000" pitchFamily="50" charset="-128"/>
                <a:ea typeface="HGP創英角ｺﾞｼｯｸUB" panose="020B0900000000000000" pitchFamily="50" charset="-128"/>
              </a:rPr>
              <a:t>２</a:t>
            </a:r>
          </a:p>
        </p:txBody>
      </p:sp>
      <p:sp>
        <p:nvSpPr>
          <p:cNvPr id="2" name="タイトル 4">
            <a:extLst>
              <a:ext uri="{FF2B5EF4-FFF2-40B4-BE49-F238E27FC236}">
                <a16:creationId xmlns:a16="http://schemas.microsoft.com/office/drawing/2014/main" id="{F684851C-2A46-563D-20FD-CF4F76E30E88}"/>
              </a:ext>
            </a:extLst>
          </p:cNvPr>
          <p:cNvSpPr txBox="1">
            <a:spLocks/>
          </p:cNvSpPr>
          <p:nvPr/>
        </p:nvSpPr>
        <p:spPr>
          <a:xfrm>
            <a:off x="3824802" y="4223954"/>
            <a:ext cx="8150260" cy="753218"/>
          </a:xfrm>
          <a:prstGeom prst="rect">
            <a:avLst/>
          </a:prstGeom>
        </p:spPr>
        <p:txBody>
          <a:bodyPr vert="horz" lIns="91422" tIns="45711" rIns="91422" bIns="45711" rtlCol="0" anchor="ctr">
            <a:noAutofit/>
          </a:bodyPr>
          <a:lst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a:lstStyle>
          <a:p>
            <a:pPr algn="l">
              <a:lnSpc>
                <a:spcPts val="6000"/>
              </a:lnSpc>
              <a:defRPr/>
            </a:pPr>
            <a:r>
              <a:rPr lang="ja-JP" altLang="en-US" sz="4000" dirty="0">
                <a:solidFill>
                  <a:prstClr val="white"/>
                </a:solidFill>
              </a:rPr>
              <a:t>～変革を生む 「２つの切口」</a:t>
            </a:r>
            <a:endParaRPr lang="en-US" altLang="ja-JP" sz="4000" dirty="0">
              <a:solidFill>
                <a:prstClr val="white"/>
              </a:solidFill>
            </a:endParaRPr>
          </a:p>
        </p:txBody>
      </p:sp>
    </p:spTree>
    <p:extLst>
      <p:ext uri="{BB962C8B-B14F-4D97-AF65-F5344CB8AC3E}">
        <p14:creationId xmlns:p14="http://schemas.microsoft.com/office/powerpoint/2010/main" val="95358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5452C-0501-9287-4DEC-C325C49EEEB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BC21410-0ED7-43BB-B630-8E11D08A90EE}"/>
              </a:ext>
            </a:extLst>
          </p:cNvPr>
          <p:cNvSpPr>
            <a:spLocks noGrp="1"/>
          </p:cNvSpPr>
          <p:nvPr>
            <p:ph type="title"/>
          </p:nvPr>
        </p:nvSpPr>
        <p:spPr>
          <a:xfrm>
            <a:off x="1827685" y="-17852"/>
            <a:ext cx="8608638" cy="782556"/>
          </a:xfrm>
        </p:spPr>
        <p:txBody>
          <a:bodyPr/>
          <a:lstStyle/>
          <a:p>
            <a:r>
              <a:rPr lang="ja-JP" altLang="en-US" sz="2800" dirty="0">
                <a:solidFill>
                  <a:schemeClr val="bg1"/>
                </a:solidFill>
              </a:rPr>
              <a:t>大切にする考え方</a:t>
            </a:r>
          </a:p>
        </p:txBody>
      </p:sp>
      <p:grpSp>
        <p:nvGrpSpPr>
          <p:cNvPr id="4" name="グループ化 3">
            <a:extLst>
              <a:ext uri="{FF2B5EF4-FFF2-40B4-BE49-F238E27FC236}">
                <a16:creationId xmlns:a16="http://schemas.microsoft.com/office/drawing/2014/main" id="{A571FAB5-03A2-60E1-5CEB-8C37000A5770}"/>
              </a:ext>
            </a:extLst>
          </p:cNvPr>
          <p:cNvGrpSpPr/>
          <p:nvPr/>
        </p:nvGrpSpPr>
        <p:grpSpPr>
          <a:xfrm>
            <a:off x="2351583" y="705853"/>
            <a:ext cx="7200801" cy="4689105"/>
            <a:chOff x="1633355" y="683164"/>
            <a:chExt cx="8925289" cy="5812079"/>
          </a:xfrm>
        </p:grpSpPr>
        <p:grpSp>
          <p:nvGrpSpPr>
            <p:cNvPr id="5" name="グループ化 4">
              <a:extLst>
                <a:ext uri="{FF2B5EF4-FFF2-40B4-BE49-F238E27FC236}">
                  <a16:creationId xmlns:a16="http://schemas.microsoft.com/office/drawing/2014/main" id="{7A7AED7A-F29D-0020-EFCF-E73F7B78ACE2}"/>
                </a:ext>
              </a:extLst>
            </p:cNvPr>
            <p:cNvGrpSpPr/>
            <p:nvPr/>
          </p:nvGrpSpPr>
          <p:grpSpPr>
            <a:xfrm>
              <a:off x="1633355" y="683164"/>
              <a:ext cx="8925289" cy="5554147"/>
              <a:chOff x="1775520" y="936696"/>
              <a:chExt cx="8640960" cy="5516640"/>
            </a:xfrm>
          </p:grpSpPr>
          <p:sp>
            <p:nvSpPr>
              <p:cNvPr id="25" name="正方形/長方形 24">
                <a:extLst>
                  <a:ext uri="{FF2B5EF4-FFF2-40B4-BE49-F238E27FC236}">
                    <a16:creationId xmlns:a16="http://schemas.microsoft.com/office/drawing/2014/main" id="{82745890-2737-759B-F367-C86DB8041CC2}"/>
                  </a:ext>
                </a:extLst>
              </p:cNvPr>
              <p:cNvSpPr/>
              <p:nvPr/>
            </p:nvSpPr>
            <p:spPr>
              <a:xfrm>
                <a:off x="2063552" y="1498772"/>
                <a:ext cx="8064896" cy="192506"/>
              </a:xfrm>
              <a:prstGeom prst="rect">
                <a:avLst/>
              </a:prstGeom>
              <a:solidFill>
                <a:srgbClr val="00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Calibri"/>
                  <a:ea typeface="ＭＳ Ｐゴシック" panose="020B0600070205080204" pitchFamily="50" charset="-128"/>
                </a:endParaRPr>
              </a:p>
            </p:txBody>
          </p:sp>
          <p:sp>
            <p:nvSpPr>
              <p:cNvPr id="26" name="テキスト ボックス 25">
                <a:extLst>
                  <a:ext uri="{FF2B5EF4-FFF2-40B4-BE49-F238E27FC236}">
                    <a16:creationId xmlns:a16="http://schemas.microsoft.com/office/drawing/2014/main" id="{72C42D30-279E-F37A-8135-818CC02150FE}"/>
                  </a:ext>
                </a:extLst>
              </p:cNvPr>
              <p:cNvSpPr txBox="1"/>
              <p:nvPr/>
            </p:nvSpPr>
            <p:spPr>
              <a:xfrm>
                <a:off x="1775520" y="936696"/>
                <a:ext cx="8640960" cy="5516640"/>
              </a:xfrm>
              <a:prstGeom prst="rect">
                <a:avLst/>
              </a:prstGeom>
              <a:solidFill>
                <a:srgbClr val="CCECFF"/>
              </a:solidFill>
            </p:spPr>
            <p:txBody>
              <a:bodyPr wrap="square" rtlCol="0">
                <a:noAutofit/>
              </a:bodyPr>
              <a:lstStyle/>
              <a:p>
                <a:pPr algn="ctr">
                  <a:defRPr/>
                </a:pPr>
                <a:r>
                  <a:rPr lang="ja-JP" altLang="en-US" dirty="0">
                    <a:solidFill>
                      <a:srgbClr val="006699"/>
                    </a:solidFill>
                    <a:latin typeface="HGP創英角ｺﾞｼｯｸUB" panose="020B0900000000000000" pitchFamily="50" charset="-128"/>
                    <a:ea typeface="HGP創英角ｺﾞｼｯｸUB" panose="020B0900000000000000" pitchFamily="50" charset="-128"/>
                  </a:rPr>
                  <a:t>基本理念</a:t>
                </a:r>
              </a:p>
            </p:txBody>
          </p:sp>
          <p:sp>
            <p:nvSpPr>
              <p:cNvPr id="27" name="テキスト ボックス 26">
                <a:extLst>
                  <a:ext uri="{FF2B5EF4-FFF2-40B4-BE49-F238E27FC236}">
                    <a16:creationId xmlns:a16="http://schemas.microsoft.com/office/drawing/2014/main" id="{A2BA3016-FF6C-6F54-EDB1-0A63013FA6EA}"/>
                  </a:ext>
                </a:extLst>
              </p:cNvPr>
              <p:cNvSpPr txBox="1"/>
              <p:nvPr/>
            </p:nvSpPr>
            <p:spPr>
              <a:xfrm>
                <a:off x="2063552" y="1354755"/>
                <a:ext cx="8136904" cy="4954565"/>
              </a:xfrm>
              <a:prstGeom prst="rect">
                <a:avLst/>
              </a:prstGeom>
              <a:solidFill>
                <a:srgbClr val="6699FF"/>
              </a:solidFill>
            </p:spPr>
            <p:txBody>
              <a:bodyPr wrap="square" rtlCol="0">
                <a:noAutofit/>
              </a:bodyPr>
              <a:lstStyle/>
              <a:p>
                <a:pPr algn="ctr">
                  <a:defRPr/>
                </a:pPr>
                <a:r>
                  <a:rPr lang="ja-JP" altLang="en-US" b="1" dirty="0">
                    <a:solidFill>
                      <a:schemeClr val="bg1"/>
                    </a:solidFill>
                    <a:latin typeface="HGP創英角ｺﾞｼｯｸUB" panose="020B0900000000000000" pitchFamily="50" charset="-128"/>
                    <a:ea typeface="HGP創英角ｺﾞｼｯｸUB" panose="020B0900000000000000" pitchFamily="50" charset="-128"/>
                  </a:rPr>
                  <a:t>大切にする考え方</a:t>
                </a:r>
              </a:p>
            </p:txBody>
          </p:sp>
          <p:sp>
            <p:nvSpPr>
              <p:cNvPr id="28" name="正方形/長方形 27">
                <a:extLst>
                  <a:ext uri="{FF2B5EF4-FFF2-40B4-BE49-F238E27FC236}">
                    <a16:creationId xmlns:a16="http://schemas.microsoft.com/office/drawing/2014/main" id="{163538CE-6BFD-96B3-DB3B-FEEF90B365A6}"/>
                  </a:ext>
                </a:extLst>
              </p:cNvPr>
              <p:cNvSpPr/>
              <p:nvPr/>
            </p:nvSpPr>
            <p:spPr>
              <a:xfrm>
                <a:off x="2351584" y="1714795"/>
                <a:ext cx="2596714" cy="4464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4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87FA4F5A-DA3D-C9F4-9556-CB89A343797E}"/>
                  </a:ext>
                </a:extLst>
              </p:cNvPr>
              <p:cNvSpPr txBox="1"/>
              <p:nvPr/>
            </p:nvSpPr>
            <p:spPr>
              <a:xfrm>
                <a:off x="2549156" y="1774870"/>
                <a:ext cx="2088232" cy="316764"/>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経営の設計図</a:t>
                </a:r>
              </a:p>
            </p:txBody>
          </p:sp>
          <p:sp>
            <p:nvSpPr>
              <p:cNvPr id="30" name="テキスト ボックス 29">
                <a:extLst>
                  <a:ext uri="{FF2B5EF4-FFF2-40B4-BE49-F238E27FC236}">
                    <a16:creationId xmlns:a16="http://schemas.microsoft.com/office/drawing/2014/main" id="{C0AFBCF4-4930-28BB-1092-3AD34FD683FE}"/>
                  </a:ext>
                </a:extLst>
              </p:cNvPr>
              <p:cNvSpPr txBox="1"/>
              <p:nvPr/>
            </p:nvSpPr>
            <p:spPr>
              <a:xfrm>
                <a:off x="2514484" y="2146844"/>
                <a:ext cx="2258536" cy="1656185"/>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1" name="テキスト ボックス 30">
                <a:extLst>
                  <a:ext uri="{FF2B5EF4-FFF2-40B4-BE49-F238E27FC236}">
                    <a16:creationId xmlns:a16="http://schemas.microsoft.com/office/drawing/2014/main" id="{6B61EAC2-9625-69EA-7AD7-F057D81A917D}"/>
                  </a:ext>
                </a:extLst>
              </p:cNvPr>
              <p:cNvSpPr txBox="1"/>
              <p:nvPr/>
            </p:nvSpPr>
            <p:spPr>
              <a:xfrm>
                <a:off x="2680011" y="2218853"/>
                <a:ext cx="1951994" cy="313633"/>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p>
            </p:txBody>
          </p:sp>
          <p:sp>
            <p:nvSpPr>
              <p:cNvPr id="32" name="テキスト ボックス 31">
                <a:extLst>
                  <a:ext uri="{FF2B5EF4-FFF2-40B4-BE49-F238E27FC236}">
                    <a16:creationId xmlns:a16="http://schemas.microsoft.com/office/drawing/2014/main" id="{37CAFB05-7E7A-2470-655A-43074DAFD8A8}"/>
                  </a:ext>
                </a:extLst>
              </p:cNvPr>
              <p:cNvSpPr txBox="1"/>
              <p:nvPr/>
            </p:nvSpPr>
            <p:spPr>
              <a:xfrm>
                <a:off x="2680011" y="2604493"/>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p>
            </p:txBody>
          </p:sp>
          <p:sp>
            <p:nvSpPr>
              <p:cNvPr id="33" name="テキスト ボックス 32">
                <a:extLst>
                  <a:ext uri="{FF2B5EF4-FFF2-40B4-BE49-F238E27FC236}">
                    <a16:creationId xmlns:a16="http://schemas.microsoft.com/office/drawing/2014/main" id="{E174CFAE-07C4-CB75-94DF-F011E4F777C3}"/>
                  </a:ext>
                </a:extLst>
              </p:cNvPr>
              <p:cNvSpPr txBox="1"/>
              <p:nvPr/>
            </p:nvSpPr>
            <p:spPr>
              <a:xfrm>
                <a:off x="2680011" y="3036541"/>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p>
            </p:txBody>
          </p:sp>
          <p:sp>
            <p:nvSpPr>
              <p:cNvPr id="34" name="テキスト ボックス 33">
                <a:extLst>
                  <a:ext uri="{FF2B5EF4-FFF2-40B4-BE49-F238E27FC236}">
                    <a16:creationId xmlns:a16="http://schemas.microsoft.com/office/drawing/2014/main" id="{2F5E41C2-23E8-024B-CC24-7CC402121601}"/>
                  </a:ext>
                </a:extLst>
              </p:cNvPr>
              <p:cNvSpPr txBox="1"/>
              <p:nvPr/>
            </p:nvSpPr>
            <p:spPr>
              <a:xfrm>
                <a:off x="2680011" y="3442988"/>
                <a:ext cx="1951994" cy="349644"/>
              </a:xfrm>
              <a:prstGeom prst="rect">
                <a:avLst/>
              </a:prstGeom>
              <a:solidFill>
                <a:srgbClr val="CCECFF"/>
              </a:solidFill>
              <a:ln w="44450">
                <a:noFill/>
              </a:ln>
            </p:spPr>
            <p:txBody>
              <a:bodyPr wrap="square" lIns="7200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価値提供モデル</a:t>
                </a:r>
              </a:p>
            </p:txBody>
          </p:sp>
          <p:sp>
            <p:nvSpPr>
              <p:cNvPr id="35" name="テキスト ボックス 34">
                <a:extLst>
                  <a:ext uri="{FF2B5EF4-FFF2-40B4-BE49-F238E27FC236}">
                    <a16:creationId xmlns:a16="http://schemas.microsoft.com/office/drawing/2014/main" id="{784DCA6E-914D-715A-D310-A214986C9286}"/>
                  </a:ext>
                </a:extLst>
              </p:cNvPr>
              <p:cNvSpPr txBox="1"/>
              <p:nvPr/>
            </p:nvSpPr>
            <p:spPr>
              <a:xfrm>
                <a:off x="2514484" y="3886348"/>
                <a:ext cx="2277420" cy="2220936"/>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6" name="テキスト ボックス 35">
                <a:extLst>
                  <a:ext uri="{FF2B5EF4-FFF2-40B4-BE49-F238E27FC236}">
                    <a16:creationId xmlns:a16="http://schemas.microsoft.com/office/drawing/2014/main" id="{75723BFD-084E-B4BF-0BFF-3995601D1FCA}"/>
                  </a:ext>
                </a:extLst>
              </p:cNvPr>
              <p:cNvSpPr txBox="1"/>
              <p:nvPr/>
            </p:nvSpPr>
            <p:spPr>
              <a:xfrm>
                <a:off x="2680011" y="3947935"/>
                <a:ext cx="1990095" cy="1162550"/>
              </a:xfrm>
              <a:prstGeom prst="rect">
                <a:avLst/>
              </a:prstGeom>
              <a:solidFill>
                <a:srgbClr val="CCECFF"/>
              </a:solidFill>
              <a:ln w="44450">
                <a:noFill/>
              </a:ln>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５ありたい姿</a:t>
                </a: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５ー１ これまでの物語</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５ー２ 強みと価値観</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５ー３ 環境変化</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５ー４ ありたい姿</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7" name="テキスト ボックス 36">
                <a:extLst>
                  <a:ext uri="{FF2B5EF4-FFF2-40B4-BE49-F238E27FC236}">
                    <a16:creationId xmlns:a16="http://schemas.microsoft.com/office/drawing/2014/main" id="{729CDE6B-ADE7-6625-2AEC-B06B0F07F1D8}"/>
                  </a:ext>
                </a:extLst>
              </p:cNvPr>
              <p:cNvSpPr txBox="1"/>
              <p:nvPr/>
            </p:nvSpPr>
            <p:spPr>
              <a:xfrm>
                <a:off x="2679962" y="5169697"/>
                <a:ext cx="2025382"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６ 変革の道筋</a:t>
                </a:r>
              </a:p>
            </p:txBody>
          </p:sp>
          <p:sp>
            <p:nvSpPr>
              <p:cNvPr id="38" name="テキスト ボックス 37">
                <a:extLst>
                  <a:ext uri="{FF2B5EF4-FFF2-40B4-BE49-F238E27FC236}">
                    <a16:creationId xmlns:a16="http://schemas.microsoft.com/office/drawing/2014/main" id="{3DC2A2E0-E9E7-5548-801C-073DDFC0B82D}"/>
                  </a:ext>
                </a:extLst>
              </p:cNvPr>
              <p:cNvSpPr txBox="1"/>
              <p:nvPr/>
            </p:nvSpPr>
            <p:spPr>
              <a:xfrm>
                <a:off x="2680011" y="5601745"/>
                <a:ext cx="2021708"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７ 変革目標</a:t>
                </a:r>
              </a:p>
            </p:txBody>
          </p:sp>
          <p:sp>
            <p:nvSpPr>
              <p:cNvPr id="39" name="正方形/長方形 38">
                <a:extLst>
                  <a:ext uri="{FF2B5EF4-FFF2-40B4-BE49-F238E27FC236}">
                    <a16:creationId xmlns:a16="http://schemas.microsoft.com/office/drawing/2014/main" id="{D323DF15-D260-A9C0-5866-64016B4576B9}"/>
                  </a:ext>
                </a:extLst>
              </p:cNvPr>
              <p:cNvSpPr/>
              <p:nvPr/>
            </p:nvSpPr>
            <p:spPr>
              <a:xfrm>
                <a:off x="5258370" y="1743456"/>
                <a:ext cx="2126662" cy="44358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0" name="テキスト ボックス 39">
                <a:extLst>
                  <a:ext uri="{FF2B5EF4-FFF2-40B4-BE49-F238E27FC236}">
                    <a16:creationId xmlns:a16="http://schemas.microsoft.com/office/drawing/2014/main" id="{BEE6C776-CEDF-3B82-5D80-C81F4FEBCE5C}"/>
                  </a:ext>
                </a:extLst>
              </p:cNvPr>
              <p:cNvSpPr txBox="1"/>
              <p:nvPr/>
            </p:nvSpPr>
            <p:spPr>
              <a:xfrm>
                <a:off x="5270806" y="1767157"/>
                <a:ext cx="208823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変革実践活動</a:t>
                </a:r>
              </a:p>
            </p:txBody>
          </p:sp>
          <p:grpSp>
            <p:nvGrpSpPr>
              <p:cNvPr id="41" name="グループ化 40">
                <a:extLst>
                  <a:ext uri="{FF2B5EF4-FFF2-40B4-BE49-F238E27FC236}">
                    <a16:creationId xmlns:a16="http://schemas.microsoft.com/office/drawing/2014/main" id="{144D5BBB-06A1-5B6D-DAC7-934AAED3B2A3}"/>
                  </a:ext>
                </a:extLst>
              </p:cNvPr>
              <p:cNvGrpSpPr/>
              <p:nvPr/>
            </p:nvGrpSpPr>
            <p:grpSpPr>
              <a:xfrm>
                <a:off x="5519936" y="2265260"/>
                <a:ext cx="1637300" cy="3711301"/>
                <a:chOff x="6201700" y="2442692"/>
                <a:chExt cx="1768660" cy="2668714"/>
              </a:xfrm>
            </p:grpSpPr>
            <p:sp>
              <p:nvSpPr>
                <p:cNvPr id="67" name="テキスト ボックス 66">
                  <a:extLst>
                    <a:ext uri="{FF2B5EF4-FFF2-40B4-BE49-F238E27FC236}">
                      <a16:creationId xmlns:a16="http://schemas.microsoft.com/office/drawing/2014/main" id="{D4E6AAFC-7358-B288-E362-26A879156F60}"/>
                    </a:ext>
                  </a:extLst>
                </p:cNvPr>
                <p:cNvSpPr txBox="1"/>
                <p:nvPr/>
              </p:nvSpPr>
              <p:spPr>
                <a:xfrm>
                  <a:off x="6201700" y="24426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洞察・理解</a:t>
                  </a:r>
                </a:p>
              </p:txBody>
            </p:sp>
            <p:sp>
              <p:nvSpPr>
                <p:cNvPr id="68" name="テキスト ボックス 67">
                  <a:extLst>
                    <a:ext uri="{FF2B5EF4-FFF2-40B4-BE49-F238E27FC236}">
                      <a16:creationId xmlns:a16="http://schemas.microsoft.com/office/drawing/2014/main" id="{47C170AB-6A1C-2717-26A3-14F030C095C3}"/>
                    </a:ext>
                  </a:extLst>
                </p:cNvPr>
                <p:cNvSpPr txBox="1"/>
                <p:nvPr/>
              </p:nvSpPr>
              <p:spPr>
                <a:xfrm>
                  <a:off x="6219252" y="298679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創造・提供</a:t>
                  </a:r>
                </a:p>
              </p:txBody>
            </p:sp>
            <p:sp>
              <p:nvSpPr>
                <p:cNvPr id="71" name="テキスト ボックス 70">
                  <a:extLst>
                    <a:ext uri="{FF2B5EF4-FFF2-40B4-BE49-F238E27FC236}">
                      <a16:creationId xmlns:a16="http://schemas.microsoft.com/office/drawing/2014/main" id="{5B1EB77B-B2EE-EDCD-974A-130DB02D9C63}"/>
                    </a:ext>
                  </a:extLst>
                </p:cNvPr>
                <p:cNvSpPr txBox="1"/>
                <p:nvPr/>
              </p:nvSpPr>
              <p:spPr>
                <a:xfrm>
                  <a:off x="6219252" y="35427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向上・開発</a:t>
                  </a:r>
                </a:p>
              </p:txBody>
            </p:sp>
            <p:sp>
              <p:nvSpPr>
                <p:cNvPr id="73" name="テキスト ボックス 72">
                  <a:extLst>
                    <a:ext uri="{FF2B5EF4-FFF2-40B4-BE49-F238E27FC236}">
                      <a16:creationId xmlns:a16="http://schemas.microsoft.com/office/drawing/2014/main" id="{614A3535-2BBB-DD76-6F0E-089DB5FAEB1F}"/>
                    </a:ext>
                  </a:extLst>
                </p:cNvPr>
                <p:cNvSpPr txBox="1"/>
                <p:nvPr/>
              </p:nvSpPr>
              <p:spPr>
                <a:xfrm>
                  <a:off x="6224616" y="412041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a:t>
                  </a: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リーダーシップ</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生成・共鳴</a:t>
                  </a:r>
                </a:p>
              </p:txBody>
            </p:sp>
            <p:sp>
              <p:nvSpPr>
                <p:cNvPr id="74" name="テキスト ボックス 73">
                  <a:extLst>
                    <a:ext uri="{FF2B5EF4-FFF2-40B4-BE49-F238E27FC236}">
                      <a16:creationId xmlns:a16="http://schemas.microsoft.com/office/drawing/2014/main" id="{023D6E1A-483D-CC98-355A-A0AEE481A9D9}"/>
                    </a:ext>
                  </a:extLst>
                </p:cNvPr>
                <p:cNvSpPr txBox="1"/>
                <p:nvPr/>
              </p:nvSpPr>
              <p:spPr>
                <a:xfrm>
                  <a:off x="6242168" y="4664510"/>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５　戦　略</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思考・実践</a:t>
                  </a:r>
                </a:p>
              </p:txBody>
            </p:sp>
          </p:grpSp>
          <p:sp>
            <p:nvSpPr>
              <p:cNvPr id="42" name="正方形/長方形 41">
                <a:extLst>
                  <a:ext uri="{FF2B5EF4-FFF2-40B4-BE49-F238E27FC236}">
                    <a16:creationId xmlns:a16="http://schemas.microsoft.com/office/drawing/2014/main" id="{1A00B250-C4E2-BF8B-EA57-E9F25C00CD7A}"/>
                  </a:ext>
                </a:extLst>
              </p:cNvPr>
              <p:cNvSpPr/>
              <p:nvPr/>
            </p:nvSpPr>
            <p:spPr>
              <a:xfrm>
                <a:off x="7582174" y="1727781"/>
                <a:ext cx="2340376" cy="4451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3" name="テキスト ボックス 42">
                <a:extLst>
                  <a:ext uri="{FF2B5EF4-FFF2-40B4-BE49-F238E27FC236}">
                    <a16:creationId xmlns:a16="http://schemas.microsoft.com/office/drawing/2014/main" id="{B1B3E72E-531D-6FE8-359E-9F610EB10735}"/>
                  </a:ext>
                </a:extLst>
              </p:cNvPr>
              <p:cNvSpPr txBox="1"/>
              <p:nvPr/>
            </p:nvSpPr>
            <p:spPr>
              <a:xfrm>
                <a:off x="7574164" y="1767157"/>
                <a:ext cx="226625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活動結果と振り返り</a:t>
                </a:r>
              </a:p>
            </p:txBody>
          </p:sp>
          <p:grpSp>
            <p:nvGrpSpPr>
              <p:cNvPr id="49" name="グループ化 48">
                <a:extLst>
                  <a:ext uri="{FF2B5EF4-FFF2-40B4-BE49-F238E27FC236}">
                    <a16:creationId xmlns:a16="http://schemas.microsoft.com/office/drawing/2014/main" id="{E4ECB9A5-4700-5972-9E08-6DF693D8FF48}"/>
                  </a:ext>
                </a:extLst>
              </p:cNvPr>
              <p:cNvGrpSpPr/>
              <p:nvPr/>
            </p:nvGrpSpPr>
            <p:grpSpPr>
              <a:xfrm>
                <a:off x="7771868" y="2348729"/>
                <a:ext cx="1940757" cy="3624899"/>
                <a:chOff x="7711159" y="2118717"/>
                <a:chExt cx="1940758" cy="3624899"/>
              </a:xfrm>
            </p:grpSpPr>
            <p:sp>
              <p:nvSpPr>
                <p:cNvPr id="60" name="テキスト ボックス 59">
                  <a:extLst>
                    <a:ext uri="{FF2B5EF4-FFF2-40B4-BE49-F238E27FC236}">
                      <a16:creationId xmlns:a16="http://schemas.microsoft.com/office/drawing/2014/main" id="{8BE83563-837A-24D5-E5B5-B7398183F49E}"/>
                    </a:ext>
                  </a:extLst>
                </p:cNvPr>
                <p:cNvSpPr txBox="1"/>
                <p:nvPr/>
              </p:nvSpPr>
              <p:spPr>
                <a:xfrm>
                  <a:off x="7711159" y="2118717"/>
                  <a:ext cx="1940758" cy="6805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変革目標の結果</a:t>
                  </a:r>
                </a:p>
              </p:txBody>
            </p:sp>
            <p:sp>
              <p:nvSpPr>
                <p:cNvPr id="61" name="テキスト ボックス 60">
                  <a:extLst>
                    <a:ext uri="{FF2B5EF4-FFF2-40B4-BE49-F238E27FC236}">
                      <a16:creationId xmlns:a16="http://schemas.microsoft.com/office/drawing/2014/main" id="{6623057A-3158-288A-A8B5-0EEC2E6609BA}"/>
                    </a:ext>
                  </a:extLst>
                </p:cNvPr>
                <p:cNvSpPr txBox="1"/>
                <p:nvPr/>
              </p:nvSpPr>
              <p:spPr>
                <a:xfrm>
                  <a:off x="7711159" y="3118266"/>
                  <a:ext cx="1940758" cy="681397"/>
                </a:xfrm>
                <a:prstGeom prst="rect">
                  <a:avLst/>
                </a:prstGeom>
                <a:solidFill>
                  <a:srgbClr val="CCECFF"/>
                </a:solidFill>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a:t>
                  </a: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ありたい姿の状態</a:t>
                  </a:r>
                  <a:br>
                    <a:rPr lang="en-US" altLang="ja-JP" sz="1300" b="1" dirty="0">
                      <a:solidFill>
                        <a:prstClr val="black"/>
                      </a:solidFill>
                      <a:latin typeface="HGP創英角ｺﾞｼｯｸUB" panose="020B0900000000000000" pitchFamily="50" charset="-128"/>
                      <a:ea typeface="HGP創英角ｺﾞｼｯｸUB" panose="020B0900000000000000" pitchFamily="50" charset="-128"/>
                    </a:rPr>
                  </a:b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　 を表す目標の結果</a:t>
                  </a:r>
                </a:p>
              </p:txBody>
            </p:sp>
            <p:sp>
              <p:nvSpPr>
                <p:cNvPr id="65" name="テキスト ボックス 64">
                  <a:extLst>
                    <a:ext uri="{FF2B5EF4-FFF2-40B4-BE49-F238E27FC236}">
                      <a16:creationId xmlns:a16="http://schemas.microsoft.com/office/drawing/2014/main" id="{6782D171-8A79-7634-604A-8DCFA2020300}"/>
                    </a:ext>
                  </a:extLst>
                </p:cNvPr>
                <p:cNvSpPr txBox="1"/>
                <p:nvPr/>
              </p:nvSpPr>
              <p:spPr>
                <a:xfrm>
                  <a:off x="7711159" y="4050068"/>
                  <a:ext cx="1940758" cy="6578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変革実践活動の</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en-US" altLang="ja-JP" sz="1400" b="1" dirty="0">
                      <a:solidFill>
                        <a:prstClr val="black"/>
                      </a:solidFill>
                      <a:latin typeface="HGP創英角ｺﾞｼｯｸUB" panose="020B0900000000000000" pitchFamily="50" charset="-128"/>
                      <a:ea typeface="HGP創英角ｺﾞｼｯｸUB" panose="020B0900000000000000" pitchFamily="50" charset="-128"/>
                    </a:rPr>
                    <a:t> </a:t>
                  </a: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結果の振り返り</a:t>
                  </a:r>
                </a:p>
              </p:txBody>
            </p:sp>
            <p:sp>
              <p:nvSpPr>
                <p:cNvPr id="66" name="テキスト ボックス 65">
                  <a:extLst>
                    <a:ext uri="{FF2B5EF4-FFF2-40B4-BE49-F238E27FC236}">
                      <a16:creationId xmlns:a16="http://schemas.microsoft.com/office/drawing/2014/main" id="{3AB67199-7681-2125-1046-BFC445176E2B}"/>
                    </a:ext>
                  </a:extLst>
                </p:cNvPr>
                <p:cNvSpPr txBox="1"/>
                <p:nvPr/>
              </p:nvSpPr>
              <p:spPr>
                <a:xfrm>
                  <a:off x="7711159" y="5095544"/>
                  <a:ext cx="1940758" cy="648072"/>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全体の振り返り</a:t>
                  </a:r>
                </a:p>
              </p:txBody>
            </p:sp>
          </p:grpSp>
          <p:cxnSp>
            <p:nvCxnSpPr>
              <p:cNvPr id="50" name="直線コネクタ 49">
                <a:extLst>
                  <a:ext uri="{FF2B5EF4-FFF2-40B4-BE49-F238E27FC236}">
                    <a16:creationId xmlns:a16="http://schemas.microsoft.com/office/drawing/2014/main" id="{5253ADF4-A3B4-D407-BAE0-16D6A126B0B3}"/>
                  </a:ext>
                </a:extLst>
              </p:cNvPr>
              <p:cNvCxnSpPr>
                <a:cxnSpLocks/>
              </p:cNvCxnSpPr>
              <p:nvPr/>
            </p:nvCxnSpPr>
            <p:spPr>
              <a:xfrm>
                <a:off x="7385031" y="6179292"/>
                <a:ext cx="196245"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cxnSp>
          <p:nvCxnSpPr>
            <p:cNvPr id="17" name="直線コネクタ 16">
              <a:extLst>
                <a:ext uri="{FF2B5EF4-FFF2-40B4-BE49-F238E27FC236}">
                  <a16:creationId xmlns:a16="http://schemas.microsoft.com/office/drawing/2014/main" id="{223BDAC5-446B-365F-E31C-9EF05703640A}"/>
                </a:ext>
              </a:extLst>
            </p:cNvPr>
            <p:cNvCxnSpPr>
              <a:cxnSpLocks/>
            </p:cNvCxnSpPr>
            <p:nvPr/>
          </p:nvCxnSpPr>
          <p:spPr>
            <a:xfrm flipH="1">
              <a:off x="3484447" y="6492724"/>
              <a:ext cx="524236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グループ化 17">
              <a:extLst>
                <a:ext uri="{FF2B5EF4-FFF2-40B4-BE49-F238E27FC236}">
                  <a16:creationId xmlns:a16="http://schemas.microsoft.com/office/drawing/2014/main" id="{6EC83C93-9F2D-BC29-FFFA-84CBB812E055}"/>
                </a:ext>
              </a:extLst>
            </p:cNvPr>
            <p:cNvGrpSpPr/>
            <p:nvPr/>
          </p:nvGrpSpPr>
          <p:grpSpPr>
            <a:xfrm>
              <a:off x="3503712" y="5937970"/>
              <a:ext cx="5223103" cy="557273"/>
              <a:chOff x="2483768" y="5995939"/>
              <a:chExt cx="4968552" cy="557273"/>
            </a:xfrm>
          </p:grpSpPr>
          <p:cxnSp>
            <p:nvCxnSpPr>
              <p:cNvPr id="22" name="直線コネクタ 21">
                <a:extLst>
                  <a:ext uri="{FF2B5EF4-FFF2-40B4-BE49-F238E27FC236}">
                    <a16:creationId xmlns:a16="http://schemas.microsoft.com/office/drawing/2014/main" id="{12C5F192-6F3F-A70E-3B57-48E98931C0F9}"/>
                  </a:ext>
                </a:extLst>
              </p:cNvPr>
              <p:cNvCxnSpPr>
                <a:cxnSpLocks/>
              </p:cNvCxnSpPr>
              <p:nvPr/>
            </p:nvCxnSpPr>
            <p:spPr>
              <a:xfrm>
                <a:off x="7452320" y="6021288"/>
                <a:ext cx="0" cy="52940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0910C33E-429B-6787-219D-81C4AD96705B}"/>
                  </a:ext>
                </a:extLst>
              </p:cNvPr>
              <p:cNvCxnSpPr>
                <a:cxnSpLocks/>
              </p:cNvCxnSpPr>
              <p:nvPr/>
            </p:nvCxnSpPr>
            <p:spPr>
              <a:xfrm flipV="1">
                <a:off x="2483768"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A7135EE4-3CBC-2DD8-2C26-7B31A70EDE92}"/>
                  </a:ext>
                </a:extLst>
              </p:cNvPr>
              <p:cNvCxnSpPr>
                <a:cxnSpLocks/>
              </p:cNvCxnSpPr>
              <p:nvPr/>
            </p:nvCxnSpPr>
            <p:spPr>
              <a:xfrm flipV="1">
                <a:off x="5076056"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 name="直線コネクタ 18">
              <a:extLst>
                <a:ext uri="{FF2B5EF4-FFF2-40B4-BE49-F238E27FC236}">
                  <a16:creationId xmlns:a16="http://schemas.microsoft.com/office/drawing/2014/main" id="{E268FBE3-61AF-C3F4-4506-1A35B902C3E4}"/>
                </a:ext>
              </a:extLst>
            </p:cNvPr>
            <p:cNvCxnSpPr>
              <a:cxnSpLocks/>
            </p:cNvCxnSpPr>
            <p:nvPr/>
          </p:nvCxnSpPr>
          <p:spPr>
            <a:xfrm flipV="1">
              <a:off x="4487416" y="1527037"/>
              <a:ext cx="743391" cy="386441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88F53E27-8CF5-048E-ED66-53775DC980A7}"/>
                </a:ext>
              </a:extLst>
            </p:cNvPr>
            <p:cNvCxnSpPr>
              <a:cxnSpLocks/>
            </p:cNvCxnSpPr>
            <p:nvPr/>
          </p:nvCxnSpPr>
          <p:spPr>
            <a:xfrm>
              <a:off x="4505545" y="5753935"/>
              <a:ext cx="725262" cy="184035"/>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5248B2EC-AE45-A2DD-A28C-F84DC5D45B3B}"/>
                </a:ext>
              </a:extLst>
            </p:cNvPr>
            <p:cNvCxnSpPr>
              <a:cxnSpLocks/>
            </p:cNvCxnSpPr>
            <p:nvPr/>
          </p:nvCxnSpPr>
          <p:spPr>
            <a:xfrm>
              <a:off x="7385032" y="1513444"/>
              <a:ext cx="245116"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sp>
        <p:nvSpPr>
          <p:cNvPr id="75" name="正方形/長方形 74">
            <a:extLst>
              <a:ext uri="{FF2B5EF4-FFF2-40B4-BE49-F238E27FC236}">
                <a16:creationId xmlns:a16="http://schemas.microsoft.com/office/drawing/2014/main" id="{67018DD9-E543-B5C6-0873-AAB3D168C50A}"/>
              </a:ext>
            </a:extLst>
          </p:cNvPr>
          <p:cNvSpPr/>
          <p:nvPr/>
        </p:nvSpPr>
        <p:spPr>
          <a:xfrm>
            <a:off x="2591609" y="1045430"/>
            <a:ext cx="6768755" cy="4024452"/>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76" name="テキスト ボックス 75">
            <a:extLst>
              <a:ext uri="{FF2B5EF4-FFF2-40B4-BE49-F238E27FC236}">
                <a16:creationId xmlns:a16="http://schemas.microsoft.com/office/drawing/2014/main" id="{68950D7D-7054-809A-2468-44B19238AF64}"/>
              </a:ext>
            </a:extLst>
          </p:cNvPr>
          <p:cNvSpPr txBox="1"/>
          <p:nvPr/>
        </p:nvSpPr>
        <p:spPr>
          <a:xfrm>
            <a:off x="672287" y="5628450"/>
            <a:ext cx="10932014" cy="86453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大切にする考え方とは、顧客価値経営を進めるとしての判断や実践のよりどころです。</a:t>
            </a:r>
            <a:endParaRPr kumimoji="1" lang="en-US" altLang="ja-JP"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過去の成功によって染みついた「思考の癖」を、２つの切り口から変えていきます。</a:t>
            </a:r>
            <a:endParaRPr kumimoji="1" lang="en-US" altLang="ja-JP"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376489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DE65D-FECD-0C60-D5C5-CAAF4694CCDC}"/>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9BC5CE73-6007-95CE-D61B-DEA617E65CD9}"/>
              </a:ext>
            </a:extLst>
          </p:cNvPr>
          <p:cNvSpPr>
            <a:spLocks noGrp="1"/>
          </p:cNvSpPr>
          <p:nvPr>
            <p:ph type="title" idx="4294967295"/>
          </p:nvPr>
        </p:nvSpPr>
        <p:spPr>
          <a:xfrm>
            <a:off x="585591" y="490660"/>
            <a:ext cx="10983017" cy="1714204"/>
          </a:xfrm>
          <a:prstGeom prst="rect">
            <a:avLst/>
          </a:prstGeom>
        </p:spPr>
        <p:txBody>
          <a:bodyPr/>
          <a:lstStyle/>
          <a:p>
            <a:r>
              <a:rPr kumimoji="1" lang="ja-JP" altLang="en-US" dirty="0"/>
              <a:t>２</a:t>
            </a:r>
            <a:r>
              <a:rPr kumimoji="1" lang="en-US" altLang="ja-JP" dirty="0"/>
              <a:t>-</a:t>
            </a:r>
            <a:r>
              <a:rPr kumimoji="1" lang="ja-JP" altLang="en-US" dirty="0"/>
              <a:t>２ 顧客価値を創るための考え方</a:t>
            </a:r>
            <a:r>
              <a:rPr lang="ja-JP" altLang="en-US" dirty="0"/>
              <a:t> </a:t>
            </a:r>
            <a:r>
              <a:rPr kumimoji="1" lang="en-US" altLang="ja-JP" dirty="0"/>
              <a:t>【</a:t>
            </a:r>
            <a:r>
              <a:rPr kumimoji="1" lang="ja-JP" altLang="en-US" dirty="0"/>
              <a:t>切り口１</a:t>
            </a:r>
            <a:r>
              <a:rPr kumimoji="1" lang="en-US" altLang="ja-JP" dirty="0"/>
              <a:t>】</a:t>
            </a:r>
            <a:br>
              <a:rPr kumimoji="1" lang="en-US" altLang="ja-JP" dirty="0"/>
            </a:br>
            <a:r>
              <a:rPr kumimoji="1" lang="ja-JP" altLang="en-US" sz="3200" dirty="0"/>
              <a:t>　　　　　　　　　　　 </a:t>
            </a:r>
            <a:r>
              <a:rPr kumimoji="1" lang="ja-JP" altLang="en-US" sz="3200" dirty="0">
                <a:solidFill>
                  <a:srgbClr val="B93D90"/>
                </a:solidFill>
              </a:rPr>
              <a:t>生産志向から市場志向へ</a:t>
            </a:r>
            <a:br>
              <a:rPr kumimoji="1" lang="en-US" altLang="ja-JP" sz="3200" dirty="0">
                <a:solidFill>
                  <a:srgbClr val="B93D90"/>
                </a:solidFill>
              </a:rPr>
            </a:br>
            <a:r>
              <a:rPr lang="ja-JP" altLang="en-US" sz="3200" dirty="0"/>
              <a:t>　　　 　　　　　　　</a:t>
            </a:r>
            <a:r>
              <a:rPr lang="ja-JP" altLang="en-US" sz="3200" dirty="0">
                <a:solidFill>
                  <a:srgbClr val="0070C0"/>
                </a:solidFill>
              </a:rPr>
              <a:t>　「生産の前に価値を検討していますか？ 」 </a:t>
            </a:r>
            <a:br>
              <a:rPr kumimoji="1" lang="en-US" altLang="ja-JP" dirty="0"/>
            </a:br>
            <a:endParaRPr kumimoji="1" lang="ja-JP" altLang="en-US" dirty="0"/>
          </a:p>
        </p:txBody>
      </p:sp>
      <p:graphicFrame>
        <p:nvGraphicFramePr>
          <p:cNvPr id="4" name="表 3">
            <a:extLst>
              <a:ext uri="{FF2B5EF4-FFF2-40B4-BE49-F238E27FC236}">
                <a16:creationId xmlns:a16="http://schemas.microsoft.com/office/drawing/2014/main" id="{050BC635-4AC0-9A27-4EC5-3D7DD0DA5986}"/>
              </a:ext>
            </a:extLst>
          </p:cNvPr>
          <p:cNvGraphicFramePr>
            <a:graphicFrameLocks noGrp="1"/>
          </p:cNvGraphicFramePr>
          <p:nvPr>
            <p:extLst>
              <p:ext uri="{D42A27DB-BD31-4B8C-83A1-F6EECF244321}">
                <p14:modId xmlns:p14="http://schemas.microsoft.com/office/powerpoint/2010/main" val="4277478261"/>
              </p:ext>
            </p:extLst>
          </p:nvPr>
        </p:nvGraphicFramePr>
        <p:xfrm>
          <a:off x="911424" y="2204864"/>
          <a:ext cx="10010899" cy="4114800"/>
        </p:xfrm>
        <a:graphic>
          <a:graphicData uri="http://schemas.openxmlformats.org/drawingml/2006/table">
            <a:tbl>
              <a:tblPr firstRow="1" bandRow="1">
                <a:tableStyleId>{5940675A-B579-460E-94D1-54222C63F5DA}</a:tableStyleId>
              </a:tblPr>
              <a:tblGrid>
                <a:gridCol w="2495215">
                  <a:extLst>
                    <a:ext uri="{9D8B030D-6E8A-4147-A177-3AD203B41FA5}">
                      <a16:colId xmlns:a16="http://schemas.microsoft.com/office/drawing/2014/main" val="324983763"/>
                    </a:ext>
                  </a:extLst>
                </a:gridCol>
                <a:gridCol w="7515684">
                  <a:extLst>
                    <a:ext uri="{9D8B030D-6E8A-4147-A177-3AD203B41FA5}">
                      <a16:colId xmlns:a16="http://schemas.microsoft.com/office/drawing/2014/main" val="2801624223"/>
                    </a:ext>
                  </a:extLst>
                </a:gridCol>
              </a:tblGrid>
              <a:tr h="381054">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企画プロセス</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機能的な業務分担だけでなく、価値を探求する体制や環境を用意していますか？</a:t>
                      </a:r>
                    </a:p>
                  </a:txBody>
                  <a:tcPr/>
                </a:tc>
                <a:extLst>
                  <a:ext uri="{0D108BD9-81ED-4DB2-BD59-A6C34878D82A}">
                    <a16:rowId xmlns:a16="http://schemas.microsoft.com/office/drawing/2014/main" val="474943620"/>
                  </a:ext>
                </a:extLst>
              </a:tr>
              <a:tr h="705678">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価値を探る</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どうつくるかの前に、 だれにどんな価値を届けるかを考え探索していますか？</a:t>
                      </a:r>
                    </a:p>
                  </a:txBody>
                  <a:tcPr/>
                </a:tc>
                <a:extLst>
                  <a:ext uri="{0D108BD9-81ED-4DB2-BD59-A6C34878D82A}">
                    <a16:rowId xmlns:a16="http://schemas.microsoft.com/office/drawing/2014/main" val="153410736"/>
                  </a:ext>
                </a:extLst>
              </a:tr>
              <a:tr h="0">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インサイトを</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主導する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想定内のニーズだけでなく、顧客自身も気づいていないような、奥底にある本音を探り当てようとしていますか？</a:t>
                      </a:r>
                    </a:p>
                  </a:txBody>
                  <a:tcPr/>
                </a:tc>
                <a:extLst>
                  <a:ext uri="{0D108BD9-81ED-4DB2-BD59-A6C34878D82A}">
                    <a16:rowId xmlns:a16="http://schemas.microsoft.com/office/drawing/2014/main" val="1052448461"/>
                  </a:ext>
                </a:extLst>
              </a:tr>
              <a:tr h="705678">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状況を描く</a:t>
                      </a: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一般的な顧客像だけでなく、ニーズが生まれる状況や文脈を含め、解像度高く具体的に描けていますか？</a:t>
                      </a:r>
                    </a:p>
                  </a:txBody>
                  <a:tcPr/>
                </a:tc>
                <a:extLst>
                  <a:ext uri="{0D108BD9-81ED-4DB2-BD59-A6C34878D82A}">
                    <a16:rowId xmlns:a16="http://schemas.microsoft.com/office/drawing/2014/main" val="2924135507"/>
                  </a:ext>
                </a:extLst>
              </a:tr>
              <a:tr h="705678">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コンセプトをつくる</a:t>
                      </a:r>
                      <a:endParaRPr kumimoji="1" lang="en-US" altLang="ja-JP" sz="2400" dirty="0">
                        <a:latin typeface="HGP創英角ｺﾞｼｯｸUB" panose="020B0900000000000000" pitchFamily="50" charset="-128"/>
                        <a:ea typeface="HGP創英角ｺﾞｼｯｸUB" panose="020B0900000000000000" pitchFamily="50" charset="-128"/>
                      </a:endParaRPr>
                    </a:p>
                    <a:p>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価値を、社内外の関係者に共鳴をうながす、シンプルで独自性のある言葉として凝縮していますか？</a:t>
                      </a:r>
                    </a:p>
                  </a:txBody>
                  <a:tcPr/>
                </a:tc>
                <a:extLst>
                  <a:ext uri="{0D108BD9-81ED-4DB2-BD59-A6C34878D82A}">
                    <a16:rowId xmlns:a16="http://schemas.microsoft.com/office/drawing/2014/main" val="3361327175"/>
                  </a:ext>
                </a:extLst>
              </a:tr>
            </a:tbl>
          </a:graphicData>
        </a:graphic>
      </p:graphicFrame>
    </p:spTree>
    <p:extLst>
      <p:ext uri="{BB962C8B-B14F-4D97-AF65-F5344CB8AC3E}">
        <p14:creationId xmlns:p14="http://schemas.microsoft.com/office/powerpoint/2010/main" val="4194774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09094-6374-1B84-27E0-D2A7D3E0CCAE}"/>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8DFF5976-65EA-FABA-E341-88C757A83366}"/>
              </a:ext>
            </a:extLst>
          </p:cNvPr>
          <p:cNvSpPr>
            <a:spLocks noGrp="1"/>
          </p:cNvSpPr>
          <p:nvPr>
            <p:ph type="title" idx="4294967295"/>
          </p:nvPr>
        </p:nvSpPr>
        <p:spPr>
          <a:xfrm>
            <a:off x="585591" y="490660"/>
            <a:ext cx="10984804" cy="1714204"/>
          </a:xfrm>
          <a:prstGeom prst="rect">
            <a:avLst/>
          </a:prstGeom>
        </p:spPr>
        <p:txBody>
          <a:bodyPr/>
          <a:lstStyle/>
          <a:p>
            <a:r>
              <a:rPr kumimoji="1" lang="ja-JP" altLang="en-US" dirty="0"/>
              <a:t>２</a:t>
            </a:r>
            <a:r>
              <a:rPr kumimoji="1" lang="en-US" altLang="ja-JP" dirty="0"/>
              <a:t>-</a:t>
            </a:r>
            <a:r>
              <a:rPr kumimoji="1" lang="ja-JP" altLang="en-US" dirty="0"/>
              <a:t>３</a:t>
            </a:r>
            <a:r>
              <a:rPr lang="ja-JP" altLang="en-US" dirty="0"/>
              <a:t>　変革にのぞむ考え方 </a:t>
            </a:r>
            <a:r>
              <a:rPr lang="en-US" altLang="ja-JP" dirty="0"/>
              <a:t>【</a:t>
            </a:r>
            <a:r>
              <a:rPr lang="ja-JP" altLang="en-US" dirty="0"/>
              <a:t>切り口２</a:t>
            </a:r>
            <a:r>
              <a:rPr lang="en-US" altLang="ja-JP" dirty="0"/>
              <a:t>】</a:t>
            </a:r>
            <a:br>
              <a:rPr lang="en-US" altLang="ja-JP" dirty="0"/>
            </a:br>
            <a:r>
              <a:rPr kumimoji="1" lang="ja-JP" altLang="en-US" sz="3200" dirty="0"/>
              <a:t>　　　　　　　　　 　</a:t>
            </a:r>
            <a:r>
              <a:rPr kumimoji="1" lang="ja-JP" altLang="en-US" sz="3200" dirty="0">
                <a:solidFill>
                  <a:srgbClr val="B93D90"/>
                </a:solidFill>
              </a:rPr>
              <a:t>管理から変革へ</a:t>
            </a:r>
            <a:br>
              <a:rPr kumimoji="1" lang="en-US" altLang="ja-JP" sz="3200" dirty="0">
                <a:solidFill>
                  <a:srgbClr val="B93D90"/>
                </a:solidFill>
              </a:rPr>
            </a:br>
            <a:r>
              <a:rPr lang="ja-JP" altLang="en-US" sz="3200" dirty="0">
                <a:solidFill>
                  <a:srgbClr val="B93D90"/>
                </a:solidFill>
              </a:rPr>
              <a:t>　　　 　　　　　　　</a:t>
            </a:r>
            <a:r>
              <a:rPr lang="ja-JP" altLang="en-US" sz="3200" dirty="0">
                <a:solidFill>
                  <a:srgbClr val="0070C0"/>
                </a:solidFill>
              </a:rPr>
              <a:t>「現状の延長線を越えようとしていますか？ 」 </a:t>
            </a:r>
            <a:br>
              <a:rPr kumimoji="1" lang="en-US" altLang="ja-JP" dirty="0"/>
            </a:br>
            <a:endParaRPr kumimoji="1" lang="ja-JP" altLang="en-US" dirty="0"/>
          </a:p>
        </p:txBody>
      </p:sp>
      <p:graphicFrame>
        <p:nvGraphicFramePr>
          <p:cNvPr id="4" name="表 3">
            <a:extLst>
              <a:ext uri="{FF2B5EF4-FFF2-40B4-BE49-F238E27FC236}">
                <a16:creationId xmlns:a16="http://schemas.microsoft.com/office/drawing/2014/main" id="{653376E2-7C46-5B37-5F22-21A335DD1730}"/>
              </a:ext>
            </a:extLst>
          </p:cNvPr>
          <p:cNvGraphicFramePr>
            <a:graphicFrameLocks noGrp="1"/>
          </p:cNvGraphicFramePr>
          <p:nvPr>
            <p:extLst>
              <p:ext uri="{D42A27DB-BD31-4B8C-83A1-F6EECF244321}">
                <p14:modId xmlns:p14="http://schemas.microsoft.com/office/powerpoint/2010/main" val="3580683173"/>
              </p:ext>
            </p:extLst>
          </p:nvPr>
        </p:nvGraphicFramePr>
        <p:xfrm>
          <a:off x="911424" y="2204864"/>
          <a:ext cx="10010899" cy="4227564"/>
        </p:xfrm>
        <a:graphic>
          <a:graphicData uri="http://schemas.openxmlformats.org/drawingml/2006/table">
            <a:tbl>
              <a:tblPr firstRow="1" bandRow="1">
                <a:tableStyleId>{5940675A-B579-460E-94D1-54222C63F5DA}</a:tableStyleId>
              </a:tblPr>
              <a:tblGrid>
                <a:gridCol w="2495215">
                  <a:extLst>
                    <a:ext uri="{9D8B030D-6E8A-4147-A177-3AD203B41FA5}">
                      <a16:colId xmlns:a16="http://schemas.microsoft.com/office/drawing/2014/main" val="324983763"/>
                    </a:ext>
                  </a:extLst>
                </a:gridCol>
                <a:gridCol w="7515684">
                  <a:extLst>
                    <a:ext uri="{9D8B030D-6E8A-4147-A177-3AD203B41FA5}">
                      <a16:colId xmlns:a16="http://schemas.microsoft.com/office/drawing/2014/main" val="2801624223"/>
                    </a:ext>
                  </a:extLst>
                </a:gridCol>
              </a:tblGrid>
              <a:tr h="679060">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ありたい姿から</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今を考える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今できることだけでなく、未来のありたい姿から逆算してやるべきことを考えていますか？</a:t>
                      </a:r>
                    </a:p>
                  </a:txBody>
                  <a:tcPr/>
                </a:tc>
                <a:extLst>
                  <a:ext uri="{0D108BD9-81ED-4DB2-BD59-A6C34878D82A}">
                    <a16:rowId xmlns:a16="http://schemas.microsoft.com/office/drawing/2014/main" val="474943620"/>
                  </a:ext>
                </a:extLst>
              </a:tr>
              <a:tr h="555488">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制約条件を変える</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業界や組織の常識や条件の中で最適化するだけでなく、条件そのものを破壊、再構築することを考えていますか？</a:t>
                      </a:r>
                    </a:p>
                  </a:txBody>
                  <a:tcPr/>
                </a:tc>
                <a:extLst>
                  <a:ext uri="{0D108BD9-81ED-4DB2-BD59-A6C34878D82A}">
                    <a16:rowId xmlns:a16="http://schemas.microsoft.com/office/drawing/2014/main" val="153410736"/>
                  </a:ext>
                </a:extLst>
              </a:tr>
              <a:tr h="679060">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対話によって</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解決に導く</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論破でなく、多様な意見の背景にある意味を探求する対話によって思考や感情をとらえ解決につなげていますか？</a:t>
                      </a:r>
                    </a:p>
                  </a:txBody>
                  <a:tcPr/>
                </a:tc>
                <a:extLst>
                  <a:ext uri="{0D108BD9-81ED-4DB2-BD59-A6C34878D82A}">
                    <a16:rowId xmlns:a16="http://schemas.microsoft.com/office/drawing/2014/main" val="1052448461"/>
                  </a:ext>
                </a:extLst>
              </a:tr>
              <a:tr h="679060">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物語を語る</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つながりのない箇条書きでなく、心を動かす事実や認識の連結によって、思いを語り共鳴することができていますか？</a:t>
                      </a:r>
                    </a:p>
                  </a:txBody>
                  <a:tcPr/>
                </a:tc>
                <a:extLst>
                  <a:ext uri="{0D108BD9-81ED-4DB2-BD59-A6C34878D82A}">
                    <a16:rowId xmlns:a16="http://schemas.microsoft.com/office/drawing/2014/main" val="2924135507"/>
                  </a:ext>
                </a:extLst>
              </a:tr>
              <a:tr h="935724">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創発の機会を</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dirty="0">
                          <a:latin typeface="HGP創英角ｺﾞｼｯｸUB" panose="020B0900000000000000" pitchFamily="50" charset="-128"/>
                          <a:ea typeface="HGP創英角ｺﾞｼｯｸUB" panose="020B0900000000000000" pitchFamily="50" charset="-128"/>
                        </a:rPr>
                        <a:t>増やす</a:t>
                      </a: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計画通り実行することに加えて、至る所で偶然のアイデアが生まれるような柔軟な環境を増やしていますか？</a:t>
                      </a:r>
                    </a:p>
                  </a:txBody>
                  <a:tcPr/>
                </a:tc>
                <a:extLst>
                  <a:ext uri="{0D108BD9-81ED-4DB2-BD59-A6C34878D82A}">
                    <a16:rowId xmlns:a16="http://schemas.microsoft.com/office/drawing/2014/main" val="3361327175"/>
                  </a:ext>
                </a:extLst>
              </a:tr>
            </a:tbl>
          </a:graphicData>
        </a:graphic>
      </p:graphicFrame>
    </p:spTree>
    <p:extLst>
      <p:ext uri="{BB962C8B-B14F-4D97-AF65-F5344CB8AC3E}">
        <p14:creationId xmlns:p14="http://schemas.microsoft.com/office/powerpoint/2010/main" val="47518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6B049-706C-E1C4-B340-BA109BEFB5C3}"/>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3723587A-AD68-51DD-D0D8-050F1C518D8D}"/>
              </a:ext>
            </a:extLst>
          </p:cNvPr>
          <p:cNvSpPr>
            <a:spLocks noGrp="1"/>
          </p:cNvSpPr>
          <p:nvPr>
            <p:ph type="title"/>
          </p:nvPr>
        </p:nvSpPr>
        <p:spPr>
          <a:xfrm>
            <a:off x="3863752" y="3068960"/>
            <a:ext cx="7272808" cy="1368152"/>
          </a:xfrm>
        </p:spPr>
        <p:txBody>
          <a:bodyPr/>
          <a:lstStyle/>
          <a:p>
            <a:pPr lvl="0" algn="l">
              <a:lnSpc>
                <a:spcPts val="6000"/>
              </a:lnSpc>
              <a:defRPr/>
            </a:pPr>
            <a:r>
              <a:rPr lang="ja-JP" altLang="en-US" sz="8000" dirty="0">
                <a:solidFill>
                  <a:prstClr val="white"/>
                </a:solidFill>
              </a:rPr>
              <a:t>経営の設計図</a:t>
            </a:r>
            <a:endParaRPr lang="en-US" altLang="ja-JP" sz="4800" dirty="0">
              <a:solidFill>
                <a:prstClr val="white"/>
              </a:solidFill>
            </a:endParaRPr>
          </a:p>
        </p:txBody>
      </p:sp>
      <p:sp>
        <p:nvSpPr>
          <p:cNvPr id="3" name="テキスト ボックス 2">
            <a:extLst>
              <a:ext uri="{FF2B5EF4-FFF2-40B4-BE49-F238E27FC236}">
                <a16:creationId xmlns:a16="http://schemas.microsoft.com/office/drawing/2014/main" id="{B5117054-46D7-D8EF-597E-4BFE58F51A44}"/>
              </a:ext>
            </a:extLst>
          </p:cNvPr>
          <p:cNvSpPr txBox="1"/>
          <p:nvPr/>
        </p:nvSpPr>
        <p:spPr>
          <a:xfrm>
            <a:off x="-168696" y="203150"/>
            <a:ext cx="4608512" cy="5386090"/>
          </a:xfrm>
          <a:prstGeom prst="rect">
            <a:avLst/>
          </a:prstGeom>
          <a:noFill/>
        </p:spPr>
        <p:txBody>
          <a:bodyPr wrap="square" rtlCol="0">
            <a:spAutoFit/>
          </a:bodyPr>
          <a:lstStyle/>
          <a:p>
            <a:pPr algn="ctr"/>
            <a:r>
              <a:rPr kumimoji="1" lang="ja-JP" altLang="en-US" sz="34400" dirty="0">
                <a:solidFill>
                  <a:schemeClr val="bg1"/>
                </a:solidFill>
                <a:latin typeface="HGP創英角ｺﾞｼｯｸUB" panose="020B0900000000000000" pitchFamily="50" charset="-128"/>
                <a:ea typeface="HGP創英角ｺﾞｼｯｸUB" panose="020B0900000000000000" pitchFamily="50" charset="-128"/>
              </a:rPr>
              <a:t>３</a:t>
            </a:r>
          </a:p>
        </p:txBody>
      </p:sp>
      <p:sp>
        <p:nvSpPr>
          <p:cNvPr id="2" name="タイトル 4">
            <a:extLst>
              <a:ext uri="{FF2B5EF4-FFF2-40B4-BE49-F238E27FC236}">
                <a16:creationId xmlns:a16="http://schemas.microsoft.com/office/drawing/2014/main" id="{D9DE4650-9441-6031-91CB-8574EC13F456}"/>
              </a:ext>
            </a:extLst>
          </p:cNvPr>
          <p:cNvSpPr txBox="1">
            <a:spLocks/>
          </p:cNvSpPr>
          <p:nvPr/>
        </p:nvSpPr>
        <p:spPr>
          <a:xfrm>
            <a:off x="3968100" y="4176876"/>
            <a:ext cx="5728300" cy="836300"/>
          </a:xfrm>
          <a:prstGeom prst="rect">
            <a:avLst/>
          </a:prstGeom>
        </p:spPr>
        <p:txBody>
          <a:bodyPr vert="horz" lIns="91422" tIns="45711" rIns="91422" bIns="45711" rtlCol="0" anchor="ctr">
            <a:noAutofit/>
          </a:bodyPr>
          <a:lst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a:lstStyle>
          <a:p>
            <a:pPr algn="l">
              <a:lnSpc>
                <a:spcPts val="6000"/>
              </a:lnSpc>
              <a:defRPr/>
            </a:pPr>
            <a:r>
              <a:rPr lang="ja-JP" altLang="en-US" sz="4400" dirty="0">
                <a:solidFill>
                  <a:prstClr val="white"/>
                </a:solidFill>
              </a:rPr>
              <a:t>～未来への 「羅針盤」</a:t>
            </a:r>
            <a:endParaRPr lang="en-US" altLang="ja-JP" sz="4400" dirty="0">
              <a:solidFill>
                <a:prstClr val="white"/>
              </a:solidFill>
            </a:endParaRPr>
          </a:p>
        </p:txBody>
      </p:sp>
    </p:spTree>
    <p:extLst>
      <p:ext uri="{BB962C8B-B14F-4D97-AF65-F5344CB8AC3E}">
        <p14:creationId xmlns:p14="http://schemas.microsoft.com/office/powerpoint/2010/main" val="4227595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82F0B-038E-2BDE-58A2-6E77903376C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F774F96-7373-120F-34D4-8387F58771E0}"/>
              </a:ext>
            </a:extLst>
          </p:cNvPr>
          <p:cNvSpPr>
            <a:spLocks noGrp="1"/>
          </p:cNvSpPr>
          <p:nvPr>
            <p:ph type="title"/>
          </p:nvPr>
        </p:nvSpPr>
        <p:spPr>
          <a:xfrm>
            <a:off x="1827685" y="-17852"/>
            <a:ext cx="8608638" cy="782556"/>
          </a:xfrm>
        </p:spPr>
        <p:txBody>
          <a:bodyPr/>
          <a:lstStyle/>
          <a:p>
            <a:r>
              <a:rPr lang="ja-JP" altLang="en-US" sz="2800" dirty="0">
                <a:solidFill>
                  <a:schemeClr val="bg1"/>
                </a:solidFill>
              </a:rPr>
              <a:t>経営の設計図</a:t>
            </a:r>
          </a:p>
        </p:txBody>
      </p:sp>
      <p:grpSp>
        <p:nvGrpSpPr>
          <p:cNvPr id="4" name="グループ化 3">
            <a:extLst>
              <a:ext uri="{FF2B5EF4-FFF2-40B4-BE49-F238E27FC236}">
                <a16:creationId xmlns:a16="http://schemas.microsoft.com/office/drawing/2014/main" id="{C0C9485A-0B3A-78F8-0641-9EDEB6D51513}"/>
              </a:ext>
            </a:extLst>
          </p:cNvPr>
          <p:cNvGrpSpPr/>
          <p:nvPr/>
        </p:nvGrpSpPr>
        <p:grpSpPr>
          <a:xfrm>
            <a:off x="2351583" y="705853"/>
            <a:ext cx="7200801" cy="4689105"/>
            <a:chOff x="1633355" y="683164"/>
            <a:chExt cx="8925289" cy="5812079"/>
          </a:xfrm>
        </p:grpSpPr>
        <p:grpSp>
          <p:nvGrpSpPr>
            <p:cNvPr id="5" name="グループ化 4">
              <a:extLst>
                <a:ext uri="{FF2B5EF4-FFF2-40B4-BE49-F238E27FC236}">
                  <a16:creationId xmlns:a16="http://schemas.microsoft.com/office/drawing/2014/main" id="{72FE66E8-4C7D-E507-4086-D908D9DA4717}"/>
                </a:ext>
              </a:extLst>
            </p:cNvPr>
            <p:cNvGrpSpPr/>
            <p:nvPr/>
          </p:nvGrpSpPr>
          <p:grpSpPr>
            <a:xfrm>
              <a:off x="1633355" y="683164"/>
              <a:ext cx="8925289" cy="5554147"/>
              <a:chOff x="1775520" y="936696"/>
              <a:chExt cx="8640960" cy="5516640"/>
            </a:xfrm>
          </p:grpSpPr>
          <p:sp>
            <p:nvSpPr>
              <p:cNvPr id="25" name="正方形/長方形 24">
                <a:extLst>
                  <a:ext uri="{FF2B5EF4-FFF2-40B4-BE49-F238E27FC236}">
                    <a16:creationId xmlns:a16="http://schemas.microsoft.com/office/drawing/2014/main" id="{54FF3FAD-5B18-1292-DF0D-9F7AB56902CF}"/>
                  </a:ext>
                </a:extLst>
              </p:cNvPr>
              <p:cNvSpPr/>
              <p:nvPr/>
            </p:nvSpPr>
            <p:spPr>
              <a:xfrm>
                <a:off x="2063552" y="1498772"/>
                <a:ext cx="8064896" cy="192506"/>
              </a:xfrm>
              <a:prstGeom prst="rect">
                <a:avLst/>
              </a:prstGeom>
              <a:solidFill>
                <a:srgbClr val="00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Calibri"/>
                  <a:ea typeface="ＭＳ Ｐゴシック" panose="020B0600070205080204" pitchFamily="50" charset="-128"/>
                </a:endParaRPr>
              </a:p>
            </p:txBody>
          </p:sp>
          <p:sp>
            <p:nvSpPr>
              <p:cNvPr id="26" name="テキスト ボックス 25">
                <a:extLst>
                  <a:ext uri="{FF2B5EF4-FFF2-40B4-BE49-F238E27FC236}">
                    <a16:creationId xmlns:a16="http://schemas.microsoft.com/office/drawing/2014/main" id="{9B3913E5-AAD2-7EDD-A48A-AC7FD4AC275B}"/>
                  </a:ext>
                </a:extLst>
              </p:cNvPr>
              <p:cNvSpPr txBox="1"/>
              <p:nvPr/>
            </p:nvSpPr>
            <p:spPr>
              <a:xfrm>
                <a:off x="1775520" y="936696"/>
                <a:ext cx="8640960" cy="5516640"/>
              </a:xfrm>
              <a:prstGeom prst="rect">
                <a:avLst/>
              </a:prstGeom>
              <a:solidFill>
                <a:srgbClr val="CCECFF"/>
              </a:solidFill>
            </p:spPr>
            <p:txBody>
              <a:bodyPr wrap="square" rtlCol="0">
                <a:noAutofit/>
              </a:bodyPr>
              <a:lstStyle/>
              <a:p>
                <a:pPr algn="ctr">
                  <a:defRPr/>
                </a:pPr>
                <a:r>
                  <a:rPr lang="ja-JP" altLang="en-US" b="1" dirty="0">
                    <a:solidFill>
                      <a:srgbClr val="006699"/>
                    </a:solidFill>
                    <a:latin typeface="HGP創英角ｺﾞｼｯｸUB" panose="020B0900000000000000" pitchFamily="50" charset="-128"/>
                    <a:ea typeface="HGP創英角ｺﾞｼｯｸUB" panose="020B0900000000000000" pitchFamily="50" charset="-128"/>
                  </a:rPr>
                  <a:t>基本理念</a:t>
                </a:r>
              </a:p>
            </p:txBody>
          </p:sp>
          <p:sp>
            <p:nvSpPr>
              <p:cNvPr id="27" name="テキスト ボックス 26">
                <a:extLst>
                  <a:ext uri="{FF2B5EF4-FFF2-40B4-BE49-F238E27FC236}">
                    <a16:creationId xmlns:a16="http://schemas.microsoft.com/office/drawing/2014/main" id="{C666A3B4-6C63-B056-5ECF-A56EF86C6555}"/>
                  </a:ext>
                </a:extLst>
              </p:cNvPr>
              <p:cNvSpPr txBox="1"/>
              <p:nvPr/>
            </p:nvSpPr>
            <p:spPr>
              <a:xfrm>
                <a:off x="2063552" y="1354755"/>
                <a:ext cx="8136904" cy="4954565"/>
              </a:xfrm>
              <a:prstGeom prst="rect">
                <a:avLst/>
              </a:prstGeom>
              <a:solidFill>
                <a:srgbClr val="6699FF"/>
              </a:solidFill>
            </p:spPr>
            <p:txBody>
              <a:bodyPr wrap="square" rtlCol="0">
                <a:noAutofit/>
              </a:bodyPr>
              <a:lstStyle/>
              <a:p>
                <a:pPr algn="ctr">
                  <a:defRPr/>
                </a:pPr>
                <a:r>
                  <a:rPr lang="ja-JP" altLang="en-US" b="1" dirty="0">
                    <a:solidFill>
                      <a:schemeClr val="bg1"/>
                    </a:solidFill>
                    <a:latin typeface="HGP創英角ｺﾞｼｯｸUB" panose="020B0900000000000000" pitchFamily="50" charset="-128"/>
                    <a:ea typeface="HGP創英角ｺﾞｼｯｸUB" panose="020B0900000000000000" pitchFamily="50" charset="-128"/>
                  </a:rPr>
                  <a:t>大切にする考え方</a:t>
                </a:r>
              </a:p>
            </p:txBody>
          </p:sp>
          <p:sp>
            <p:nvSpPr>
              <p:cNvPr id="28" name="正方形/長方形 27">
                <a:extLst>
                  <a:ext uri="{FF2B5EF4-FFF2-40B4-BE49-F238E27FC236}">
                    <a16:creationId xmlns:a16="http://schemas.microsoft.com/office/drawing/2014/main" id="{77DD6927-F276-8BAE-7638-F94FE1EAC43A}"/>
                  </a:ext>
                </a:extLst>
              </p:cNvPr>
              <p:cNvSpPr/>
              <p:nvPr/>
            </p:nvSpPr>
            <p:spPr>
              <a:xfrm>
                <a:off x="2351584" y="1714795"/>
                <a:ext cx="2596714" cy="4464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4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E1FD31E6-4726-E526-E8F7-BAFD1A78DA49}"/>
                  </a:ext>
                </a:extLst>
              </p:cNvPr>
              <p:cNvSpPr txBox="1"/>
              <p:nvPr/>
            </p:nvSpPr>
            <p:spPr>
              <a:xfrm>
                <a:off x="2549156" y="1774870"/>
                <a:ext cx="2088232" cy="316764"/>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経営の設計図</a:t>
                </a:r>
              </a:p>
            </p:txBody>
          </p:sp>
          <p:sp>
            <p:nvSpPr>
              <p:cNvPr id="30" name="テキスト ボックス 29">
                <a:extLst>
                  <a:ext uri="{FF2B5EF4-FFF2-40B4-BE49-F238E27FC236}">
                    <a16:creationId xmlns:a16="http://schemas.microsoft.com/office/drawing/2014/main" id="{D246CC09-7032-7885-97C3-2E2FE25D761D}"/>
                  </a:ext>
                </a:extLst>
              </p:cNvPr>
              <p:cNvSpPr txBox="1"/>
              <p:nvPr/>
            </p:nvSpPr>
            <p:spPr>
              <a:xfrm>
                <a:off x="2514484" y="2146844"/>
                <a:ext cx="2258536" cy="1656185"/>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1" name="テキスト ボックス 30">
                <a:extLst>
                  <a:ext uri="{FF2B5EF4-FFF2-40B4-BE49-F238E27FC236}">
                    <a16:creationId xmlns:a16="http://schemas.microsoft.com/office/drawing/2014/main" id="{27991778-EFCB-7918-F33D-49209E72F703}"/>
                  </a:ext>
                </a:extLst>
              </p:cNvPr>
              <p:cNvSpPr txBox="1"/>
              <p:nvPr/>
            </p:nvSpPr>
            <p:spPr>
              <a:xfrm>
                <a:off x="2680011" y="2218853"/>
                <a:ext cx="1951994" cy="313633"/>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p>
            </p:txBody>
          </p:sp>
          <p:sp>
            <p:nvSpPr>
              <p:cNvPr id="32" name="テキスト ボックス 31">
                <a:extLst>
                  <a:ext uri="{FF2B5EF4-FFF2-40B4-BE49-F238E27FC236}">
                    <a16:creationId xmlns:a16="http://schemas.microsoft.com/office/drawing/2014/main" id="{E2F21B24-F7C7-EB22-95B8-315578CBE979}"/>
                  </a:ext>
                </a:extLst>
              </p:cNvPr>
              <p:cNvSpPr txBox="1"/>
              <p:nvPr/>
            </p:nvSpPr>
            <p:spPr>
              <a:xfrm>
                <a:off x="2680011" y="2604493"/>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p>
            </p:txBody>
          </p:sp>
          <p:sp>
            <p:nvSpPr>
              <p:cNvPr id="33" name="テキスト ボックス 32">
                <a:extLst>
                  <a:ext uri="{FF2B5EF4-FFF2-40B4-BE49-F238E27FC236}">
                    <a16:creationId xmlns:a16="http://schemas.microsoft.com/office/drawing/2014/main" id="{30B91686-90B1-E6F1-91A2-DA36DB9CEF3F}"/>
                  </a:ext>
                </a:extLst>
              </p:cNvPr>
              <p:cNvSpPr txBox="1"/>
              <p:nvPr/>
            </p:nvSpPr>
            <p:spPr>
              <a:xfrm>
                <a:off x="2680011" y="3036541"/>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p>
            </p:txBody>
          </p:sp>
          <p:sp>
            <p:nvSpPr>
              <p:cNvPr id="34" name="テキスト ボックス 33">
                <a:extLst>
                  <a:ext uri="{FF2B5EF4-FFF2-40B4-BE49-F238E27FC236}">
                    <a16:creationId xmlns:a16="http://schemas.microsoft.com/office/drawing/2014/main" id="{39B2BE3E-AABB-BD36-1E8C-C9C31D582D51}"/>
                  </a:ext>
                </a:extLst>
              </p:cNvPr>
              <p:cNvSpPr txBox="1"/>
              <p:nvPr/>
            </p:nvSpPr>
            <p:spPr>
              <a:xfrm>
                <a:off x="2680011" y="3442988"/>
                <a:ext cx="1951994" cy="349644"/>
              </a:xfrm>
              <a:prstGeom prst="rect">
                <a:avLst/>
              </a:prstGeom>
              <a:solidFill>
                <a:srgbClr val="CCECFF"/>
              </a:solidFill>
              <a:ln w="44450">
                <a:noFill/>
              </a:ln>
            </p:spPr>
            <p:txBody>
              <a:bodyPr wrap="square" lIns="7200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価値提供モデル</a:t>
                </a:r>
              </a:p>
            </p:txBody>
          </p:sp>
          <p:sp>
            <p:nvSpPr>
              <p:cNvPr id="35" name="テキスト ボックス 34">
                <a:extLst>
                  <a:ext uri="{FF2B5EF4-FFF2-40B4-BE49-F238E27FC236}">
                    <a16:creationId xmlns:a16="http://schemas.microsoft.com/office/drawing/2014/main" id="{DF791A8F-1D60-034F-1CA7-F5B7B567FA06}"/>
                  </a:ext>
                </a:extLst>
              </p:cNvPr>
              <p:cNvSpPr txBox="1"/>
              <p:nvPr/>
            </p:nvSpPr>
            <p:spPr>
              <a:xfrm>
                <a:off x="2514484" y="3886348"/>
                <a:ext cx="2277420" cy="2220936"/>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6" name="テキスト ボックス 35">
                <a:extLst>
                  <a:ext uri="{FF2B5EF4-FFF2-40B4-BE49-F238E27FC236}">
                    <a16:creationId xmlns:a16="http://schemas.microsoft.com/office/drawing/2014/main" id="{7A28AC39-6C52-CD4D-8CD1-EB2B90FA35DF}"/>
                  </a:ext>
                </a:extLst>
              </p:cNvPr>
              <p:cNvSpPr txBox="1"/>
              <p:nvPr/>
            </p:nvSpPr>
            <p:spPr>
              <a:xfrm>
                <a:off x="2680011" y="3947935"/>
                <a:ext cx="1990095" cy="1162550"/>
              </a:xfrm>
              <a:prstGeom prst="rect">
                <a:avLst/>
              </a:prstGeom>
              <a:solidFill>
                <a:srgbClr val="CCECFF"/>
              </a:solidFill>
              <a:ln w="44450">
                <a:noFill/>
              </a:ln>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５ありたい姿</a:t>
                </a: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５ー１ これまでの物語</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５ー２ 強みと価値観</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５ー３ 環境変化</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５ー４ ありたい姿</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7" name="テキスト ボックス 36">
                <a:extLst>
                  <a:ext uri="{FF2B5EF4-FFF2-40B4-BE49-F238E27FC236}">
                    <a16:creationId xmlns:a16="http://schemas.microsoft.com/office/drawing/2014/main" id="{2BAAE1A1-1A82-7E31-9E65-41DC26425A92}"/>
                  </a:ext>
                </a:extLst>
              </p:cNvPr>
              <p:cNvSpPr txBox="1"/>
              <p:nvPr/>
            </p:nvSpPr>
            <p:spPr>
              <a:xfrm>
                <a:off x="2679962" y="5169697"/>
                <a:ext cx="2025382"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６ 変革の道筋</a:t>
                </a:r>
              </a:p>
            </p:txBody>
          </p:sp>
          <p:sp>
            <p:nvSpPr>
              <p:cNvPr id="38" name="テキスト ボックス 37">
                <a:extLst>
                  <a:ext uri="{FF2B5EF4-FFF2-40B4-BE49-F238E27FC236}">
                    <a16:creationId xmlns:a16="http://schemas.microsoft.com/office/drawing/2014/main" id="{973FAAC4-F507-3B7F-75C0-7A55A08B7871}"/>
                  </a:ext>
                </a:extLst>
              </p:cNvPr>
              <p:cNvSpPr txBox="1"/>
              <p:nvPr/>
            </p:nvSpPr>
            <p:spPr>
              <a:xfrm>
                <a:off x="2680011" y="5601745"/>
                <a:ext cx="2021708"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７ 変革目標</a:t>
                </a:r>
              </a:p>
            </p:txBody>
          </p:sp>
          <p:sp>
            <p:nvSpPr>
              <p:cNvPr id="39" name="正方形/長方形 38">
                <a:extLst>
                  <a:ext uri="{FF2B5EF4-FFF2-40B4-BE49-F238E27FC236}">
                    <a16:creationId xmlns:a16="http://schemas.microsoft.com/office/drawing/2014/main" id="{B0EB223E-8CC4-7200-12D1-AE008E634CC9}"/>
                  </a:ext>
                </a:extLst>
              </p:cNvPr>
              <p:cNvSpPr/>
              <p:nvPr/>
            </p:nvSpPr>
            <p:spPr>
              <a:xfrm>
                <a:off x="5258370" y="1743456"/>
                <a:ext cx="2126662" cy="44358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0" name="テキスト ボックス 39">
                <a:extLst>
                  <a:ext uri="{FF2B5EF4-FFF2-40B4-BE49-F238E27FC236}">
                    <a16:creationId xmlns:a16="http://schemas.microsoft.com/office/drawing/2014/main" id="{92D3070E-DFA6-173F-38CD-1E8E607F4545}"/>
                  </a:ext>
                </a:extLst>
              </p:cNvPr>
              <p:cNvSpPr txBox="1"/>
              <p:nvPr/>
            </p:nvSpPr>
            <p:spPr>
              <a:xfrm>
                <a:off x="5270806" y="1767157"/>
                <a:ext cx="208823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変革実践活動</a:t>
                </a:r>
              </a:p>
            </p:txBody>
          </p:sp>
          <p:grpSp>
            <p:nvGrpSpPr>
              <p:cNvPr id="41" name="グループ化 40">
                <a:extLst>
                  <a:ext uri="{FF2B5EF4-FFF2-40B4-BE49-F238E27FC236}">
                    <a16:creationId xmlns:a16="http://schemas.microsoft.com/office/drawing/2014/main" id="{4C8CBC2D-C86C-C40B-0F0E-42AC5CF579FD}"/>
                  </a:ext>
                </a:extLst>
              </p:cNvPr>
              <p:cNvGrpSpPr/>
              <p:nvPr/>
            </p:nvGrpSpPr>
            <p:grpSpPr>
              <a:xfrm>
                <a:off x="5519936" y="2265260"/>
                <a:ext cx="1637300" cy="3711301"/>
                <a:chOff x="6201700" y="2442692"/>
                <a:chExt cx="1768660" cy="2668714"/>
              </a:xfrm>
            </p:grpSpPr>
            <p:sp>
              <p:nvSpPr>
                <p:cNvPr id="67" name="テキスト ボックス 66">
                  <a:extLst>
                    <a:ext uri="{FF2B5EF4-FFF2-40B4-BE49-F238E27FC236}">
                      <a16:creationId xmlns:a16="http://schemas.microsoft.com/office/drawing/2014/main" id="{5B1751A1-1FDD-CF45-1BFD-05F453D93CF9}"/>
                    </a:ext>
                  </a:extLst>
                </p:cNvPr>
                <p:cNvSpPr txBox="1"/>
                <p:nvPr/>
              </p:nvSpPr>
              <p:spPr>
                <a:xfrm>
                  <a:off x="6201700" y="24426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洞察・理解</a:t>
                  </a:r>
                </a:p>
              </p:txBody>
            </p:sp>
            <p:sp>
              <p:nvSpPr>
                <p:cNvPr id="68" name="テキスト ボックス 67">
                  <a:extLst>
                    <a:ext uri="{FF2B5EF4-FFF2-40B4-BE49-F238E27FC236}">
                      <a16:creationId xmlns:a16="http://schemas.microsoft.com/office/drawing/2014/main" id="{B127AE5B-029C-373C-21BC-2CED6B305972}"/>
                    </a:ext>
                  </a:extLst>
                </p:cNvPr>
                <p:cNvSpPr txBox="1"/>
                <p:nvPr/>
              </p:nvSpPr>
              <p:spPr>
                <a:xfrm>
                  <a:off x="6219252" y="298679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創造・提供</a:t>
                  </a:r>
                </a:p>
              </p:txBody>
            </p:sp>
            <p:sp>
              <p:nvSpPr>
                <p:cNvPr id="71" name="テキスト ボックス 70">
                  <a:extLst>
                    <a:ext uri="{FF2B5EF4-FFF2-40B4-BE49-F238E27FC236}">
                      <a16:creationId xmlns:a16="http://schemas.microsoft.com/office/drawing/2014/main" id="{642110B1-93FF-24A4-64B4-C3020B5058F8}"/>
                    </a:ext>
                  </a:extLst>
                </p:cNvPr>
                <p:cNvSpPr txBox="1"/>
                <p:nvPr/>
              </p:nvSpPr>
              <p:spPr>
                <a:xfrm>
                  <a:off x="6219252" y="35427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向上・開発</a:t>
                  </a:r>
                </a:p>
              </p:txBody>
            </p:sp>
            <p:sp>
              <p:nvSpPr>
                <p:cNvPr id="73" name="テキスト ボックス 72">
                  <a:extLst>
                    <a:ext uri="{FF2B5EF4-FFF2-40B4-BE49-F238E27FC236}">
                      <a16:creationId xmlns:a16="http://schemas.microsoft.com/office/drawing/2014/main" id="{EA4B149A-67AF-8665-5B4A-6DEA1090D169}"/>
                    </a:ext>
                  </a:extLst>
                </p:cNvPr>
                <p:cNvSpPr txBox="1"/>
                <p:nvPr/>
              </p:nvSpPr>
              <p:spPr>
                <a:xfrm>
                  <a:off x="6224616" y="412041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a:t>
                  </a: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リーダーシップ</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生成・共鳴</a:t>
                  </a:r>
                </a:p>
              </p:txBody>
            </p:sp>
            <p:sp>
              <p:nvSpPr>
                <p:cNvPr id="74" name="テキスト ボックス 73">
                  <a:extLst>
                    <a:ext uri="{FF2B5EF4-FFF2-40B4-BE49-F238E27FC236}">
                      <a16:creationId xmlns:a16="http://schemas.microsoft.com/office/drawing/2014/main" id="{14674275-50EC-7BF3-FFDD-639B1D4A145E}"/>
                    </a:ext>
                  </a:extLst>
                </p:cNvPr>
                <p:cNvSpPr txBox="1"/>
                <p:nvPr/>
              </p:nvSpPr>
              <p:spPr>
                <a:xfrm>
                  <a:off x="6242168" y="4664510"/>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５　戦　略</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思考・実践</a:t>
                  </a:r>
                </a:p>
              </p:txBody>
            </p:sp>
          </p:grpSp>
          <p:sp>
            <p:nvSpPr>
              <p:cNvPr id="42" name="正方形/長方形 41">
                <a:extLst>
                  <a:ext uri="{FF2B5EF4-FFF2-40B4-BE49-F238E27FC236}">
                    <a16:creationId xmlns:a16="http://schemas.microsoft.com/office/drawing/2014/main" id="{6DDE991A-AA84-CA17-5FA8-524CECC242BA}"/>
                  </a:ext>
                </a:extLst>
              </p:cNvPr>
              <p:cNvSpPr/>
              <p:nvPr/>
            </p:nvSpPr>
            <p:spPr>
              <a:xfrm>
                <a:off x="7582174" y="1727781"/>
                <a:ext cx="2340376" cy="4451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3" name="テキスト ボックス 42">
                <a:extLst>
                  <a:ext uri="{FF2B5EF4-FFF2-40B4-BE49-F238E27FC236}">
                    <a16:creationId xmlns:a16="http://schemas.microsoft.com/office/drawing/2014/main" id="{F9A9AE69-A328-7977-86C6-086BB98F4BAE}"/>
                  </a:ext>
                </a:extLst>
              </p:cNvPr>
              <p:cNvSpPr txBox="1"/>
              <p:nvPr/>
            </p:nvSpPr>
            <p:spPr>
              <a:xfrm>
                <a:off x="7574164" y="1767157"/>
                <a:ext cx="226625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活動結果と振り返り</a:t>
                </a:r>
              </a:p>
            </p:txBody>
          </p:sp>
          <p:grpSp>
            <p:nvGrpSpPr>
              <p:cNvPr id="49" name="グループ化 48">
                <a:extLst>
                  <a:ext uri="{FF2B5EF4-FFF2-40B4-BE49-F238E27FC236}">
                    <a16:creationId xmlns:a16="http://schemas.microsoft.com/office/drawing/2014/main" id="{2920227C-BC14-B300-F168-5A5C9880FC65}"/>
                  </a:ext>
                </a:extLst>
              </p:cNvPr>
              <p:cNvGrpSpPr/>
              <p:nvPr/>
            </p:nvGrpSpPr>
            <p:grpSpPr>
              <a:xfrm>
                <a:off x="7771868" y="2348729"/>
                <a:ext cx="1940757" cy="3624899"/>
                <a:chOff x="7711159" y="2118717"/>
                <a:chExt cx="1940758" cy="3624899"/>
              </a:xfrm>
            </p:grpSpPr>
            <p:sp>
              <p:nvSpPr>
                <p:cNvPr id="60" name="テキスト ボックス 59">
                  <a:extLst>
                    <a:ext uri="{FF2B5EF4-FFF2-40B4-BE49-F238E27FC236}">
                      <a16:creationId xmlns:a16="http://schemas.microsoft.com/office/drawing/2014/main" id="{BB9B6CB1-5D42-CE12-A3B8-F9CB66A38902}"/>
                    </a:ext>
                  </a:extLst>
                </p:cNvPr>
                <p:cNvSpPr txBox="1"/>
                <p:nvPr/>
              </p:nvSpPr>
              <p:spPr>
                <a:xfrm>
                  <a:off x="7711159" y="2118717"/>
                  <a:ext cx="1940758" cy="6805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変革目標の結果</a:t>
                  </a:r>
                </a:p>
              </p:txBody>
            </p:sp>
            <p:sp>
              <p:nvSpPr>
                <p:cNvPr id="61" name="テキスト ボックス 60">
                  <a:extLst>
                    <a:ext uri="{FF2B5EF4-FFF2-40B4-BE49-F238E27FC236}">
                      <a16:creationId xmlns:a16="http://schemas.microsoft.com/office/drawing/2014/main" id="{8F4222D1-E7F6-EECD-B829-AA9F3E135115}"/>
                    </a:ext>
                  </a:extLst>
                </p:cNvPr>
                <p:cNvSpPr txBox="1"/>
                <p:nvPr/>
              </p:nvSpPr>
              <p:spPr>
                <a:xfrm>
                  <a:off x="7711159" y="3118266"/>
                  <a:ext cx="1940758" cy="681397"/>
                </a:xfrm>
                <a:prstGeom prst="rect">
                  <a:avLst/>
                </a:prstGeom>
                <a:solidFill>
                  <a:srgbClr val="CCECFF"/>
                </a:solidFill>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a:t>
                  </a: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ありたい姿の状態</a:t>
                  </a:r>
                  <a:br>
                    <a:rPr lang="en-US" altLang="ja-JP" sz="1300" b="1" dirty="0">
                      <a:solidFill>
                        <a:prstClr val="black"/>
                      </a:solidFill>
                      <a:latin typeface="HGP創英角ｺﾞｼｯｸUB" panose="020B0900000000000000" pitchFamily="50" charset="-128"/>
                      <a:ea typeface="HGP創英角ｺﾞｼｯｸUB" panose="020B0900000000000000" pitchFamily="50" charset="-128"/>
                    </a:rPr>
                  </a:b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　 を表す目標の結果</a:t>
                  </a:r>
                </a:p>
              </p:txBody>
            </p:sp>
            <p:sp>
              <p:nvSpPr>
                <p:cNvPr id="65" name="テキスト ボックス 64">
                  <a:extLst>
                    <a:ext uri="{FF2B5EF4-FFF2-40B4-BE49-F238E27FC236}">
                      <a16:creationId xmlns:a16="http://schemas.microsoft.com/office/drawing/2014/main" id="{25DEF0FA-E493-0E42-B3C1-22677E7337F5}"/>
                    </a:ext>
                  </a:extLst>
                </p:cNvPr>
                <p:cNvSpPr txBox="1"/>
                <p:nvPr/>
              </p:nvSpPr>
              <p:spPr>
                <a:xfrm>
                  <a:off x="7711159" y="4050068"/>
                  <a:ext cx="1940758" cy="6578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変革実践活動の</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en-US" altLang="ja-JP" sz="1400" b="1" dirty="0">
                      <a:solidFill>
                        <a:prstClr val="black"/>
                      </a:solidFill>
                      <a:latin typeface="HGP創英角ｺﾞｼｯｸUB" panose="020B0900000000000000" pitchFamily="50" charset="-128"/>
                      <a:ea typeface="HGP創英角ｺﾞｼｯｸUB" panose="020B0900000000000000" pitchFamily="50" charset="-128"/>
                    </a:rPr>
                    <a:t> </a:t>
                  </a: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結果の振り返り</a:t>
                  </a:r>
                </a:p>
              </p:txBody>
            </p:sp>
            <p:sp>
              <p:nvSpPr>
                <p:cNvPr id="66" name="テキスト ボックス 65">
                  <a:extLst>
                    <a:ext uri="{FF2B5EF4-FFF2-40B4-BE49-F238E27FC236}">
                      <a16:creationId xmlns:a16="http://schemas.microsoft.com/office/drawing/2014/main" id="{56BBF34C-42DA-1C51-4525-2CF0816E71BD}"/>
                    </a:ext>
                  </a:extLst>
                </p:cNvPr>
                <p:cNvSpPr txBox="1"/>
                <p:nvPr/>
              </p:nvSpPr>
              <p:spPr>
                <a:xfrm>
                  <a:off x="7711159" y="5095544"/>
                  <a:ext cx="1940758" cy="648072"/>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全体の振り返り</a:t>
                  </a:r>
                </a:p>
              </p:txBody>
            </p:sp>
          </p:grpSp>
          <p:cxnSp>
            <p:nvCxnSpPr>
              <p:cNvPr id="50" name="直線コネクタ 49">
                <a:extLst>
                  <a:ext uri="{FF2B5EF4-FFF2-40B4-BE49-F238E27FC236}">
                    <a16:creationId xmlns:a16="http://schemas.microsoft.com/office/drawing/2014/main" id="{C29705F8-C6EA-A9A4-4F22-3169B301B23C}"/>
                  </a:ext>
                </a:extLst>
              </p:cNvPr>
              <p:cNvCxnSpPr>
                <a:cxnSpLocks/>
              </p:cNvCxnSpPr>
              <p:nvPr/>
            </p:nvCxnSpPr>
            <p:spPr>
              <a:xfrm>
                <a:off x="7385031" y="6179292"/>
                <a:ext cx="196245"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cxnSp>
          <p:nvCxnSpPr>
            <p:cNvPr id="17" name="直線コネクタ 16">
              <a:extLst>
                <a:ext uri="{FF2B5EF4-FFF2-40B4-BE49-F238E27FC236}">
                  <a16:creationId xmlns:a16="http://schemas.microsoft.com/office/drawing/2014/main" id="{492CED90-4346-C409-B0CE-93B1E3E602FE}"/>
                </a:ext>
              </a:extLst>
            </p:cNvPr>
            <p:cNvCxnSpPr>
              <a:cxnSpLocks/>
            </p:cNvCxnSpPr>
            <p:nvPr/>
          </p:nvCxnSpPr>
          <p:spPr>
            <a:xfrm flipH="1">
              <a:off x="3484447" y="6492724"/>
              <a:ext cx="524236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グループ化 17">
              <a:extLst>
                <a:ext uri="{FF2B5EF4-FFF2-40B4-BE49-F238E27FC236}">
                  <a16:creationId xmlns:a16="http://schemas.microsoft.com/office/drawing/2014/main" id="{14355910-ACC7-F211-34F3-7AE8E57F3E2A}"/>
                </a:ext>
              </a:extLst>
            </p:cNvPr>
            <p:cNvGrpSpPr/>
            <p:nvPr/>
          </p:nvGrpSpPr>
          <p:grpSpPr>
            <a:xfrm>
              <a:off x="3503712" y="5937970"/>
              <a:ext cx="5223103" cy="557273"/>
              <a:chOff x="2483768" y="5995939"/>
              <a:chExt cx="4968552" cy="557273"/>
            </a:xfrm>
          </p:grpSpPr>
          <p:cxnSp>
            <p:nvCxnSpPr>
              <p:cNvPr id="22" name="直線コネクタ 21">
                <a:extLst>
                  <a:ext uri="{FF2B5EF4-FFF2-40B4-BE49-F238E27FC236}">
                    <a16:creationId xmlns:a16="http://schemas.microsoft.com/office/drawing/2014/main" id="{2A771C6A-117C-6D26-49AC-36BC90CCA5E1}"/>
                  </a:ext>
                </a:extLst>
              </p:cNvPr>
              <p:cNvCxnSpPr>
                <a:cxnSpLocks/>
              </p:cNvCxnSpPr>
              <p:nvPr/>
            </p:nvCxnSpPr>
            <p:spPr>
              <a:xfrm>
                <a:off x="7452320" y="6021288"/>
                <a:ext cx="0" cy="52940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213A2229-8CBD-6E46-2457-E12E60CB9B74}"/>
                  </a:ext>
                </a:extLst>
              </p:cNvPr>
              <p:cNvCxnSpPr>
                <a:cxnSpLocks/>
              </p:cNvCxnSpPr>
              <p:nvPr/>
            </p:nvCxnSpPr>
            <p:spPr>
              <a:xfrm flipV="1">
                <a:off x="2483768"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E11B7C0F-1A48-357D-5C38-5ACB604F75AB}"/>
                  </a:ext>
                </a:extLst>
              </p:cNvPr>
              <p:cNvCxnSpPr>
                <a:cxnSpLocks/>
              </p:cNvCxnSpPr>
              <p:nvPr/>
            </p:nvCxnSpPr>
            <p:spPr>
              <a:xfrm flipV="1">
                <a:off x="5076056"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 name="直線コネクタ 18">
              <a:extLst>
                <a:ext uri="{FF2B5EF4-FFF2-40B4-BE49-F238E27FC236}">
                  <a16:creationId xmlns:a16="http://schemas.microsoft.com/office/drawing/2014/main" id="{711F8253-2FEC-699C-B475-8CD6DCA24099}"/>
                </a:ext>
              </a:extLst>
            </p:cNvPr>
            <p:cNvCxnSpPr>
              <a:cxnSpLocks/>
            </p:cNvCxnSpPr>
            <p:nvPr/>
          </p:nvCxnSpPr>
          <p:spPr>
            <a:xfrm flipV="1">
              <a:off x="4487416" y="1527037"/>
              <a:ext cx="743391" cy="386441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E51F676C-A1AF-BB1F-7AC8-D98AE152991A}"/>
                </a:ext>
              </a:extLst>
            </p:cNvPr>
            <p:cNvCxnSpPr>
              <a:cxnSpLocks/>
            </p:cNvCxnSpPr>
            <p:nvPr/>
          </p:nvCxnSpPr>
          <p:spPr>
            <a:xfrm>
              <a:off x="4505545" y="5753935"/>
              <a:ext cx="725262" cy="184035"/>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F6289B46-A1EC-4D9B-A80B-0B080C3E8055}"/>
                </a:ext>
              </a:extLst>
            </p:cNvPr>
            <p:cNvCxnSpPr>
              <a:cxnSpLocks/>
            </p:cNvCxnSpPr>
            <p:nvPr/>
          </p:nvCxnSpPr>
          <p:spPr>
            <a:xfrm>
              <a:off x="7385032" y="1513444"/>
              <a:ext cx="245116"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sp>
        <p:nvSpPr>
          <p:cNvPr id="3" name="正方形/長方形 2">
            <a:extLst>
              <a:ext uri="{FF2B5EF4-FFF2-40B4-BE49-F238E27FC236}">
                <a16:creationId xmlns:a16="http://schemas.microsoft.com/office/drawing/2014/main" id="{CC6D5F0A-8EA6-8D46-B9BA-2A05363D8A71}"/>
              </a:ext>
            </a:extLst>
          </p:cNvPr>
          <p:cNvSpPr/>
          <p:nvPr/>
        </p:nvSpPr>
        <p:spPr>
          <a:xfrm>
            <a:off x="2822375" y="1337881"/>
            <a:ext cx="2251563" cy="3626383"/>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75" name="テキスト ボックス 74">
            <a:extLst>
              <a:ext uri="{FF2B5EF4-FFF2-40B4-BE49-F238E27FC236}">
                <a16:creationId xmlns:a16="http://schemas.microsoft.com/office/drawing/2014/main" id="{220BFC9C-55FE-1918-B2FE-1D9147CC17E7}"/>
              </a:ext>
            </a:extLst>
          </p:cNvPr>
          <p:cNvSpPr txBox="1"/>
          <p:nvPr/>
        </p:nvSpPr>
        <p:spPr>
          <a:xfrm>
            <a:off x="865603" y="5589240"/>
            <a:ext cx="10608289" cy="83176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経営の設計図とは、バラバラになりがちな経営の要素を一枚の 「物語」として繋ぎ、</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自組織のベクトルをあわせて、変革を進めていくための羅針盤です。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a:t>
            </a:r>
            <a:endParaRPr kumimoji="1" lang="en-US" altLang="ja-JP"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168756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1E5D7-C835-342D-2013-23C09A32464C}"/>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966D3702-DFC3-EDFF-36AE-C86065F7C1E3}"/>
              </a:ext>
            </a:extLst>
          </p:cNvPr>
          <p:cNvSpPr>
            <a:spLocks noGrp="1"/>
          </p:cNvSpPr>
          <p:nvPr>
            <p:ph type="title" idx="4294967295"/>
          </p:nvPr>
        </p:nvSpPr>
        <p:spPr>
          <a:xfrm>
            <a:off x="585591" y="490660"/>
            <a:ext cx="10948791" cy="706092"/>
          </a:xfrm>
          <a:prstGeom prst="rect">
            <a:avLst/>
          </a:prstGeom>
        </p:spPr>
        <p:txBody>
          <a:bodyPr/>
          <a:lstStyle/>
          <a:p>
            <a:r>
              <a:rPr kumimoji="1" lang="ja-JP" altLang="en-US" dirty="0"/>
              <a:t>３</a:t>
            </a:r>
            <a:r>
              <a:rPr kumimoji="1" lang="en-US" altLang="ja-JP" dirty="0"/>
              <a:t>-</a:t>
            </a:r>
            <a:r>
              <a:rPr kumimoji="1" lang="ja-JP" altLang="en-US" dirty="0"/>
              <a:t>１ 経営の設計図　～未来への 「羅針盤」</a:t>
            </a:r>
          </a:p>
        </p:txBody>
      </p:sp>
      <p:sp>
        <p:nvSpPr>
          <p:cNvPr id="2" name="テキスト ボックス 1">
            <a:extLst>
              <a:ext uri="{FF2B5EF4-FFF2-40B4-BE49-F238E27FC236}">
                <a16:creationId xmlns:a16="http://schemas.microsoft.com/office/drawing/2014/main" id="{EBEBEFDE-DAFC-A783-72C4-B79589AB3902}"/>
              </a:ext>
            </a:extLst>
          </p:cNvPr>
          <p:cNvSpPr txBox="1"/>
          <p:nvPr/>
        </p:nvSpPr>
        <p:spPr>
          <a:xfrm>
            <a:off x="695400" y="1556792"/>
            <a:ext cx="11092807" cy="424847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経営の設計図では、「ありたい姿」にむけての「変革の道筋」を明確にします。単なる計画書ではなく、顧客価値の創造にフォーカスして、過去・現在・未来を以下のステップで描き出します。</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en-US" altLang="ja-JP" sz="1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①現状の認識 ：今の自分たちを客観的に直視する</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②過去の再定義 ： 価値観や強みをあぶり出す</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③変化の見極め ： とりまく環境変化を読み解く</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lvl="0">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④未来の想像 ：</a:t>
            </a:r>
            <a:r>
              <a:rPr lang="ja-JP" altLang="en-US" sz="3200" dirty="0">
                <a:solidFill>
                  <a:prstClr val="black">
                    <a:lumMod val="75000"/>
                    <a:lumOff val="25000"/>
                  </a:prstClr>
                </a:solidFill>
                <a:latin typeface="HGP創英角ｺﾞｼｯｸUB" panose="020B0900000000000000" pitchFamily="50" charset="-128"/>
                <a:ea typeface="HGP創英角ｺﾞｼｯｸUB" panose="020B0900000000000000" pitchFamily="50" charset="-128"/>
              </a:rPr>
              <a:t>お客さまを</a:t>
            </a: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主語にした、ありたい姿を描く</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⑤変革の道筋：目標を設定し変革活動を約束する</a:t>
            </a:r>
          </a:p>
        </p:txBody>
      </p:sp>
    </p:spTree>
    <p:extLst>
      <p:ext uri="{BB962C8B-B14F-4D97-AF65-F5344CB8AC3E}">
        <p14:creationId xmlns:p14="http://schemas.microsoft.com/office/powerpoint/2010/main" val="791464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B36FE-12C8-169E-F3FA-CEACCF5EBDE6}"/>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335264CA-B3B5-4680-F507-D81C7B87EE79}"/>
              </a:ext>
            </a:extLst>
          </p:cNvPr>
          <p:cNvSpPr>
            <a:spLocks noGrp="1"/>
          </p:cNvSpPr>
          <p:nvPr>
            <p:ph type="title" idx="4294967295"/>
          </p:nvPr>
        </p:nvSpPr>
        <p:spPr>
          <a:xfrm>
            <a:off x="585591" y="490660"/>
            <a:ext cx="10948791" cy="1426172"/>
          </a:xfrm>
          <a:prstGeom prst="rect">
            <a:avLst/>
          </a:prstGeom>
        </p:spPr>
        <p:txBody>
          <a:bodyPr/>
          <a:lstStyle/>
          <a:p>
            <a:r>
              <a:rPr kumimoji="1" lang="ja-JP" altLang="en-US" dirty="0"/>
              <a:t>３</a:t>
            </a:r>
            <a:r>
              <a:rPr kumimoji="1" lang="en-US" altLang="ja-JP" dirty="0"/>
              <a:t>-</a:t>
            </a:r>
            <a:r>
              <a:rPr kumimoji="1" lang="ja-JP" altLang="en-US" dirty="0"/>
              <a:t>２ ①現状の認識　「価値提供モデル」</a:t>
            </a:r>
            <a:br>
              <a:rPr kumimoji="1" lang="en-US" altLang="ja-JP" dirty="0"/>
            </a:br>
            <a:r>
              <a:rPr kumimoji="1" lang="ja-JP" altLang="en-US" dirty="0"/>
              <a:t>　　　　～</a:t>
            </a:r>
            <a:r>
              <a:rPr lang="ja-JP" altLang="en-US" dirty="0">
                <a:solidFill>
                  <a:prstClr val="black">
                    <a:lumMod val="75000"/>
                    <a:lumOff val="25000"/>
                  </a:prstClr>
                </a:solidFill>
              </a:rPr>
              <a:t>今の自分たちを客観的に直視する</a:t>
            </a:r>
            <a:br>
              <a:rPr lang="en-US" altLang="ja-JP" dirty="0">
                <a:solidFill>
                  <a:prstClr val="black">
                    <a:lumMod val="75000"/>
                    <a:lumOff val="25000"/>
                  </a:prstClr>
                </a:solidFill>
              </a:rPr>
            </a:br>
            <a:endParaRPr kumimoji="1" lang="ja-JP" altLang="en-US" dirty="0"/>
          </a:p>
        </p:txBody>
      </p:sp>
      <p:sp>
        <p:nvSpPr>
          <p:cNvPr id="2" name="テキスト ボックス 1">
            <a:extLst>
              <a:ext uri="{FF2B5EF4-FFF2-40B4-BE49-F238E27FC236}">
                <a16:creationId xmlns:a16="http://schemas.microsoft.com/office/drawing/2014/main" id="{48DDEE90-2643-7340-A617-09F91AD9D773}"/>
              </a:ext>
            </a:extLst>
          </p:cNvPr>
          <p:cNvSpPr txBox="1"/>
          <p:nvPr/>
        </p:nvSpPr>
        <p:spPr>
          <a:xfrm>
            <a:off x="2135560" y="1808820"/>
            <a:ext cx="8786764" cy="54006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いきなり未来を描くのではなく、はじめに、自組織の状態を客観的にとらえます。</a:t>
            </a:r>
            <a:endParaRPr kumimoji="1" lang="en-US" altLang="ja-JP"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graphicFrame>
        <p:nvGraphicFramePr>
          <p:cNvPr id="4" name="表 3">
            <a:extLst>
              <a:ext uri="{FF2B5EF4-FFF2-40B4-BE49-F238E27FC236}">
                <a16:creationId xmlns:a16="http://schemas.microsoft.com/office/drawing/2014/main" id="{CF83A50B-7022-0E97-BA3B-E6E704EE9007}"/>
              </a:ext>
            </a:extLst>
          </p:cNvPr>
          <p:cNvGraphicFramePr>
            <a:graphicFrameLocks noGrp="1"/>
          </p:cNvGraphicFramePr>
          <p:nvPr>
            <p:extLst>
              <p:ext uri="{D42A27DB-BD31-4B8C-83A1-F6EECF244321}">
                <p14:modId xmlns:p14="http://schemas.microsoft.com/office/powerpoint/2010/main" val="1105734078"/>
              </p:ext>
            </p:extLst>
          </p:nvPr>
        </p:nvGraphicFramePr>
        <p:xfrm>
          <a:off x="1090549" y="2348880"/>
          <a:ext cx="10010899" cy="3816424"/>
        </p:xfrm>
        <a:graphic>
          <a:graphicData uri="http://schemas.openxmlformats.org/drawingml/2006/table">
            <a:tbl>
              <a:tblPr firstRow="1" bandRow="1">
                <a:tableStyleId>{5940675A-B579-460E-94D1-54222C63F5DA}</a:tableStyleId>
              </a:tblPr>
              <a:tblGrid>
                <a:gridCol w="2495215">
                  <a:extLst>
                    <a:ext uri="{9D8B030D-6E8A-4147-A177-3AD203B41FA5}">
                      <a16:colId xmlns:a16="http://schemas.microsoft.com/office/drawing/2014/main" val="324983763"/>
                    </a:ext>
                  </a:extLst>
                </a:gridCol>
                <a:gridCol w="7515684">
                  <a:extLst>
                    <a:ext uri="{9D8B030D-6E8A-4147-A177-3AD203B41FA5}">
                      <a16:colId xmlns:a16="http://schemas.microsoft.com/office/drawing/2014/main" val="2801624223"/>
                    </a:ext>
                  </a:extLst>
                </a:gridCol>
              </a:tblGrid>
              <a:tr h="954106">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顧客・市場</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私たちのお客さまはだれですか？</a:t>
                      </a:r>
                    </a:p>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なぜ、そのお客さまを選んだのですか？</a:t>
                      </a:r>
                    </a:p>
                  </a:txBody>
                  <a:tcPr/>
                </a:tc>
                <a:extLst>
                  <a:ext uri="{0D108BD9-81ED-4DB2-BD59-A6C34878D82A}">
                    <a16:rowId xmlns:a16="http://schemas.microsoft.com/office/drawing/2014/main" val="474943620"/>
                  </a:ext>
                </a:extLst>
              </a:tr>
              <a:tr h="954106">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顧客価値　</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そのお客さまにどのような価値を届けていますか？</a:t>
                      </a:r>
                      <a:b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b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なぜ、そのお客さまから選ばれるのですか？</a:t>
                      </a:r>
                    </a:p>
                  </a:txBody>
                  <a:tcPr/>
                </a:tc>
                <a:extLst>
                  <a:ext uri="{0D108BD9-81ED-4DB2-BD59-A6C34878D82A}">
                    <a16:rowId xmlns:a16="http://schemas.microsoft.com/office/drawing/2014/main" val="153410736"/>
                  </a:ext>
                </a:extLst>
              </a:tr>
              <a:tr h="954106">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組織能力</a:t>
                      </a:r>
                      <a:endParaRPr kumimoji="1" lang="en-US" altLang="ja-JP" sz="2400" dirty="0">
                        <a:latin typeface="HGP創英角ｺﾞｼｯｸUB" panose="020B0900000000000000" pitchFamily="50" charset="-128"/>
                        <a:ea typeface="HGP創英角ｺﾞｼｯｸUB" panose="020B0900000000000000" pitchFamily="50" charset="-128"/>
                      </a:endParaRPr>
                    </a:p>
                    <a:p>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それを実現するための能力はどのようなものですか？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なぜ、他社からマネされないのでしょうか？</a:t>
                      </a:r>
                    </a:p>
                  </a:txBody>
                  <a:tcPr/>
                </a:tc>
                <a:extLst>
                  <a:ext uri="{0D108BD9-81ED-4DB2-BD59-A6C34878D82A}">
                    <a16:rowId xmlns:a16="http://schemas.microsoft.com/office/drawing/2014/main" val="1052448461"/>
                  </a:ext>
                </a:extLst>
              </a:tr>
              <a:tr h="954106">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価値提供モデル</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どのように利益を生みだし、再投資していますか？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ビジネスモデルとしての独自性はどこにありますか？</a:t>
                      </a:r>
                    </a:p>
                  </a:txBody>
                  <a:tcPr/>
                </a:tc>
                <a:extLst>
                  <a:ext uri="{0D108BD9-81ED-4DB2-BD59-A6C34878D82A}">
                    <a16:rowId xmlns:a16="http://schemas.microsoft.com/office/drawing/2014/main" val="2924135507"/>
                  </a:ext>
                </a:extLst>
              </a:tr>
            </a:tbl>
          </a:graphicData>
        </a:graphic>
      </p:graphicFrame>
    </p:spTree>
    <p:extLst>
      <p:ext uri="{BB962C8B-B14F-4D97-AF65-F5344CB8AC3E}">
        <p14:creationId xmlns:p14="http://schemas.microsoft.com/office/powerpoint/2010/main" val="1108226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5F844-0EEB-1B5D-62F3-45DB8D1C1AAD}"/>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1C66BC6C-1C11-B37C-7B94-EEB3C51B9793}"/>
              </a:ext>
            </a:extLst>
          </p:cNvPr>
          <p:cNvSpPr>
            <a:spLocks noGrp="1"/>
          </p:cNvSpPr>
          <p:nvPr>
            <p:ph type="title" idx="4294967295"/>
          </p:nvPr>
        </p:nvSpPr>
        <p:spPr>
          <a:xfrm>
            <a:off x="585591" y="490660"/>
            <a:ext cx="10839001" cy="1354164"/>
          </a:xfrm>
          <a:prstGeom prst="rect">
            <a:avLst/>
          </a:prstGeom>
        </p:spPr>
        <p:txBody>
          <a:bodyPr/>
          <a:lstStyle/>
          <a:p>
            <a:r>
              <a:rPr kumimoji="1" lang="ja-JP" altLang="en-US" dirty="0"/>
              <a:t>３</a:t>
            </a:r>
            <a:r>
              <a:rPr kumimoji="1" lang="en-US" altLang="ja-JP" dirty="0"/>
              <a:t>-</a:t>
            </a:r>
            <a:r>
              <a:rPr kumimoji="1" lang="ja-JP" altLang="en-US" dirty="0"/>
              <a:t>３</a:t>
            </a:r>
            <a:r>
              <a:rPr lang="ja-JP" altLang="en-US" dirty="0"/>
              <a:t> ②過去の再定義</a:t>
            </a:r>
            <a:br>
              <a:rPr lang="en-US" altLang="ja-JP" dirty="0"/>
            </a:br>
            <a:r>
              <a:rPr lang="ja-JP" altLang="en-US" dirty="0"/>
              <a:t>　　　 　</a:t>
            </a:r>
            <a:r>
              <a:rPr kumimoji="1" lang="ja-JP" altLang="en-US" dirty="0"/>
              <a:t>～</a:t>
            </a:r>
            <a:r>
              <a:rPr lang="ja-JP" altLang="en-US" dirty="0">
                <a:solidFill>
                  <a:prstClr val="black">
                    <a:lumMod val="75000"/>
                    <a:lumOff val="25000"/>
                  </a:prstClr>
                </a:solidFill>
              </a:rPr>
              <a:t>価値観や強みをあぶり出す</a:t>
            </a:r>
            <a:br>
              <a:rPr lang="en-US" altLang="ja-JP" dirty="0">
                <a:solidFill>
                  <a:prstClr val="black">
                    <a:lumMod val="75000"/>
                    <a:lumOff val="25000"/>
                  </a:prstClr>
                </a:solidFill>
              </a:rPr>
            </a:br>
            <a:endParaRPr kumimoji="1" lang="ja-JP" altLang="en-US" dirty="0"/>
          </a:p>
        </p:txBody>
      </p:sp>
      <p:graphicFrame>
        <p:nvGraphicFramePr>
          <p:cNvPr id="4" name="表 3">
            <a:extLst>
              <a:ext uri="{FF2B5EF4-FFF2-40B4-BE49-F238E27FC236}">
                <a16:creationId xmlns:a16="http://schemas.microsoft.com/office/drawing/2014/main" id="{5A5012FD-F287-F378-708B-FA0A660ADB5C}"/>
              </a:ext>
            </a:extLst>
          </p:cNvPr>
          <p:cNvGraphicFramePr>
            <a:graphicFrameLocks noGrp="1"/>
          </p:cNvGraphicFramePr>
          <p:nvPr>
            <p:extLst>
              <p:ext uri="{D42A27DB-BD31-4B8C-83A1-F6EECF244321}">
                <p14:modId xmlns:p14="http://schemas.microsoft.com/office/powerpoint/2010/main" val="3856007428"/>
              </p:ext>
            </p:extLst>
          </p:nvPr>
        </p:nvGraphicFramePr>
        <p:xfrm>
          <a:off x="1054536" y="2348880"/>
          <a:ext cx="10010899" cy="3703280"/>
        </p:xfrm>
        <a:graphic>
          <a:graphicData uri="http://schemas.openxmlformats.org/drawingml/2006/table">
            <a:tbl>
              <a:tblPr firstRow="1" bandRow="1">
                <a:tableStyleId>{5940675A-B579-460E-94D1-54222C63F5DA}</a:tableStyleId>
              </a:tblPr>
              <a:tblGrid>
                <a:gridCol w="2495215">
                  <a:extLst>
                    <a:ext uri="{9D8B030D-6E8A-4147-A177-3AD203B41FA5}">
                      <a16:colId xmlns:a16="http://schemas.microsoft.com/office/drawing/2014/main" val="324983763"/>
                    </a:ext>
                  </a:extLst>
                </a:gridCol>
                <a:gridCol w="7515684">
                  <a:extLst>
                    <a:ext uri="{9D8B030D-6E8A-4147-A177-3AD203B41FA5}">
                      <a16:colId xmlns:a16="http://schemas.microsoft.com/office/drawing/2014/main" val="2801624223"/>
                    </a:ext>
                  </a:extLst>
                </a:gridCol>
              </a:tblGrid>
              <a:tr h="842414">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創業の意図を</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振り返る</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なぜ、この仕事をはじめたのですか？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そのときの思いや状況はどのようなものでしたか？</a:t>
                      </a:r>
                    </a:p>
                  </a:txBody>
                  <a:tcPr/>
                </a:tc>
                <a:extLst>
                  <a:ext uri="{0D108BD9-81ED-4DB2-BD59-A6C34878D82A}">
                    <a16:rowId xmlns:a16="http://schemas.microsoft.com/office/drawing/2014/main" val="474943620"/>
                  </a:ext>
                </a:extLst>
              </a:tr>
              <a:tr h="842414">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乗り越えてきた</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歴史を振り返る</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pPr marL="0" marR="0" lvl="0" indent="0" algn="l" defTabSz="914226"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外部環境、顧客・市場、顧客価値、組織能力など、変化のターニングポイントはどこにありましたか？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226"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それらをどのように乗り越えて成長してきましたか？</a:t>
                      </a:r>
                    </a:p>
                  </a:txBody>
                  <a:tcPr/>
                </a:tc>
                <a:extLst>
                  <a:ext uri="{0D108BD9-81ED-4DB2-BD59-A6C34878D82A}">
                    <a16:rowId xmlns:a16="http://schemas.microsoft.com/office/drawing/2014/main" val="153410736"/>
                  </a:ext>
                </a:extLst>
              </a:tr>
              <a:tr h="849186">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育まれてきた価値観や強みをつかむ</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そうした経験から何を学びましたが？</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どのような価値観や強みを形成してきましたか？</a:t>
                      </a:r>
                    </a:p>
                  </a:txBody>
                  <a:tcPr/>
                </a:tc>
                <a:extLst>
                  <a:ext uri="{0D108BD9-81ED-4DB2-BD59-A6C34878D82A}">
                    <a16:rowId xmlns:a16="http://schemas.microsoft.com/office/drawing/2014/main" val="1052448461"/>
                  </a:ext>
                </a:extLst>
              </a:tr>
              <a:tr h="661027">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将来のむけて活かす強みを見極める</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今後も変えることのない価値観はどのようなものですか？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将来にむけて活かすべき強みはどのようなものですか？</a:t>
                      </a:r>
                    </a:p>
                  </a:txBody>
                  <a:tcPr/>
                </a:tc>
                <a:extLst>
                  <a:ext uri="{0D108BD9-81ED-4DB2-BD59-A6C34878D82A}">
                    <a16:rowId xmlns:a16="http://schemas.microsoft.com/office/drawing/2014/main" val="4158958211"/>
                  </a:ext>
                </a:extLst>
              </a:tr>
            </a:tbl>
          </a:graphicData>
        </a:graphic>
      </p:graphicFrame>
      <p:sp>
        <p:nvSpPr>
          <p:cNvPr id="6" name="テキスト ボックス 5">
            <a:extLst>
              <a:ext uri="{FF2B5EF4-FFF2-40B4-BE49-F238E27FC236}">
                <a16:creationId xmlns:a16="http://schemas.microsoft.com/office/drawing/2014/main" id="{74C14188-1050-30ED-7E85-CC89D84F1E3D}"/>
              </a:ext>
            </a:extLst>
          </p:cNvPr>
          <p:cNvSpPr txBox="1"/>
          <p:nvPr/>
        </p:nvSpPr>
        <p:spPr>
          <a:xfrm>
            <a:off x="1991544" y="1808820"/>
            <a:ext cx="9217024" cy="43204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これまでの歴史を振り返り、不変の価値観や将来に向けて活かすべき強みを見極める</a:t>
            </a:r>
            <a:endParaRPr kumimoji="1" lang="en-US" altLang="ja-JP"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3612375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CB3BF-9526-1AF0-6FF2-E06D967CEC75}"/>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0E9A612C-AA7E-8026-BB04-50B5F4D4E8F5}"/>
              </a:ext>
            </a:extLst>
          </p:cNvPr>
          <p:cNvSpPr>
            <a:spLocks noGrp="1"/>
          </p:cNvSpPr>
          <p:nvPr>
            <p:ph type="title" idx="4294967295"/>
          </p:nvPr>
        </p:nvSpPr>
        <p:spPr>
          <a:xfrm>
            <a:off x="585591" y="490660"/>
            <a:ext cx="10839001" cy="1354164"/>
          </a:xfrm>
          <a:prstGeom prst="rect">
            <a:avLst/>
          </a:prstGeom>
        </p:spPr>
        <p:txBody>
          <a:bodyPr/>
          <a:lstStyle/>
          <a:p>
            <a:r>
              <a:rPr kumimoji="1" lang="ja-JP" altLang="en-US" dirty="0"/>
              <a:t>３</a:t>
            </a:r>
            <a:r>
              <a:rPr kumimoji="1" lang="en-US" altLang="ja-JP" dirty="0"/>
              <a:t>-</a:t>
            </a:r>
            <a:r>
              <a:rPr kumimoji="1" lang="ja-JP" altLang="en-US" dirty="0"/>
              <a:t>４</a:t>
            </a:r>
            <a:r>
              <a:rPr lang="ja-JP" altLang="en-US" dirty="0"/>
              <a:t> ③変化の見極め</a:t>
            </a:r>
            <a:br>
              <a:rPr lang="en-US" altLang="ja-JP" dirty="0"/>
            </a:br>
            <a:r>
              <a:rPr lang="ja-JP" altLang="en-US" dirty="0"/>
              <a:t>　　　 　</a:t>
            </a:r>
            <a:r>
              <a:rPr kumimoji="1" lang="ja-JP" altLang="en-US" dirty="0"/>
              <a:t>～とりまく環境変化を読み解く</a:t>
            </a:r>
            <a:br>
              <a:rPr lang="en-US" altLang="ja-JP" dirty="0">
                <a:solidFill>
                  <a:prstClr val="black">
                    <a:lumMod val="75000"/>
                    <a:lumOff val="25000"/>
                  </a:prstClr>
                </a:solidFill>
              </a:rPr>
            </a:br>
            <a:endParaRPr kumimoji="1" lang="ja-JP" altLang="en-US" dirty="0"/>
          </a:p>
        </p:txBody>
      </p:sp>
      <p:graphicFrame>
        <p:nvGraphicFramePr>
          <p:cNvPr id="4" name="表 3">
            <a:extLst>
              <a:ext uri="{FF2B5EF4-FFF2-40B4-BE49-F238E27FC236}">
                <a16:creationId xmlns:a16="http://schemas.microsoft.com/office/drawing/2014/main" id="{456FAD11-8237-BDCC-B4DB-F625690502B7}"/>
              </a:ext>
            </a:extLst>
          </p:cNvPr>
          <p:cNvGraphicFramePr>
            <a:graphicFrameLocks noGrp="1"/>
          </p:cNvGraphicFramePr>
          <p:nvPr>
            <p:extLst>
              <p:ext uri="{D42A27DB-BD31-4B8C-83A1-F6EECF244321}">
                <p14:modId xmlns:p14="http://schemas.microsoft.com/office/powerpoint/2010/main" val="4237687137"/>
              </p:ext>
            </p:extLst>
          </p:nvPr>
        </p:nvGraphicFramePr>
        <p:xfrm>
          <a:off x="1054536" y="2348880"/>
          <a:ext cx="10010899" cy="3195041"/>
        </p:xfrm>
        <a:graphic>
          <a:graphicData uri="http://schemas.openxmlformats.org/drawingml/2006/table">
            <a:tbl>
              <a:tblPr firstRow="1" bandRow="1">
                <a:tableStyleId>{5940675A-B579-460E-94D1-54222C63F5DA}</a:tableStyleId>
              </a:tblPr>
              <a:tblGrid>
                <a:gridCol w="2495215">
                  <a:extLst>
                    <a:ext uri="{9D8B030D-6E8A-4147-A177-3AD203B41FA5}">
                      <a16:colId xmlns:a16="http://schemas.microsoft.com/office/drawing/2014/main" val="324983763"/>
                    </a:ext>
                  </a:extLst>
                </a:gridCol>
                <a:gridCol w="7515684">
                  <a:extLst>
                    <a:ext uri="{9D8B030D-6E8A-4147-A177-3AD203B41FA5}">
                      <a16:colId xmlns:a16="http://schemas.microsoft.com/office/drawing/2014/main" val="2801624223"/>
                    </a:ext>
                  </a:extLst>
                </a:gridCol>
              </a:tblGrid>
              <a:tr h="842414">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影響を与える</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環境変化</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これから、自組織のビジネス領域に大きな影響を与える、外部環境の変化はどのようなものでしょうか？</a:t>
                      </a:r>
                    </a:p>
                  </a:txBody>
                  <a:tcPr/>
                </a:tc>
                <a:extLst>
                  <a:ext uri="{0D108BD9-81ED-4DB2-BD59-A6C34878D82A}">
                    <a16:rowId xmlns:a16="http://schemas.microsoft.com/office/drawing/2014/main" val="474943620"/>
                  </a:ext>
                </a:extLst>
              </a:tr>
              <a:tr h="842414">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顧客・市場など</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への影響</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pPr marL="0" marR="0" lvl="0" indent="0" algn="l" defTabSz="914226"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その変化は、顧客・市場や顧客価値にどのような変化をももたらすでしょうか？</a:t>
                      </a:r>
                    </a:p>
                  </a:txBody>
                  <a:tcPr/>
                </a:tc>
                <a:extLst>
                  <a:ext uri="{0D108BD9-81ED-4DB2-BD59-A6C34878D82A}">
                    <a16:rowId xmlns:a16="http://schemas.microsoft.com/office/drawing/2014/main" val="153410736"/>
                  </a:ext>
                </a:extLst>
              </a:tr>
              <a:tr h="849186">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組織能力など</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への影響</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pPr marL="0" marR="0" lvl="0" indent="0" algn="l" defTabSz="914226"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その変化は、組織能力やリーダーシップ。戦略や収益構造に、どのような変化をもたらすでしょうか？</a:t>
                      </a:r>
                    </a:p>
                  </a:txBody>
                  <a:tcPr/>
                </a:tc>
                <a:extLst>
                  <a:ext uri="{0D108BD9-81ED-4DB2-BD59-A6C34878D82A}">
                    <a16:rowId xmlns:a16="http://schemas.microsoft.com/office/drawing/2014/main" val="1052448461"/>
                  </a:ext>
                </a:extLst>
              </a:tr>
              <a:tr h="661027">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変化の兆候</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変化の兆候をどのように読み解こうとしていますか？</a:t>
                      </a:r>
                    </a:p>
                  </a:txBody>
                  <a:tcPr/>
                </a:tc>
                <a:extLst>
                  <a:ext uri="{0D108BD9-81ED-4DB2-BD59-A6C34878D82A}">
                    <a16:rowId xmlns:a16="http://schemas.microsoft.com/office/drawing/2014/main" val="4158958211"/>
                  </a:ext>
                </a:extLst>
              </a:tr>
            </a:tbl>
          </a:graphicData>
        </a:graphic>
      </p:graphicFrame>
      <p:sp>
        <p:nvSpPr>
          <p:cNvPr id="6" name="テキスト ボックス 5">
            <a:extLst>
              <a:ext uri="{FF2B5EF4-FFF2-40B4-BE49-F238E27FC236}">
                <a16:creationId xmlns:a16="http://schemas.microsoft.com/office/drawing/2014/main" id="{5429D6C0-BB0E-06B1-280F-47A9877A4B09}"/>
              </a:ext>
            </a:extLst>
          </p:cNvPr>
          <p:cNvSpPr txBox="1"/>
          <p:nvPr/>
        </p:nvSpPr>
        <p:spPr>
          <a:xfrm>
            <a:off x="1991544" y="1808820"/>
            <a:ext cx="9217024" cy="43204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これまでの歴史を振り返り、不変の価値観や将来に向けて活かすべき強みを見極める</a:t>
            </a:r>
            <a:endParaRPr kumimoji="1" lang="en-US" altLang="ja-JP"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117664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362B0-0957-4126-C983-7368D7594DCB}"/>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A6680127-E58B-E21F-BCE6-D01D373DF94B}"/>
              </a:ext>
            </a:extLst>
          </p:cNvPr>
          <p:cNvSpPr>
            <a:spLocks noGrp="1"/>
          </p:cNvSpPr>
          <p:nvPr>
            <p:ph type="title" idx="4294967295"/>
          </p:nvPr>
        </p:nvSpPr>
        <p:spPr>
          <a:xfrm>
            <a:off x="551384" y="490660"/>
            <a:ext cx="11606409" cy="1318160"/>
          </a:xfrm>
          <a:prstGeom prst="rect">
            <a:avLst/>
          </a:prstGeom>
        </p:spPr>
        <p:txBody>
          <a:bodyPr/>
          <a:lstStyle/>
          <a:p>
            <a:r>
              <a:rPr kumimoji="1" lang="ja-JP" altLang="en-US" dirty="0"/>
              <a:t>３</a:t>
            </a:r>
            <a:r>
              <a:rPr kumimoji="1" lang="en-US" altLang="ja-JP" dirty="0"/>
              <a:t>-</a:t>
            </a:r>
            <a:r>
              <a:rPr kumimoji="1" lang="ja-JP" altLang="en-US" dirty="0"/>
              <a:t>５</a:t>
            </a:r>
            <a:r>
              <a:rPr lang="ja-JP" altLang="en-US" dirty="0"/>
              <a:t> ④未来の想像　「ありたい姿」</a:t>
            </a:r>
            <a:br>
              <a:rPr lang="en-US" altLang="ja-JP" dirty="0"/>
            </a:br>
            <a:r>
              <a:rPr lang="ja-JP" altLang="en-US" dirty="0"/>
              <a:t>　　　　～お客さまを主語にした実現したい未来を描く　</a:t>
            </a:r>
            <a:br>
              <a:rPr lang="en-US" altLang="ja-JP" dirty="0">
                <a:solidFill>
                  <a:prstClr val="black">
                    <a:lumMod val="75000"/>
                    <a:lumOff val="25000"/>
                  </a:prstClr>
                </a:solidFill>
              </a:rPr>
            </a:br>
            <a:endParaRPr kumimoji="1" lang="ja-JP" altLang="en-US" dirty="0"/>
          </a:p>
        </p:txBody>
      </p:sp>
      <p:graphicFrame>
        <p:nvGraphicFramePr>
          <p:cNvPr id="4" name="表 3">
            <a:extLst>
              <a:ext uri="{FF2B5EF4-FFF2-40B4-BE49-F238E27FC236}">
                <a16:creationId xmlns:a16="http://schemas.microsoft.com/office/drawing/2014/main" id="{81A08F8B-D63A-9939-0D11-45CDF2D65704}"/>
              </a:ext>
            </a:extLst>
          </p:cNvPr>
          <p:cNvGraphicFramePr>
            <a:graphicFrameLocks noGrp="1"/>
          </p:cNvGraphicFramePr>
          <p:nvPr>
            <p:extLst>
              <p:ext uri="{D42A27DB-BD31-4B8C-83A1-F6EECF244321}">
                <p14:modId xmlns:p14="http://schemas.microsoft.com/office/powerpoint/2010/main" val="2466177581"/>
              </p:ext>
            </p:extLst>
          </p:nvPr>
        </p:nvGraphicFramePr>
        <p:xfrm>
          <a:off x="1090550" y="2346271"/>
          <a:ext cx="10010899" cy="3068081"/>
        </p:xfrm>
        <a:graphic>
          <a:graphicData uri="http://schemas.openxmlformats.org/drawingml/2006/table">
            <a:tbl>
              <a:tblPr firstRow="1" bandRow="1">
                <a:tableStyleId>{5940675A-B579-460E-94D1-54222C63F5DA}</a:tableStyleId>
              </a:tblPr>
              <a:tblGrid>
                <a:gridCol w="2495215">
                  <a:extLst>
                    <a:ext uri="{9D8B030D-6E8A-4147-A177-3AD203B41FA5}">
                      <a16:colId xmlns:a16="http://schemas.microsoft.com/office/drawing/2014/main" val="324983763"/>
                    </a:ext>
                  </a:extLst>
                </a:gridCol>
                <a:gridCol w="7515684">
                  <a:extLst>
                    <a:ext uri="{9D8B030D-6E8A-4147-A177-3AD203B41FA5}">
                      <a16:colId xmlns:a16="http://schemas.microsoft.com/office/drawing/2014/main" val="2801624223"/>
                    </a:ext>
                  </a:extLst>
                </a:gridCol>
              </a:tblGrid>
              <a:tr h="581793">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実現の時期</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どの時点の未来を描きますか、それはなぜですか？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74943620"/>
                  </a:ext>
                </a:extLst>
              </a:tr>
              <a:tr h="581793">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顧客・市場と</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提供している価値</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ありたい姿における、未来のお客さまはだれですか？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どのような価値をあなたの組織から得ていますか？</a:t>
                      </a:r>
                    </a:p>
                  </a:txBody>
                  <a:tcPr/>
                </a:tc>
                <a:extLst>
                  <a:ext uri="{0D108BD9-81ED-4DB2-BD59-A6C34878D82A}">
                    <a16:rowId xmlns:a16="http://schemas.microsoft.com/office/drawing/2014/main" val="153410736"/>
                  </a:ext>
                </a:extLst>
              </a:tr>
              <a:tr h="581793">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それを実現している組織能力</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その価値を届けるための能力を、どのように発揮していますか？</a:t>
                      </a:r>
                    </a:p>
                  </a:txBody>
                  <a:tcPr/>
                </a:tc>
                <a:extLst>
                  <a:ext uri="{0D108BD9-81ED-4DB2-BD59-A6C34878D82A}">
                    <a16:rowId xmlns:a16="http://schemas.microsoft.com/office/drawing/2014/main" val="1052448461"/>
                  </a:ext>
                </a:extLst>
              </a:tr>
              <a:tr h="840368">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その時点での</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状態目標</a:t>
                      </a: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こうした状態を示す象徴的な状態目標は、どのようなものですか？</a:t>
                      </a:r>
                    </a:p>
                  </a:txBody>
                  <a:tcPr/>
                </a:tc>
                <a:extLst>
                  <a:ext uri="{0D108BD9-81ED-4DB2-BD59-A6C34878D82A}">
                    <a16:rowId xmlns:a16="http://schemas.microsoft.com/office/drawing/2014/main" val="2924135507"/>
                  </a:ext>
                </a:extLst>
              </a:tr>
            </a:tbl>
          </a:graphicData>
        </a:graphic>
      </p:graphicFrame>
      <p:sp>
        <p:nvSpPr>
          <p:cNvPr id="6" name="テキスト ボックス 5">
            <a:extLst>
              <a:ext uri="{FF2B5EF4-FFF2-40B4-BE49-F238E27FC236}">
                <a16:creationId xmlns:a16="http://schemas.microsoft.com/office/drawing/2014/main" id="{04346CDD-850A-A847-F259-912D1D408B13}"/>
              </a:ext>
            </a:extLst>
          </p:cNvPr>
          <p:cNvSpPr txBox="1"/>
          <p:nvPr/>
        </p:nvSpPr>
        <p:spPr>
          <a:xfrm>
            <a:off x="2567608" y="1808820"/>
            <a:ext cx="8640960" cy="43204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単なる延長線上ではない、実現したい未来を描きます。</a:t>
            </a:r>
            <a:endParaRPr kumimoji="1" lang="en-US" altLang="ja-JP"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 name="テキスト ボックス 1">
            <a:extLst>
              <a:ext uri="{FF2B5EF4-FFF2-40B4-BE49-F238E27FC236}">
                <a16:creationId xmlns:a16="http://schemas.microsoft.com/office/drawing/2014/main" id="{B7612B43-E55A-B98E-8FB4-47D90F504582}"/>
              </a:ext>
            </a:extLst>
          </p:cNvPr>
          <p:cNvSpPr txBox="1"/>
          <p:nvPr/>
        </p:nvSpPr>
        <p:spPr>
          <a:xfrm>
            <a:off x="1253014" y="5647260"/>
            <a:ext cx="9685969" cy="72008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それは本当に欲しい未来ですか？（妄想からはじめよう）</a:t>
            </a:r>
            <a:endParaRPr kumimoji="1" lang="en-US" altLang="ja-JP" sz="32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2002630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A9322-5BDB-A006-CB38-2C2766CD5AC1}"/>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B3A2D624-12F9-B94B-E36F-9DBB4509C2A4}"/>
              </a:ext>
            </a:extLst>
          </p:cNvPr>
          <p:cNvSpPr>
            <a:spLocks noGrp="1"/>
          </p:cNvSpPr>
          <p:nvPr>
            <p:ph type="title" idx="4294967295"/>
          </p:nvPr>
        </p:nvSpPr>
        <p:spPr>
          <a:xfrm>
            <a:off x="585591" y="490660"/>
            <a:ext cx="10948791" cy="720080"/>
          </a:xfrm>
          <a:prstGeom prst="rect">
            <a:avLst/>
          </a:prstGeom>
        </p:spPr>
        <p:txBody>
          <a:bodyPr/>
          <a:lstStyle/>
          <a:p>
            <a:r>
              <a:rPr kumimoji="1" lang="ja-JP" altLang="en-US" dirty="0"/>
              <a:t>３</a:t>
            </a:r>
            <a:r>
              <a:rPr kumimoji="1" lang="en-US" altLang="ja-JP" dirty="0"/>
              <a:t>-</a:t>
            </a:r>
            <a:r>
              <a:rPr kumimoji="1" lang="ja-JP" altLang="en-US" dirty="0"/>
              <a:t>６</a:t>
            </a:r>
            <a:r>
              <a:rPr lang="ja-JP" altLang="en-US" dirty="0"/>
              <a:t> ⑤変革の道筋　</a:t>
            </a:r>
            <a:r>
              <a:rPr lang="ja-JP" altLang="en-US" sz="3200" dirty="0"/>
              <a:t>～目標を設定し変革活動を約束する</a:t>
            </a:r>
            <a:br>
              <a:rPr lang="en-US" altLang="ja-JP" dirty="0">
                <a:solidFill>
                  <a:prstClr val="black">
                    <a:lumMod val="75000"/>
                    <a:lumOff val="25000"/>
                  </a:prstClr>
                </a:solidFill>
              </a:rPr>
            </a:br>
            <a:endParaRPr kumimoji="1" lang="ja-JP" altLang="en-US" dirty="0"/>
          </a:p>
        </p:txBody>
      </p:sp>
      <p:sp>
        <p:nvSpPr>
          <p:cNvPr id="2" name="テキスト ボックス 1">
            <a:extLst>
              <a:ext uri="{FF2B5EF4-FFF2-40B4-BE49-F238E27FC236}">
                <a16:creationId xmlns:a16="http://schemas.microsoft.com/office/drawing/2014/main" id="{65C9E1C7-F71B-91A2-F238-A747DF3889E5}"/>
              </a:ext>
            </a:extLst>
          </p:cNvPr>
          <p:cNvSpPr txBox="1"/>
          <p:nvPr/>
        </p:nvSpPr>
        <p:spPr>
          <a:xfrm>
            <a:off x="713941" y="1280886"/>
            <a:ext cx="10298932" cy="64807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●未来と現在をつなぎ、変革活動を約束します。</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graphicFrame>
        <p:nvGraphicFramePr>
          <p:cNvPr id="4" name="表 3">
            <a:extLst>
              <a:ext uri="{FF2B5EF4-FFF2-40B4-BE49-F238E27FC236}">
                <a16:creationId xmlns:a16="http://schemas.microsoft.com/office/drawing/2014/main" id="{22776FD1-C574-70A1-5F70-BE41DA40F332}"/>
              </a:ext>
            </a:extLst>
          </p:cNvPr>
          <p:cNvGraphicFramePr>
            <a:graphicFrameLocks noGrp="1"/>
          </p:cNvGraphicFramePr>
          <p:nvPr>
            <p:extLst>
              <p:ext uri="{D42A27DB-BD31-4B8C-83A1-F6EECF244321}">
                <p14:modId xmlns:p14="http://schemas.microsoft.com/office/powerpoint/2010/main" val="67637454"/>
              </p:ext>
            </p:extLst>
          </p:nvPr>
        </p:nvGraphicFramePr>
        <p:xfrm>
          <a:off x="1090550" y="1988840"/>
          <a:ext cx="10010899" cy="4023360"/>
        </p:xfrm>
        <a:graphic>
          <a:graphicData uri="http://schemas.openxmlformats.org/drawingml/2006/table">
            <a:tbl>
              <a:tblPr firstRow="1" bandRow="1">
                <a:tableStyleId>{5940675A-B579-460E-94D1-54222C63F5DA}</a:tableStyleId>
              </a:tblPr>
              <a:tblGrid>
                <a:gridCol w="2495215">
                  <a:extLst>
                    <a:ext uri="{9D8B030D-6E8A-4147-A177-3AD203B41FA5}">
                      <a16:colId xmlns:a16="http://schemas.microsoft.com/office/drawing/2014/main" val="324983763"/>
                    </a:ext>
                  </a:extLst>
                </a:gridCol>
                <a:gridCol w="7515684">
                  <a:extLst>
                    <a:ext uri="{9D8B030D-6E8A-4147-A177-3AD203B41FA5}">
                      <a16:colId xmlns:a16="http://schemas.microsoft.com/office/drawing/2014/main" val="2801624223"/>
                    </a:ext>
                  </a:extLst>
                </a:gridCol>
              </a:tblGrid>
              <a:tr h="350983">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マイルストーンを</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置く</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pPr marL="0" marR="0" lvl="0" indent="0" algn="l" defTabSz="914226"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延長線では届かない非連続な未来にむけて、どのような</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226"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マイルストーンやテイッピングポイントを設定しますか？</a:t>
                      </a:r>
                    </a:p>
                  </a:txBody>
                  <a:tcPr/>
                </a:tc>
                <a:extLst>
                  <a:ext uri="{0D108BD9-81ED-4DB2-BD59-A6C34878D82A}">
                    <a16:rowId xmlns:a16="http://schemas.microsoft.com/office/drawing/2014/main" val="153410736"/>
                  </a:ext>
                </a:extLst>
              </a:tr>
              <a:tr h="350983">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機会や脅威、乗り越えるべき壁を見定める</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その過程で予測される機会や脅威、乗り越えるべき壁にはどのようなものがあるでしょうか？そのとき、どのような判断が求められますか？</a:t>
                      </a:r>
                    </a:p>
                  </a:txBody>
                  <a:tcPr/>
                </a:tc>
                <a:extLst>
                  <a:ext uri="{0D108BD9-81ED-4DB2-BD59-A6C34878D82A}">
                    <a16:rowId xmlns:a16="http://schemas.microsoft.com/office/drawing/2014/main" val="2379273178"/>
                  </a:ext>
                </a:extLst>
              </a:tr>
              <a:tr h="350983">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独自の強みの</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成長過程を描く</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未来に向けて活用できる独自の強みを、どのように成長させていきますか？</a:t>
                      </a:r>
                    </a:p>
                  </a:txBody>
                  <a:tcPr/>
                </a:tc>
                <a:extLst>
                  <a:ext uri="{0D108BD9-81ED-4DB2-BD59-A6C34878D82A}">
                    <a16:rowId xmlns:a16="http://schemas.microsoft.com/office/drawing/2014/main" val="2306541430"/>
                  </a:ext>
                </a:extLst>
              </a:tr>
              <a:tr h="645762">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指標や目標を</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設定する</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明日から動ける行動を示す指標や目標（アクセル）、および、未来に向かっているかを確認するための指標や目標（コンパス）として、どのようなものを設定しますか？</a:t>
                      </a:r>
                    </a:p>
                  </a:txBody>
                  <a:tcPr/>
                </a:tc>
                <a:extLst>
                  <a:ext uri="{0D108BD9-81ED-4DB2-BD59-A6C34878D82A}">
                    <a16:rowId xmlns:a16="http://schemas.microsoft.com/office/drawing/2014/main" val="1052448461"/>
                  </a:ext>
                </a:extLst>
              </a:tr>
            </a:tbl>
          </a:graphicData>
        </a:graphic>
      </p:graphicFrame>
    </p:spTree>
    <p:extLst>
      <p:ext uri="{BB962C8B-B14F-4D97-AF65-F5344CB8AC3E}">
        <p14:creationId xmlns:p14="http://schemas.microsoft.com/office/powerpoint/2010/main" val="1685995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A24C4-834C-6174-2DCD-2F3D44A03F96}"/>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5D86DAFF-FDB5-4E8E-AB3A-8C4ABEE090D9}"/>
              </a:ext>
            </a:extLst>
          </p:cNvPr>
          <p:cNvSpPr>
            <a:spLocks noGrp="1"/>
          </p:cNvSpPr>
          <p:nvPr>
            <p:ph type="title" idx="4294967295"/>
          </p:nvPr>
        </p:nvSpPr>
        <p:spPr>
          <a:xfrm>
            <a:off x="585591" y="404664"/>
            <a:ext cx="10948791" cy="648072"/>
          </a:xfrm>
          <a:prstGeom prst="rect">
            <a:avLst/>
          </a:prstGeom>
        </p:spPr>
        <p:txBody>
          <a:bodyPr/>
          <a:lstStyle/>
          <a:p>
            <a:r>
              <a:rPr lang="ja-JP" altLang="en-US" dirty="0"/>
              <a:t>３</a:t>
            </a:r>
            <a:r>
              <a:rPr lang="en-US" altLang="ja-JP" dirty="0"/>
              <a:t>-</a:t>
            </a:r>
            <a:r>
              <a:rPr lang="ja-JP" altLang="en-US" dirty="0"/>
              <a:t>７ 「経営の設計図」 様式例</a:t>
            </a:r>
            <a:br>
              <a:rPr kumimoji="1" lang="en-US" altLang="ja-JP" dirty="0"/>
            </a:br>
            <a:br>
              <a:rPr lang="en-US" altLang="ja-JP" dirty="0">
                <a:solidFill>
                  <a:prstClr val="black">
                    <a:lumMod val="75000"/>
                    <a:lumOff val="25000"/>
                  </a:prstClr>
                </a:solidFill>
              </a:rPr>
            </a:br>
            <a:endParaRPr kumimoji="1" lang="ja-JP" altLang="en-US" dirty="0"/>
          </a:p>
        </p:txBody>
      </p:sp>
      <p:grpSp>
        <p:nvGrpSpPr>
          <p:cNvPr id="17" name="グループ化 16">
            <a:extLst>
              <a:ext uri="{FF2B5EF4-FFF2-40B4-BE49-F238E27FC236}">
                <a16:creationId xmlns:a16="http://schemas.microsoft.com/office/drawing/2014/main" id="{04507F12-0115-8DAA-F8B4-51F5FFE3C495}"/>
              </a:ext>
            </a:extLst>
          </p:cNvPr>
          <p:cNvGrpSpPr/>
          <p:nvPr/>
        </p:nvGrpSpPr>
        <p:grpSpPr>
          <a:xfrm>
            <a:off x="767408" y="1287609"/>
            <a:ext cx="10153128" cy="5098580"/>
            <a:chOff x="1023686" y="1484785"/>
            <a:chExt cx="9509855" cy="4608511"/>
          </a:xfrm>
        </p:grpSpPr>
        <p:grpSp>
          <p:nvGrpSpPr>
            <p:cNvPr id="10" name="グループ化 9">
              <a:extLst>
                <a:ext uri="{FF2B5EF4-FFF2-40B4-BE49-F238E27FC236}">
                  <a16:creationId xmlns:a16="http://schemas.microsoft.com/office/drawing/2014/main" id="{42340071-99D3-DBEA-C94E-97ED9091C484}"/>
                </a:ext>
              </a:extLst>
            </p:cNvPr>
            <p:cNvGrpSpPr/>
            <p:nvPr/>
          </p:nvGrpSpPr>
          <p:grpSpPr>
            <a:xfrm>
              <a:off x="1023686" y="1484785"/>
              <a:ext cx="4696397" cy="4608511"/>
              <a:chOff x="1023686" y="1755765"/>
              <a:chExt cx="4696397" cy="3257411"/>
            </a:xfrm>
          </p:grpSpPr>
          <p:sp>
            <p:nvSpPr>
              <p:cNvPr id="7" name="テキスト ボックス 6">
                <a:extLst>
                  <a:ext uri="{FF2B5EF4-FFF2-40B4-BE49-F238E27FC236}">
                    <a16:creationId xmlns:a16="http://schemas.microsoft.com/office/drawing/2014/main" id="{CD7AA4AB-0C2F-3CC7-9BFB-62454D3C62A3}"/>
                  </a:ext>
                </a:extLst>
              </p:cNvPr>
              <p:cNvSpPr txBox="1"/>
              <p:nvPr/>
            </p:nvSpPr>
            <p:spPr>
              <a:xfrm>
                <a:off x="1023686" y="1755765"/>
                <a:ext cx="2304256" cy="1584176"/>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これまでの物語</a:t>
                </a:r>
              </a:p>
            </p:txBody>
          </p:sp>
          <p:sp>
            <p:nvSpPr>
              <p:cNvPr id="8" name="テキスト ボックス 7">
                <a:extLst>
                  <a:ext uri="{FF2B5EF4-FFF2-40B4-BE49-F238E27FC236}">
                    <a16:creationId xmlns:a16="http://schemas.microsoft.com/office/drawing/2014/main" id="{99D5857F-9512-F6E2-70E1-A51F9E58129A}"/>
                  </a:ext>
                </a:extLst>
              </p:cNvPr>
              <p:cNvSpPr txBox="1"/>
              <p:nvPr/>
            </p:nvSpPr>
            <p:spPr>
              <a:xfrm>
                <a:off x="3415827" y="1755765"/>
                <a:ext cx="2304256" cy="1584176"/>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強みと価値観の再発見</a:t>
                </a:r>
              </a:p>
            </p:txBody>
          </p:sp>
          <p:sp>
            <p:nvSpPr>
              <p:cNvPr id="9" name="テキスト ボックス 8">
                <a:extLst>
                  <a:ext uri="{FF2B5EF4-FFF2-40B4-BE49-F238E27FC236}">
                    <a16:creationId xmlns:a16="http://schemas.microsoft.com/office/drawing/2014/main" id="{5E4A79CC-CA61-AC44-D03E-DFD8B82FD133}"/>
                  </a:ext>
                </a:extLst>
              </p:cNvPr>
              <p:cNvSpPr txBox="1"/>
              <p:nvPr/>
            </p:nvSpPr>
            <p:spPr>
              <a:xfrm>
                <a:off x="1023686" y="3429000"/>
                <a:ext cx="4696397" cy="1584176"/>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価値提供モデル</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・顧客・市場</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・顧客価値</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・組織能力</a:t>
                </a:r>
              </a:p>
            </p:txBody>
          </p:sp>
        </p:grpSp>
        <p:grpSp>
          <p:nvGrpSpPr>
            <p:cNvPr id="16" name="グループ化 15">
              <a:extLst>
                <a:ext uri="{FF2B5EF4-FFF2-40B4-BE49-F238E27FC236}">
                  <a16:creationId xmlns:a16="http://schemas.microsoft.com/office/drawing/2014/main" id="{97BDC0BA-166D-F71B-F975-46FC141F9357}"/>
                </a:ext>
              </a:extLst>
            </p:cNvPr>
            <p:cNvGrpSpPr/>
            <p:nvPr/>
          </p:nvGrpSpPr>
          <p:grpSpPr>
            <a:xfrm>
              <a:off x="5831408" y="1484785"/>
              <a:ext cx="4702133" cy="4608511"/>
              <a:chOff x="5831408" y="1484785"/>
              <a:chExt cx="4702133" cy="4392487"/>
            </a:xfrm>
          </p:grpSpPr>
          <p:sp>
            <p:nvSpPr>
              <p:cNvPr id="12" name="テキスト ボックス 11">
                <a:extLst>
                  <a:ext uri="{FF2B5EF4-FFF2-40B4-BE49-F238E27FC236}">
                    <a16:creationId xmlns:a16="http://schemas.microsoft.com/office/drawing/2014/main" id="{94EB374A-C97F-4ED7-900C-383AC32BAEB8}"/>
                  </a:ext>
                </a:extLst>
              </p:cNvPr>
              <p:cNvSpPr txBox="1"/>
              <p:nvPr/>
            </p:nvSpPr>
            <p:spPr>
              <a:xfrm>
                <a:off x="5831408" y="1484785"/>
                <a:ext cx="2304256" cy="2136197"/>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これからの環境変化</a:t>
                </a:r>
              </a:p>
            </p:txBody>
          </p:sp>
          <p:sp>
            <p:nvSpPr>
              <p:cNvPr id="13" name="テキスト ボックス 12">
                <a:extLst>
                  <a:ext uri="{FF2B5EF4-FFF2-40B4-BE49-F238E27FC236}">
                    <a16:creationId xmlns:a16="http://schemas.microsoft.com/office/drawing/2014/main" id="{E5B78D9D-7BF5-DFAD-80E3-C21F9342A273}"/>
                  </a:ext>
                </a:extLst>
              </p:cNvPr>
              <p:cNvSpPr txBox="1"/>
              <p:nvPr/>
            </p:nvSpPr>
            <p:spPr>
              <a:xfrm>
                <a:off x="8223549" y="1484785"/>
                <a:ext cx="2304256" cy="2136197"/>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ありたい姿</a:t>
                </a:r>
              </a:p>
            </p:txBody>
          </p:sp>
          <p:sp>
            <p:nvSpPr>
              <p:cNvPr id="14" name="テキスト ボックス 13">
                <a:extLst>
                  <a:ext uri="{FF2B5EF4-FFF2-40B4-BE49-F238E27FC236}">
                    <a16:creationId xmlns:a16="http://schemas.microsoft.com/office/drawing/2014/main" id="{BEA44D27-220A-1D7F-BDA4-35FF1F4C6C4C}"/>
                  </a:ext>
                </a:extLst>
              </p:cNvPr>
              <p:cNvSpPr txBox="1"/>
              <p:nvPr/>
            </p:nvSpPr>
            <p:spPr>
              <a:xfrm>
                <a:off x="5831409" y="3741075"/>
                <a:ext cx="2304256" cy="2136197"/>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変革</a:t>
                </a:r>
                <a:r>
                  <a:rPr kumimoji="1" lang="ja-JP" altLang="en-US" sz="1800" b="0" i="0" u="none" strike="noStrike" kern="1200" cap="none" spc="0" normalizeH="0" baseline="0" noProof="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の道筋</a:t>
                </a:r>
                <a:r>
                  <a:rPr kumimoji="1" lang="en-US" altLang="ja-JP" sz="1800" b="0" i="0" u="none" strike="noStrike" kern="1200" cap="none" spc="0" normalizeH="0" baseline="0" noProof="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変革目標</a:t>
                </a:r>
              </a:p>
            </p:txBody>
          </p:sp>
          <p:sp>
            <p:nvSpPr>
              <p:cNvPr id="15" name="テキスト ボックス 14">
                <a:extLst>
                  <a:ext uri="{FF2B5EF4-FFF2-40B4-BE49-F238E27FC236}">
                    <a16:creationId xmlns:a16="http://schemas.microsoft.com/office/drawing/2014/main" id="{B720DC0B-C5E8-33BB-E7CA-02B2320FD31F}"/>
                  </a:ext>
                </a:extLst>
              </p:cNvPr>
              <p:cNvSpPr txBox="1"/>
              <p:nvPr/>
            </p:nvSpPr>
            <p:spPr>
              <a:xfrm>
                <a:off x="8229285" y="3741075"/>
                <a:ext cx="2304256" cy="2136197"/>
              </a:xfrm>
              <a:prstGeom prst="rect">
                <a:avLst/>
              </a:prstGeom>
              <a:solidFill>
                <a:schemeClr val="bg1"/>
              </a:solidFill>
              <a:ln w="44450">
                <a:solidFill>
                  <a:srgbClr val="CCECFF"/>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（変革実践活動）</a:t>
                </a:r>
              </a:p>
            </p:txBody>
          </p:sp>
        </p:grpSp>
      </p:grpSp>
      <p:sp>
        <p:nvSpPr>
          <p:cNvPr id="18" name="矢印: 右 17">
            <a:extLst>
              <a:ext uri="{FF2B5EF4-FFF2-40B4-BE49-F238E27FC236}">
                <a16:creationId xmlns:a16="http://schemas.microsoft.com/office/drawing/2014/main" id="{92ED20EF-9870-953B-F07A-FA7CA63DAAAD}"/>
              </a:ext>
            </a:extLst>
          </p:cNvPr>
          <p:cNvSpPr/>
          <p:nvPr/>
        </p:nvSpPr>
        <p:spPr>
          <a:xfrm>
            <a:off x="9132723" y="4365104"/>
            <a:ext cx="1152128" cy="1728192"/>
          </a:xfrm>
          <a:prstGeom prst="rightArrow">
            <a:avLst>
              <a:gd name="adj1" fmla="val 57937"/>
              <a:gd name="adj2" fmla="val 50000"/>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7BC7513E-5667-6AB8-9802-25B5664E3907}"/>
              </a:ext>
            </a:extLst>
          </p:cNvPr>
          <p:cNvSpPr txBox="1"/>
          <p:nvPr/>
        </p:nvSpPr>
        <p:spPr>
          <a:xfrm>
            <a:off x="2179863" y="4446062"/>
            <a:ext cx="3765132" cy="43204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あなたが最も大切にしたいお客さまはだれですか？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それはどうしてですか？</a:t>
            </a:r>
          </a:p>
        </p:txBody>
      </p:sp>
      <p:sp>
        <p:nvSpPr>
          <p:cNvPr id="4" name="テキスト ボックス 3">
            <a:extLst>
              <a:ext uri="{FF2B5EF4-FFF2-40B4-BE49-F238E27FC236}">
                <a16:creationId xmlns:a16="http://schemas.microsoft.com/office/drawing/2014/main" id="{5D4A6337-A6CE-29D1-CBE7-B55C7F9A85AE}"/>
              </a:ext>
            </a:extLst>
          </p:cNvPr>
          <p:cNvSpPr txBox="1"/>
          <p:nvPr/>
        </p:nvSpPr>
        <p:spPr>
          <a:xfrm>
            <a:off x="2187069" y="5013176"/>
            <a:ext cx="3496140" cy="42709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そのお客さまは、どうして喜んでくれるのですか？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どうしてあなたを選んでくれるのですか？</a:t>
            </a:r>
          </a:p>
        </p:txBody>
      </p:sp>
      <p:sp>
        <p:nvSpPr>
          <p:cNvPr id="5" name="テキスト ボックス 4">
            <a:extLst>
              <a:ext uri="{FF2B5EF4-FFF2-40B4-BE49-F238E27FC236}">
                <a16:creationId xmlns:a16="http://schemas.microsoft.com/office/drawing/2014/main" id="{546A240E-6719-BB62-4426-A125B410F774}"/>
              </a:ext>
            </a:extLst>
          </p:cNvPr>
          <p:cNvSpPr txBox="1"/>
          <p:nvPr/>
        </p:nvSpPr>
        <p:spPr>
          <a:xfrm>
            <a:off x="2173474" y="5589240"/>
            <a:ext cx="3525808" cy="25253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それを提供できている、あなた独自の能力はなんですか？</a:t>
            </a:r>
          </a:p>
        </p:txBody>
      </p:sp>
      <p:sp>
        <p:nvSpPr>
          <p:cNvPr id="6" name="テキスト ボックス 5">
            <a:extLst>
              <a:ext uri="{FF2B5EF4-FFF2-40B4-BE49-F238E27FC236}">
                <a16:creationId xmlns:a16="http://schemas.microsoft.com/office/drawing/2014/main" id="{EDDD73F2-05C3-4540-595C-9DA65281C151}"/>
              </a:ext>
            </a:extLst>
          </p:cNvPr>
          <p:cNvSpPr txBox="1"/>
          <p:nvPr/>
        </p:nvSpPr>
        <p:spPr>
          <a:xfrm>
            <a:off x="2210152" y="6021288"/>
            <a:ext cx="3525808" cy="25253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これらをどうやって収益に結びつけていますか？</a:t>
            </a:r>
          </a:p>
        </p:txBody>
      </p:sp>
      <p:sp>
        <p:nvSpPr>
          <p:cNvPr id="11" name="テキスト ボックス 10">
            <a:extLst>
              <a:ext uri="{FF2B5EF4-FFF2-40B4-BE49-F238E27FC236}">
                <a16:creationId xmlns:a16="http://schemas.microsoft.com/office/drawing/2014/main" id="{43C46674-9AF5-5700-64A8-468F71307917}"/>
              </a:ext>
            </a:extLst>
          </p:cNvPr>
          <p:cNvSpPr txBox="1"/>
          <p:nvPr/>
        </p:nvSpPr>
        <p:spPr>
          <a:xfrm>
            <a:off x="989357" y="1639257"/>
            <a:ext cx="2016224" cy="217473"/>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どうして創業したのですか？</a:t>
            </a:r>
          </a:p>
        </p:txBody>
      </p:sp>
      <p:sp>
        <p:nvSpPr>
          <p:cNvPr id="19" name="テキスト ボックス 18">
            <a:extLst>
              <a:ext uri="{FF2B5EF4-FFF2-40B4-BE49-F238E27FC236}">
                <a16:creationId xmlns:a16="http://schemas.microsoft.com/office/drawing/2014/main" id="{BF533297-38F6-EE61-F0B8-34738913972D}"/>
              </a:ext>
            </a:extLst>
          </p:cNvPr>
          <p:cNvSpPr txBox="1"/>
          <p:nvPr/>
        </p:nvSpPr>
        <p:spPr>
          <a:xfrm>
            <a:off x="989357" y="2233017"/>
            <a:ext cx="2016224" cy="588357"/>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これまで乗り越えてきたことは</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なんですか？そこから学んだ事はなんですか？</a:t>
            </a:r>
          </a:p>
        </p:txBody>
      </p:sp>
      <p:sp>
        <p:nvSpPr>
          <p:cNvPr id="20" name="テキスト ボックス 19">
            <a:extLst>
              <a:ext uri="{FF2B5EF4-FFF2-40B4-BE49-F238E27FC236}">
                <a16:creationId xmlns:a16="http://schemas.microsoft.com/office/drawing/2014/main" id="{FF1EFFE5-5E77-4A47-6956-B8A511A179DF}"/>
              </a:ext>
            </a:extLst>
          </p:cNvPr>
          <p:cNvSpPr txBox="1"/>
          <p:nvPr/>
        </p:nvSpPr>
        <p:spPr>
          <a:xfrm>
            <a:off x="3513641" y="1650916"/>
            <a:ext cx="2139900" cy="413591"/>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こうした中、育まれてきた価値観や、独自の強みはなんですか？</a:t>
            </a:r>
          </a:p>
        </p:txBody>
      </p:sp>
      <p:sp>
        <p:nvSpPr>
          <p:cNvPr id="21" name="テキスト ボックス 20">
            <a:extLst>
              <a:ext uri="{FF2B5EF4-FFF2-40B4-BE49-F238E27FC236}">
                <a16:creationId xmlns:a16="http://schemas.microsoft.com/office/drawing/2014/main" id="{C2D1533D-3A41-6F42-353D-06DF6BC7E1A5}"/>
              </a:ext>
            </a:extLst>
          </p:cNvPr>
          <p:cNvSpPr txBox="1"/>
          <p:nvPr/>
        </p:nvSpPr>
        <p:spPr>
          <a:xfrm>
            <a:off x="6059986" y="1650916"/>
            <a:ext cx="2124246" cy="413591"/>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今後の経営に大きく影響を与える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環境変化はなんですか？</a:t>
            </a:r>
          </a:p>
        </p:txBody>
      </p:sp>
      <p:sp>
        <p:nvSpPr>
          <p:cNvPr id="22" name="テキスト ボックス 21">
            <a:extLst>
              <a:ext uri="{FF2B5EF4-FFF2-40B4-BE49-F238E27FC236}">
                <a16:creationId xmlns:a16="http://schemas.microsoft.com/office/drawing/2014/main" id="{6A3AEBB4-DF16-B0AC-B38C-AD60908C3EBC}"/>
              </a:ext>
            </a:extLst>
          </p:cNvPr>
          <p:cNvSpPr txBox="1"/>
          <p:nvPr/>
        </p:nvSpPr>
        <p:spPr>
          <a:xfrm>
            <a:off x="8544272" y="1628800"/>
            <a:ext cx="2292184" cy="413591"/>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　　　　）年に、本当になりたい姿は、</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どのようなものですか？</a:t>
            </a:r>
          </a:p>
        </p:txBody>
      </p:sp>
      <p:sp>
        <p:nvSpPr>
          <p:cNvPr id="23" name="テキスト ボックス 22">
            <a:extLst>
              <a:ext uri="{FF2B5EF4-FFF2-40B4-BE49-F238E27FC236}">
                <a16:creationId xmlns:a16="http://schemas.microsoft.com/office/drawing/2014/main" id="{16070436-6423-2BCB-9C36-7C8A9113A9B0}"/>
              </a:ext>
            </a:extLst>
          </p:cNvPr>
          <p:cNvSpPr txBox="1"/>
          <p:nvPr/>
        </p:nvSpPr>
        <p:spPr>
          <a:xfrm>
            <a:off x="6000014" y="4446062"/>
            <a:ext cx="2184218" cy="91354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これまでの強みを活かしつつ、</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ありたい姿の実現にむけて、</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どのようなチャレンジ、変革を</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実践しようとしていますか？</a:t>
            </a:r>
          </a:p>
        </p:txBody>
      </p:sp>
      <p:grpSp>
        <p:nvGrpSpPr>
          <p:cNvPr id="35" name="グループ化 34">
            <a:extLst>
              <a:ext uri="{FF2B5EF4-FFF2-40B4-BE49-F238E27FC236}">
                <a16:creationId xmlns:a16="http://schemas.microsoft.com/office/drawing/2014/main" id="{E14C957D-4542-0CC8-9B17-2298F04886EE}"/>
              </a:ext>
            </a:extLst>
          </p:cNvPr>
          <p:cNvGrpSpPr/>
          <p:nvPr/>
        </p:nvGrpSpPr>
        <p:grpSpPr>
          <a:xfrm>
            <a:off x="699829" y="1217703"/>
            <a:ext cx="5133073" cy="2504413"/>
            <a:chOff x="699829" y="1217703"/>
            <a:chExt cx="5133073" cy="2504413"/>
          </a:xfrm>
        </p:grpSpPr>
        <p:sp>
          <p:nvSpPr>
            <p:cNvPr id="25" name="正方形/長方形 24">
              <a:extLst>
                <a:ext uri="{FF2B5EF4-FFF2-40B4-BE49-F238E27FC236}">
                  <a16:creationId xmlns:a16="http://schemas.microsoft.com/office/drawing/2014/main" id="{7745C29E-909D-C4D4-C113-75FF44F2950B}"/>
                </a:ext>
              </a:extLst>
            </p:cNvPr>
            <p:cNvSpPr/>
            <p:nvPr/>
          </p:nvSpPr>
          <p:spPr>
            <a:xfrm>
              <a:off x="699829" y="1217703"/>
              <a:ext cx="5133073" cy="2504413"/>
            </a:xfrm>
            <a:prstGeom prst="rect">
              <a:avLst/>
            </a:prstGeom>
            <a:noFill/>
            <a:ln w="4762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7BFE6F21-3E3C-8647-E9B2-D7979D203A15}"/>
                </a:ext>
              </a:extLst>
            </p:cNvPr>
            <p:cNvSpPr txBox="1"/>
            <p:nvPr/>
          </p:nvSpPr>
          <p:spPr>
            <a:xfrm>
              <a:off x="3112193" y="2614817"/>
              <a:ext cx="1656184" cy="646331"/>
            </a:xfrm>
            <a:prstGeom prst="rect">
              <a:avLst/>
            </a:prstGeom>
            <a:noFill/>
          </p:spPr>
          <p:txBody>
            <a:bodyPr wrap="square" rtlCol="0">
              <a:spAutoFit/>
            </a:bodyPr>
            <a:lstStyle/>
            <a:p>
              <a:r>
                <a:rPr kumimoji="1" lang="ja-JP" altLang="en-US" sz="3600" dirty="0">
                  <a:solidFill>
                    <a:srgbClr val="B93D90"/>
                  </a:solidFill>
                  <a:latin typeface="HGP創英角ｺﾞｼｯｸUB" panose="020B0900000000000000" pitchFamily="50" charset="-128"/>
                  <a:ea typeface="HGP創英角ｺﾞｼｯｸUB" panose="020B0900000000000000" pitchFamily="50" charset="-128"/>
                </a:rPr>
                <a:t>②過去</a:t>
              </a:r>
            </a:p>
          </p:txBody>
        </p:sp>
      </p:grpSp>
      <p:grpSp>
        <p:nvGrpSpPr>
          <p:cNvPr id="34" name="グループ化 33">
            <a:extLst>
              <a:ext uri="{FF2B5EF4-FFF2-40B4-BE49-F238E27FC236}">
                <a16:creationId xmlns:a16="http://schemas.microsoft.com/office/drawing/2014/main" id="{463ED199-8D0F-B87D-CA85-0CFCD6F4FE3A}"/>
              </a:ext>
            </a:extLst>
          </p:cNvPr>
          <p:cNvGrpSpPr/>
          <p:nvPr/>
        </p:nvGrpSpPr>
        <p:grpSpPr>
          <a:xfrm>
            <a:off x="712247" y="3909979"/>
            <a:ext cx="5133073" cy="2504413"/>
            <a:chOff x="712247" y="3909979"/>
            <a:chExt cx="5133073" cy="2504413"/>
          </a:xfrm>
        </p:grpSpPr>
        <p:sp>
          <p:nvSpPr>
            <p:cNvPr id="24" name="正方形/長方形 23">
              <a:extLst>
                <a:ext uri="{FF2B5EF4-FFF2-40B4-BE49-F238E27FC236}">
                  <a16:creationId xmlns:a16="http://schemas.microsoft.com/office/drawing/2014/main" id="{B9CA83CF-EE21-F2E3-C8F1-3BC2A72F87D2}"/>
                </a:ext>
              </a:extLst>
            </p:cNvPr>
            <p:cNvSpPr/>
            <p:nvPr/>
          </p:nvSpPr>
          <p:spPr>
            <a:xfrm>
              <a:off x="712247" y="3909979"/>
              <a:ext cx="5133073" cy="2504413"/>
            </a:xfrm>
            <a:prstGeom prst="rect">
              <a:avLst/>
            </a:prstGeom>
            <a:noFill/>
            <a:ln w="4762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55C3DA9D-96ED-6ED8-2931-E67F4A896ECF}"/>
                </a:ext>
              </a:extLst>
            </p:cNvPr>
            <p:cNvSpPr txBox="1"/>
            <p:nvPr/>
          </p:nvSpPr>
          <p:spPr>
            <a:xfrm>
              <a:off x="3112193" y="3949748"/>
              <a:ext cx="1656184" cy="646331"/>
            </a:xfrm>
            <a:prstGeom prst="rect">
              <a:avLst/>
            </a:prstGeom>
            <a:noFill/>
          </p:spPr>
          <p:txBody>
            <a:bodyPr wrap="square" rtlCol="0">
              <a:spAutoFit/>
            </a:bodyPr>
            <a:lstStyle/>
            <a:p>
              <a:r>
                <a:rPr kumimoji="1" lang="ja-JP" altLang="en-US" sz="3600" dirty="0">
                  <a:solidFill>
                    <a:srgbClr val="B93D90"/>
                  </a:solidFill>
                  <a:latin typeface="HGP創英角ｺﾞｼｯｸUB" panose="020B0900000000000000" pitchFamily="50" charset="-128"/>
                  <a:ea typeface="HGP創英角ｺﾞｼｯｸUB" panose="020B0900000000000000" pitchFamily="50" charset="-128"/>
                </a:rPr>
                <a:t>①現状</a:t>
              </a:r>
            </a:p>
          </p:txBody>
        </p:sp>
      </p:grpSp>
      <p:grpSp>
        <p:nvGrpSpPr>
          <p:cNvPr id="36" name="グループ化 35">
            <a:extLst>
              <a:ext uri="{FF2B5EF4-FFF2-40B4-BE49-F238E27FC236}">
                <a16:creationId xmlns:a16="http://schemas.microsoft.com/office/drawing/2014/main" id="{8BF7999A-A1FC-0EEF-5F38-9EF9B28F6832}"/>
              </a:ext>
            </a:extLst>
          </p:cNvPr>
          <p:cNvGrpSpPr/>
          <p:nvPr/>
        </p:nvGrpSpPr>
        <p:grpSpPr>
          <a:xfrm>
            <a:off x="5912779" y="1217703"/>
            <a:ext cx="2447681" cy="2504413"/>
            <a:chOff x="5912779" y="1217703"/>
            <a:chExt cx="2447681" cy="2504413"/>
          </a:xfrm>
        </p:grpSpPr>
        <p:sp>
          <p:nvSpPr>
            <p:cNvPr id="26" name="正方形/長方形 25">
              <a:extLst>
                <a:ext uri="{FF2B5EF4-FFF2-40B4-BE49-F238E27FC236}">
                  <a16:creationId xmlns:a16="http://schemas.microsoft.com/office/drawing/2014/main" id="{F44B1BBF-BA0B-DB64-C12B-850C20B1ABA0}"/>
                </a:ext>
              </a:extLst>
            </p:cNvPr>
            <p:cNvSpPr/>
            <p:nvPr/>
          </p:nvSpPr>
          <p:spPr>
            <a:xfrm>
              <a:off x="5912779" y="1217703"/>
              <a:ext cx="2447681" cy="2504413"/>
            </a:xfrm>
            <a:prstGeom prst="rect">
              <a:avLst/>
            </a:prstGeom>
            <a:noFill/>
            <a:ln w="4762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6D150054-63DE-55F0-5B0B-086F7373BC36}"/>
                </a:ext>
              </a:extLst>
            </p:cNvPr>
            <p:cNvSpPr txBox="1"/>
            <p:nvPr/>
          </p:nvSpPr>
          <p:spPr>
            <a:xfrm>
              <a:off x="6264031" y="2600590"/>
              <a:ext cx="1656184" cy="646331"/>
            </a:xfrm>
            <a:prstGeom prst="rect">
              <a:avLst/>
            </a:prstGeom>
            <a:noFill/>
          </p:spPr>
          <p:txBody>
            <a:bodyPr wrap="square" rtlCol="0">
              <a:spAutoFit/>
            </a:bodyPr>
            <a:lstStyle/>
            <a:p>
              <a:r>
                <a:rPr kumimoji="1" lang="ja-JP" altLang="en-US" sz="3600" dirty="0">
                  <a:solidFill>
                    <a:srgbClr val="B93D90"/>
                  </a:solidFill>
                  <a:latin typeface="HGP創英角ｺﾞｼｯｸUB" panose="020B0900000000000000" pitchFamily="50" charset="-128"/>
                  <a:ea typeface="HGP創英角ｺﾞｼｯｸUB" panose="020B0900000000000000" pitchFamily="50" charset="-128"/>
                </a:rPr>
                <a:t>③変化</a:t>
              </a:r>
            </a:p>
          </p:txBody>
        </p:sp>
      </p:grpSp>
      <p:grpSp>
        <p:nvGrpSpPr>
          <p:cNvPr id="37" name="グループ化 36">
            <a:extLst>
              <a:ext uri="{FF2B5EF4-FFF2-40B4-BE49-F238E27FC236}">
                <a16:creationId xmlns:a16="http://schemas.microsoft.com/office/drawing/2014/main" id="{394A56B6-19DF-18F4-A707-52304F16AC8C}"/>
              </a:ext>
            </a:extLst>
          </p:cNvPr>
          <p:cNvGrpSpPr/>
          <p:nvPr/>
        </p:nvGrpSpPr>
        <p:grpSpPr>
          <a:xfrm>
            <a:off x="8466731" y="1217703"/>
            <a:ext cx="2447681" cy="2504413"/>
            <a:chOff x="8466731" y="1217703"/>
            <a:chExt cx="2447681" cy="2504413"/>
          </a:xfrm>
        </p:grpSpPr>
        <p:sp>
          <p:nvSpPr>
            <p:cNvPr id="27" name="正方形/長方形 26">
              <a:extLst>
                <a:ext uri="{FF2B5EF4-FFF2-40B4-BE49-F238E27FC236}">
                  <a16:creationId xmlns:a16="http://schemas.microsoft.com/office/drawing/2014/main" id="{AFA7C921-69ED-43F6-156E-A9A2BFD86CDE}"/>
                </a:ext>
              </a:extLst>
            </p:cNvPr>
            <p:cNvSpPr/>
            <p:nvPr/>
          </p:nvSpPr>
          <p:spPr>
            <a:xfrm>
              <a:off x="8466731" y="1217703"/>
              <a:ext cx="2447681" cy="2504413"/>
            </a:xfrm>
            <a:prstGeom prst="rect">
              <a:avLst/>
            </a:prstGeom>
            <a:noFill/>
            <a:ln w="4762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94CE0440-7838-1223-6898-4C5497B26784}"/>
                </a:ext>
              </a:extLst>
            </p:cNvPr>
            <p:cNvSpPr txBox="1"/>
            <p:nvPr/>
          </p:nvSpPr>
          <p:spPr>
            <a:xfrm>
              <a:off x="8727544" y="2614817"/>
              <a:ext cx="1656184" cy="646331"/>
            </a:xfrm>
            <a:prstGeom prst="rect">
              <a:avLst/>
            </a:prstGeom>
            <a:noFill/>
          </p:spPr>
          <p:txBody>
            <a:bodyPr wrap="square" rtlCol="0">
              <a:spAutoFit/>
            </a:bodyPr>
            <a:lstStyle/>
            <a:p>
              <a:r>
                <a:rPr kumimoji="1" lang="ja-JP" altLang="en-US" sz="3600" dirty="0">
                  <a:solidFill>
                    <a:srgbClr val="B93D90"/>
                  </a:solidFill>
                  <a:latin typeface="HGP創英角ｺﾞｼｯｸUB" panose="020B0900000000000000" pitchFamily="50" charset="-128"/>
                  <a:ea typeface="HGP創英角ｺﾞｼｯｸUB" panose="020B0900000000000000" pitchFamily="50" charset="-128"/>
                </a:rPr>
                <a:t>④未来</a:t>
              </a:r>
            </a:p>
          </p:txBody>
        </p:sp>
      </p:grpSp>
      <p:grpSp>
        <p:nvGrpSpPr>
          <p:cNvPr id="38" name="グループ化 37">
            <a:extLst>
              <a:ext uri="{FF2B5EF4-FFF2-40B4-BE49-F238E27FC236}">
                <a16:creationId xmlns:a16="http://schemas.microsoft.com/office/drawing/2014/main" id="{1ACAA911-475B-BA39-F1C0-BA148783CCF8}"/>
              </a:ext>
            </a:extLst>
          </p:cNvPr>
          <p:cNvGrpSpPr/>
          <p:nvPr/>
        </p:nvGrpSpPr>
        <p:grpSpPr>
          <a:xfrm>
            <a:off x="5932623" y="3909979"/>
            <a:ext cx="2447681" cy="2504413"/>
            <a:chOff x="5932623" y="3909979"/>
            <a:chExt cx="2447681" cy="2504413"/>
          </a:xfrm>
        </p:grpSpPr>
        <p:sp>
          <p:nvSpPr>
            <p:cNvPr id="28" name="正方形/長方形 27">
              <a:extLst>
                <a:ext uri="{FF2B5EF4-FFF2-40B4-BE49-F238E27FC236}">
                  <a16:creationId xmlns:a16="http://schemas.microsoft.com/office/drawing/2014/main" id="{4958B801-0E22-CC26-7A46-C79F9B31EA0D}"/>
                </a:ext>
              </a:extLst>
            </p:cNvPr>
            <p:cNvSpPr/>
            <p:nvPr/>
          </p:nvSpPr>
          <p:spPr>
            <a:xfrm>
              <a:off x="5932623" y="3909979"/>
              <a:ext cx="2447681" cy="2504413"/>
            </a:xfrm>
            <a:prstGeom prst="rect">
              <a:avLst/>
            </a:prstGeom>
            <a:noFill/>
            <a:ln w="4762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D2C706EF-D8C0-380B-6366-8F2EECF9E01A}"/>
                </a:ext>
              </a:extLst>
            </p:cNvPr>
            <p:cNvSpPr txBox="1"/>
            <p:nvPr/>
          </p:nvSpPr>
          <p:spPr>
            <a:xfrm>
              <a:off x="6328371" y="5301208"/>
              <a:ext cx="1656184" cy="646331"/>
            </a:xfrm>
            <a:prstGeom prst="rect">
              <a:avLst/>
            </a:prstGeom>
            <a:noFill/>
          </p:spPr>
          <p:txBody>
            <a:bodyPr wrap="square" rtlCol="0">
              <a:spAutoFit/>
            </a:bodyPr>
            <a:lstStyle/>
            <a:p>
              <a:r>
                <a:rPr kumimoji="1" lang="ja-JP" altLang="en-US" sz="3600" dirty="0">
                  <a:solidFill>
                    <a:srgbClr val="B93D90"/>
                  </a:solidFill>
                  <a:latin typeface="HGP創英角ｺﾞｼｯｸUB" panose="020B0900000000000000" pitchFamily="50" charset="-128"/>
                  <a:ea typeface="HGP創英角ｺﾞｼｯｸUB" panose="020B0900000000000000" pitchFamily="50" charset="-128"/>
                </a:rPr>
                <a:t>⑤道筋</a:t>
              </a:r>
            </a:p>
          </p:txBody>
        </p:sp>
      </p:grpSp>
      <p:sp>
        <p:nvSpPr>
          <p:cNvPr id="40" name="テキスト ボックス 39">
            <a:extLst>
              <a:ext uri="{FF2B5EF4-FFF2-40B4-BE49-F238E27FC236}">
                <a16:creationId xmlns:a16="http://schemas.microsoft.com/office/drawing/2014/main" id="{D104B819-A626-8049-5D2C-8DC46164E9A0}"/>
              </a:ext>
            </a:extLst>
          </p:cNvPr>
          <p:cNvSpPr txBox="1"/>
          <p:nvPr/>
        </p:nvSpPr>
        <p:spPr>
          <a:xfrm>
            <a:off x="8454291" y="5715506"/>
            <a:ext cx="2460121" cy="646331"/>
          </a:xfrm>
          <a:prstGeom prst="rect">
            <a:avLst/>
          </a:prstGeom>
          <a:noFill/>
        </p:spPr>
        <p:txBody>
          <a:bodyPr wrap="square" rtlCol="0">
            <a:spAutoFit/>
          </a:bodyPr>
          <a:lstStyle/>
          <a:p>
            <a:r>
              <a:rPr kumimoji="1" lang="ja-JP" altLang="en-US" sz="3600" dirty="0">
                <a:solidFill>
                  <a:srgbClr val="B93D90"/>
                </a:solidFill>
                <a:latin typeface="HGP創英角ｺﾞｼｯｸUB" panose="020B0900000000000000" pitchFamily="50" charset="-128"/>
                <a:ea typeface="HGP創英角ｺﾞｼｯｸUB" panose="020B0900000000000000" pitchFamily="50" charset="-128"/>
              </a:rPr>
              <a:t>変革の実践</a:t>
            </a:r>
          </a:p>
        </p:txBody>
      </p:sp>
    </p:spTree>
    <p:extLst>
      <p:ext uri="{BB962C8B-B14F-4D97-AF65-F5344CB8AC3E}">
        <p14:creationId xmlns:p14="http://schemas.microsoft.com/office/powerpoint/2010/main" val="2262163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CA506-BDC2-2FE7-34AE-37718B449E59}"/>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CEE54EBE-D1DE-D962-454B-955403117740}"/>
              </a:ext>
            </a:extLst>
          </p:cNvPr>
          <p:cNvSpPr>
            <a:spLocks noGrp="1"/>
          </p:cNvSpPr>
          <p:nvPr>
            <p:ph type="title"/>
          </p:nvPr>
        </p:nvSpPr>
        <p:spPr>
          <a:xfrm>
            <a:off x="3935760" y="3068960"/>
            <a:ext cx="7718212" cy="1223332"/>
          </a:xfrm>
        </p:spPr>
        <p:txBody>
          <a:bodyPr/>
          <a:lstStyle/>
          <a:p>
            <a:pPr lvl="0" algn="l">
              <a:lnSpc>
                <a:spcPts val="6000"/>
              </a:lnSpc>
              <a:defRPr/>
            </a:pPr>
            <a:r>
              <a:rPr lang="ja-JP" altLang="en-US" sz="8000" dirty="0">
                <a:solidFill>
                  <a:prstClr val="white"/>
                </a:solidFill>
              </a:rPr>
              <a:t>変革実践活動</a:t>
            </a:r>
            <a:endParaRPr lang="en-US" altLang="ja-JP" sz="4800" dirty="0">
              <a:solidFill>
                <a:prstClr val="white"/>
              </a:solidFill>
            </a:endParaRPr>
          </a:p>
        </p:txBody>
      </p:sp>
      <p:sp>
        <p:nvSpPr>
          <p:cNvPr id="3" name="テキスト ボックス 2">
            <a:extLst>
              <a:ext uri="{FF2B5EF4-FFF2-40B4-BE49-F238E27FC236}">
                <a16:creationId xmlns:a16="http://schemas.microsoft.com/office/drawing/2014/main" id="{AE616AAD-C452-586A-FBF7-4DD9FC97D41B}"/>
              </a:ext>
            </a:extLst>
          </p:cNvPr>
          <p:cNvSpPr txBox="1"/>
          <p:nvPr/>
        </p:nvSpPr>
        <p:spPr>
          <a:xfrm>
            <a:off x="-168696" y="203150"/>
            <a:ext cx="4608512" cy="5386090"/>
          </a:xfrm>
          <a:prstGeom prst="rect">
            <a:avLst/>
          </a:prstGeom>
          <a:noFill/>
        </p:spPr>
        <p:txBody>
          <a:bodyPr wrap="square" rtlCol="0">
            <a:spAutoFit/>
          </a:bodyPr>
          <a:lstStyle/>
          <a:p>
            <a:pPr algn="ctr"/>
            <a:r>
              <a:rPr kumimoji="1" lang="ja-JP" altLang="en-US" sz="34400" dirty="0">
                <a:solidFill>
                  <a:schemeClr val="bg1"/>
                </a:solidFill>
                <a:latin typeface="HGP創英角ｺﾞｼｯｸUB" panose="020B0900000000000000" pitchFamily="50" charset="-128"/>
                <a:ea typeface="HGP創英角ｺﾞｼｯｸUB" panose="020B0900000000000000" pitchFamily="50" charset="-128"/>
              </a:rPr>
              <a:t>４</a:t>
            </a:r>
          </a:p>
        </p:txBody>
      </p:sp>
      <p:sp>
        <p:nvSpPr>
          <p:cNvPr id="2" name="タイトル 4">
            <a:extLst>
              <a:ext uri="{FF2B5EF4-FFF2-40B4-BE49-F238E27FC236}">
                <a16:creationId xmlns:a16="http://schemas.microsoft.com/office/drawing/2014/main" id="{F6AAE570-35FF-A29E-BE63-A048F61D35EC}"/>
              </a:ext>
            </a:extLst>
          </p:cNvPr>
          <p:cNvSpPr txBox="1">
            <a:spLocks/>
          </p:cNvSpPr>
          <p:nvPr/>
        </p:nvSpPr>
        <p:spPr>
          <a:xfrm>
            <a:off x="4037836" y="4077072"/>
            <a:ext cx="7314748" cy="1009769"/>
          </a:xfrm>
          <a:prstGeom prst="rect">
            <a:avLst/>
          </a:prstGeom>
        </p:spPr>
        <p:txBody>
          <a:bodyPr vert="horz" lIns="91422" tIns="45711" rIns="91422" bIns="45711" rtlCol="0" anchor="ctr">
            <a:noAutofit/>
          </a:bodyPr>
          <a:lst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a:lstStyle>
          <a:p>
            <a:pPr algn="l">
              <a:lnSpc>
                <a:spcPts val="6000"/>
              </a:lnSpc>
              <a:defRPr/>
            </a:pPr>
            <a:r>
              <a:rPr lang="ja-JP" altLang="en-US" sz="4400" dirty="0">
                <a:solidFill>
                  <a:prstClr val="white"/>
                </a:solidFill>
              </a:rPr>
              <a:t>～設計図を動かす「エンジン」</a:t>
            </a:r>
            <a:endParaRPr lang="en-US" altLang="ja-JP" sz="4400" dirty="0">
              <a:solidFill>
                <a:prstClr val="white"/>
              </a:solidFill>
            </a:endParaRPr>
          </a:p>
        </p:txBody>
      </p:sp>
    </p:spTree>
    <p:extLst>
      <p:ext uri="{BB962C8B-B14F-4D97-AF65-F5344CB8AC3E}">
        <p14:creationId xmlns:p14="http://schemas.microsoft.com/office/powerpoint/2010/main" val="1823610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2DE92-31B9-1C5D-07CB-3DEEA650CA1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CF3098D-491C-C29C-C271-80D718438A8F}"/>
              </a:ext>
            </a:extLst>
          </p:cNvPr>
          <p:cNvSpPr>
            <a:spLocks noGrp="1"/>
          </p:cNvSpPr>
          <p:nvPr>
            <p:ph type="title"/>
          </p:nvPr>
        </p:nvSpPr>
        <p:spPr>
          <a:xfrm>
            <a:off x="1827685" y="-17852"/>
            <a:ext cx="8608638" cy="782556"/>
          </a:xfrm>
        </p:spPr>
        <p:txBody>
          <a:bodyPr/>
          <a:lstStyle/>
          <a:p>
            <a:r>
              <a:rPr lang="ja-JP" altLang="en-US" sz="2800" dirty="0">
                <a:solidFill>
                  <a:schemeClr val="bg1"/>
                </a:solidFill>
              </a:rPr>
              <a:t>変革実践活動</a:t>
            </a:r>
          </a:p>
        </p:txBody>
      </p:sp>
      <p:grpSp>
        <p:nvGrpSpPr>
          <p:cNvPr id="4" name="グループ化 3">
            <a:extLst>
              <a:ext uri="{FF2B5EF4-FFF2-40B4-BE49-F238E27FC236}">
                <a16:creationId xmlns:a16="http://schemas.microsoft.com/office/drawing/2014/main" id="{C5032DAB-D0C0-D008-C69F-FF19F666219B}"/>
              </a:ext>
            </a:extLst>
          </p:cNvPr>
          <p:cNvGrpSpPr/>
          <p:nvPr/>
        </p:nvGrpSpPr>
        <p:grpSpPr>
          <a:xfrm>
            <a:off x="2351583" y="705853"/>
            <a:ext cx="7200801" cy="4689105"/>
            <a:chOff x="1633355" y="683164"/>
            <a:chExt cx="8925289" cy="5812079"/>
          </a:xfrm>
        </p:grpSpPr>
        <p:grpSp>
          <p:nvGrpSpPr>
            <p:cNvPr id="5" name="グループ化 4">
              <a:extLst>
                <a:ext uri="{FF2B5EF4-FFF2-40B4-BE49-F238E27FC236}">
                  <a16:creationId xmlns:a16="http://schemas.microsoft.com/office/drawing/2014/main" id="{99B320AF-467F-57C4-3A4C-AC874549704F}"/>
                </a:ext>
              </a:extLst>
            </p:cNvPr>
            <p:cNvGrpSpPr/>
            <p:nvPr/>
          </p:nvGrpSpPr>
          <p:grpSpPr>
            <a:xfrm>
              <a:off x="1633355" y="683164"/>
              <a:ext cx="8925289" cy="5554147"/>
              <a:chOff x="1775520" y="936696"/>
              <a:chExt cx="8640960" cy="5516640"/>
            </a:xfrm>
          </p:grpSpPr>
          <p:sp>
            <p:nvSpPr>
              <p:cNvPr id="25" name="正方形/長方形 24">
                <a:extLst>
                  <a:ext uri="{FF2B5EF4-FFF2-40B4-BE49-F238E27FC236}">
                    <a16:creationId xmlns:a16="http://schemas.microsoft.com/office/drawing/2014/main" id="{409463E3-6D1E-1036-670F-A5D485BE5C2D}"/>
                  </a:ext>
                </a:extLst>
              </p:cNvPr>
              <p:cNvSpPr/>
              <p:nvPr/>
            </p:nvSpPr>
            <p:spPr>
              <a:xfrm>
                <a:off x="2063552" y="1498772"/>
                <a:ext cx="8064896" cy="192506"/>
              </a:xfrm>
              <a:prstGeom prst="rect">
                <a:avLst/>
              </a:prstGeom>
              <a:solidFill>
                <a:srgbClr val="00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Calibri"/>
                  <a:ea typeface="ＭＳ Ｐゴシック" panose="020B0600070205080204" pitchFamily="50" charset="-128"/>
                </a:endParaRPr>
              </a:p>
            </p:txBody>
          </p:sp>
          <p:sp>
            <p:nvSpPr>
              <p:cNvPr id="26" name="テキスト ボックス 25">
                <a:extLst>
                  <a:ext uri="{FF2B5EF4-FFF2-40B4-BE49-F238E27FC236}">
                    <a16:creationId xmlns:a16="http://schemas.microsoft.com/office/drawing/2014/main" id="{569BA455-CAF5-974C-760A-30533366D697}"/>
                  </a:ext>
                </a:extLst>
              </p:cNvPr>
              <p:cNvSpPr txBox="1"/>
              <p:nvPr/>
            </p:nvSpPr>
            <p:spPr>
              <a:xfrm>
                <a:off x="1775520" y="936696"/>
                <a:ext cx="8640960" cy="5516640"/>
              </a:xfrm>
              <a:prstGeom prst="rect">
                <a:avLst/>
              </a:prstGeom>
              <a:solidFill>
                <a:srgbClr val="CCECFF"/>
              </a:solidFill>
            </p:spPr>
            <p:txBody>
              <a:bodyPr wrap="square" rtlCol="0">
                <a:noAutofit/>
              </a:bodyPr>
              <a:lstStyle/>
              <a:p>
                <a:pPr algn="ctr">
                  <a:defRPr/>
                </a:pPr>
                <a:r>
                  <a:rPr lang="ja-JP" altLang="en-US" b="1" dirty="0">
                    <a:solidFill>
                      <a:srgbClr val="006699"/>
                    </a:solidFill>
                    <a:latin typeface="HGP創英角ｺﾞｼｯｸUB" panose="020B0900000000000000" pitchFamily="50" charset="-128"/>
                    <a:ea typeface="HGP創英角ｺﾞｼｯｸUB" panose="020B0900000000000000" pitchFamily="50" charset="-128"/>
                  </a:rPr>
                  <a:t>基本理念</a:t>
                </a:r>
              </a:p>
            </p:txBody>
          </p:sp>
          <p:sp>
            <p:nvSpPr>
              <p:cNvPr id="27" name="テキスト ボックス 26">
                <a:extLst>
                  <a:ext uri="{FF2B5EF4-FFF2-40B4-BE49-F238E27FC236}">
                    <a16:creationId xmlns:a16="http://schemas.microsoft.com/office/drawing/2014/main" id="{98C36A1A-6ACC-318E-A6E8-5E1BF19AA3AE}"/>
                  </a:ext>
                </a:extLst>
              </p:cNvPr>
              <p:cNvSpPr txBox="1"/>
              <p:nvPr/>
            </p:nvSpPr>
            <p:spPr>
              <a:xfrm>
                <a:off x="2063552" y="1354755"/>
                <a:ext cx="8136904" cy="4954565"/>
              </a:xfrm>
              <a:prstGeom prst="rect">
                <a:avLst/>
              </a:prstGeom>
              <a:solidFill>
                <a:srgbClr val="6699FF"/>
              </a:solidFill>
            </p:spPr>
            <p:txBody>
              <a:bodyPr wrap="square" rtlCol="0">
                <a:noAutofit/>
              </a:bodyPr>
              <a:lstStyle/>
              <a:p>
                <a:pPr algn="ctr">
                  <a:defRPr/>
                </a:pPr>
                <a:r>
                  <a:rPr lang="ja-JP" altLang="en-US" b="1" dirty="0">
                    <a:solidFill>
                      <a:schemeClr val="bg1"/>
                    </a:solidFill>
                    <a:latin typeface="HGP創英角ｺﾞｼｯｸUB" panose="020B0900000000000000" pitchFamily="50" charset="-128"/>
                    <a:ea typeface="HGP創英角ｺﾞｼｯｸUB" panose="020B0900000000000000" pitchFamily="50" charset="-128"/>
                  </a:rPr>
                  <a:t>大切にする考え方</a:t>
                </a:r>
              </a:p>
            </p:txBody>
          </p:sp>
          <p:sp>
            <p:nvSpPr>
              <p:cNvPr id="28" name="正方形/長方形 27">
                <a:extLst>
                  <a:ext uri="{FF2B5EF4-FFF2-40B4-BE49-F238E27FC236}">
                    <a16:creationId xmlns:a16="http://schemas.microsoft.com/office/drawing/2014/main" id="{C4B60989-081E-FBE7-09CA-657B5D289592}"/>
                  </a:ext>
                </a:extLst>
              </p:cNvPr>
              <p:cNvSpPr/>
              <p:nvPr/>
            </p:nvSpPr>
            <p:spPr>
              <a:xfrm>
                <a:off x="2351584" y="1714795"/>
                <a:ext cx="2596714" cy="4464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4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00AC036D-D345-170C-5EA9-28A523552170}"/>
                  </a:ext>
                </a:extLst>
              </p:cNvPr>
              <p:cNvSpPr txBox="1"/>
              <p:nvPr/>
            </p:nvSpPr>
            <p:spPr>
              <a:xfrm>
                <a:off x="2549156" y="1774870"/>
                <a:ext cx="2088232" cy="316764"/>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経営の設計図</a:t>
                </a:r>
              </a:p>
            </p:txBody>
          </p:sp>
          <p:sp>
            <p:nvSpPr>
              <p:cNvPr id="30" name="テキスト ボックス 29">
                <a:extLst>
                  <a:ext uri="{FF2B5EF4-FFF2-40B4-BE49-F238E27FC236}">
                    <a16:creationId xmlns:a16="http://schemas.microsoft.com/office/drawing/2014/main" id="{C2B075DE-6186-FA93-5760-5C15654601A3}"/>
                  </a:ext>
                </a:extLst>
              </p:cNvPr>
              <p:cNvSpPr txBox="1"/>
              <p:nvPr/>
            </p:nvSpPr>
            <p:spPr>
              <a:xfrm>
                <a:off x="2514484" y="2146844"/>
                <a:ext cx="2258536" cy="1656185"/>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1" name="テキスト ボックス 30">
                <a:extLst>
                  <a:ext uri="{FF2B5EF4-FFF2-40B4-BE49-F238E27FC236}">
                    <a16:creationId xmlns:a16="http://schemas.microsoft.com/office/drawing/2014/main" id="{E65E188C-3379-25B1-44B7-5C1EE7DCC234}"/>
                  </a:ext>
                </a:extLst>
              </p:cNvPr>
              <p:cNvSpPr txBox="1"/>
              <p:nvPr/>
            </p:nvSpPr>
            <p:spPr>
              <a:xfrm>
                <a:off x="2680011" y="2218853"/>
                <a:ext cx="1951994" cy="313633"/>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p>
            </p:txBody>
          </p:sp>
          <p:sp>
            <p:nvSpPr>
              <p:cNvPr id="32" name="テキスト ボックス 31">
                <a:extLst>
                  <a:ext uri="{FF2B5EF4-FFF2-40B4-BE49-F238E27FC236}">
                    <a16:creationId xmlns:a16="http://schemas.microsoft.com/office/drawing/2014/main" id="{F2D6C18F-6000-3231-F3C8-D4B4D4B3B149}"/>
                  </a:ext>
                </a:extLst>
              </p:cNvPr>
              <p:cNvSpPr txBox="1"/>
              <p:nvPr/>
            </p:nvSpPr>
            <p:spPr>
              <a:xfrm>
                <a:off x="2680011" y="2604493"/>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p>
            </p:txBody>
          </p:sp>
          <p:sp>
            <p:nvSpPr>
              <p:cNvPr id="33" name="テキスト ボックス 32">
                <a:extLst>
                  <a:ext uri="{FF2B5EF4-FFF2-40B4-BE49-F238E27FC236}">
                    <a16:creationId xmlns:a16="http://schemas.microsoft.com/office/drawing/2014/main" id="{15F2DFD3-60C0-78FC-B5D1-75D591B32A1F}"/>
                  </a:ext>
                </a:extLst>
              </p:cNvPr>
              <p:cNvSpPr txBox="1"/>
              <p:nvPr/>
            </p:nvSpPr>
            <p:spPr>
              <a:xfrm>
                <a:off x="2680011" y="3036541"/>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p>
            </p:txBody>
          </p:sp>
          <p:sp>
            <p:nvSpPr>
              <p:cNvPr id="34" name="テキスト ボックス 33">
                <a:extLst>
                  <a:ext uri="{FF2B5EF4-FFF2-40B4-BE49-F238E27FC236}">
                    <a16:creationId xmlns:a16="http://schemas.microsoft.com/office/drawing/2014/main" id="{972B5809-95F3-3717-6A46-C281DC2C1B30}"/>
                  </a:ext>
                </a:extLst>
              </p:cNvPr>
              <p:cNvSpPr txBox="1"/>
              <p:nvPr/>
            </p:nvSpPr>
            <p:spPr>
              <a:xfrm>
                <a:off x="2680011" y="3442988"/>
                <a:ext cx="1951994" cy="349644"/>
              </a:xfrm>
              <a:prstGeom prst="rect">
                <a:avLst/>
              </a:prstGeom>
              <a:solidFill>
                <a:srgbClr val="CCECFF"/>
              </a:solidFill>
              <a:ln w="44450">
                <a:noFill/>
              </a:ln>
            </p:spPr>
            <p:txBody>
              <a:bodyPr wrap="square" lIns="7200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価値提供モデル</a:t>
                </a:r>
              </a:p>
            </p:txBody>
          </p:sp>
          <p:sp>
            <p:nvSpPr>
              <p:cNvPr id="35" name="テキスト ボックス 34">
                <a:extLst>
                  <a:ext uri="{FF2B5EF4-FFF2-40B4-BE49-F238E27FC236}">
                    <a16:creationId xmlns:a16="http://schemas.microsoft.com/office/drawing/2014/main" id="{A8400578-AE42-2661-B206-616C8297AC03}"/>
                  </a:ext>
                </a:extLst>
              </p:cNvPr>
              <p:cNvSpPr txBox="1"/>
              <p:nvPr/>
            </p:nvSpPr>
            <p:spPr>
              <a:xfrm>
                <a:off x="2514484" y="3886348"/>
                <a:ext cx="2277420" cy="2220936"/>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6" name="テキスト ボックス 35">
                <a:extLst>
                  <a:ext uri="{FF2B5EF4-FFF2-40B4-BE49-F238E27FC236}">
                    <a16:creationId xmlns:a16="http://schemas.microsoft.com/office/drawing/2014/main" id="{277C4CE6-9CC3-88F4-460E-732F29738F20}"/>
                  </a:ext>
                </a:extLst>
              </p:cNvPr>
              <p:cNvSpPr txBox="1"/>
              <p:nvPr/>
            </p:nvSpPr>
            <p:spPr>
              <a:xfrm>
                <a:off x="2680011" y="3947935"/>
                <a:ext cx="1990095" cy="1162550"/>
              </a:xfrm>
              <a:prstGeom prst="rect">
                <a:avLst/>
              </a:prstGeom>
              <a:solidFill>
                <a:srgbClr val="CCECFF"/>
              </a:solidFill>
              <a:ln w="44450">
                <a:noFill/>
              </a:ln>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５ありたい姿</a:t>
                </a: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５ー１ これまでの物語</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５ー２ 強みと価値観</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５ー３ 環境変化</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５ー４ ありたい姿</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7" name="テキスト ボックス 36">
                <a:extLst>
                  <a:ext uri="{FF2B5EF4-FFF2-40B4-BE49-F238E27FC236}">
                    <a16:creationId xmlns:a16="http://schemas.microsoft.com/office/drawing/2014/main" id="{AE8EAEA3-3B77-E4E0-8161-0AE1CE74C831}"/>
                  </a:ext>
                </a:extLst>
              </p:cNvPr>
              <p:cNvSpPr txBox="1"/>
              <p:nvPr/>
            </p:nvSpPr>
            <p:spPr>
              <a:xfrm>
                <a:off x="2679962" y="5169697"/>
                <a:ext cx="2025382"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６ 変革の道筋</a:t>
                </a:r>
              </a:p>
            </p:txBody>
          </p:sp>
          <p:sp>
            <p:nvSpPr>
              <p:cNvPr id="38" name="テキスト ボックス 37">
                <a:extLst>
                  <a:ext uri="{FF2B5EF4-FFF2-40B4-BE49-F238E27FC236}">
                    <a16:creationId xmlns:a16="http://schemas.microsoft.com/office/drawing/2014/main" id="{DAEB89DE-6FA4-E79A-D9FE-DBF6A39BDE0A}"/>
                  </a:ext>
                </a:extLst>
              </p:cNvPr>
              <p:cNvSpPr txBox="1"/>
              <p:nvPr/>
            </p:nvSpPr>
            <p:spPr>
              <a:xfrm>
                <a:off x="2680011" y="5601745"/>
                <a:ext cx="2021708"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７ 変革目標</a:t>
                </a:r>
              </a:p>
            </p:txBody>
          </p:sp>
          <p:sp>
            <p:nvSpPr>
              <p:cNvPr id="39" name="正方形/長方形 38">
                <a:extLst>
                  <a:ext uri="{FF2B5EF4-FFF2-40B4-BE49-F238E27FC236}">
                    <a16:creationId xmlns:a16="http://schemas.microsoft.com/office/drawing/2014/main" id="{5360EE44-F26B-9CFA-3171-6FB839FE8036}"/>
                  </a:ext>
                </a:extLst>
              </p:cNvPr>
              <p:cNvSpPr/>
              <p:nvPr/>
            </p:nvSpPr>
            <p:spPr>
              <a:xfrm>
                <a:off x="5258370" y="1743456"/>
                <a:ext cx="2126662" cy="44358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0" name="テキスト ボックス 39">
                <a:extLst>
                  <a:ext uri="{FF2B5EF4-FFF2-40B4-BE49-F238E27FC236}">
                    <a16:creationId xmlns:a16="http://schemas.microsoft.com/office/drawing/2014/main" id="{BBC49E74-1C96-4B13-6B8C-9EE14F689A1E}"/>
                  </a:ext>
                </a:extLst>
              </p:cNvPr>
              <p:cNvSpPr txBox="1"/>
              <p:nvPr/>
            </p:nvSpPr>
            <p:spPr>
              <a:xfrm>
                <a:off x="5270806" y="1767157"/>
                <a:ext cx="208823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変革実践活動</a:t>
                </a:r>
              </a:p>
            </p:txBody>
          </p:sp>
          <p:grpSp>
            <p:nvGrpSpPr>
              <p:cNvPr id="41" name="グループ化 40">
                <a:extLst>
                  <a:ext uri="{FF2B5EF4-FFF2-40B4-BE49-F238E27FC236}">
                    <a16:creationId xmlns:a16="http://schemas.microsoft.com/office/drawing/2014/main" id="{3FE5457F-59D0-6FB7-AB68-FCF0F1680242}"/>
                  </a:ext>
                </a:extLst>
              </p:cNvPr>
              <p:cNvGrpSpPr/>
              <p:nvPr/>
            </p:nvGrpSpPr>
            <p:grpSpPr>
              <a:xfrm>
                <a:off x="5519936" y="2265260"/>
                <a:ext cx="1637300" cy="3711301"/>
                <a:chOff x="6201700" y="2442692"/>
                <a:chExt cx="1768660" cy="2668714"/>
              </a:xfrm>
            </p:grpSpPr>
            <p:sp>
              <p:nvSpPr>
                <p:cNvPr id="67" name="テキスト ボックス 66">
                  <a:extLst>
                    <a:ext uri="{FF2B5EF4-FFF2-40B4-BE49-F238E27FC236}">
                      <a16:creationId xmlns:a16="http://schemas.microsoft.com/office/drawing/2014/main" id="{5FE31032-8468-3BA1-97DE-BBDCFD026EA6}"/>
                    </a:ext>
                  </a:extLst>
                </p:cNvPr>
                <p:cNvSpPr txBox="1"/>
                <p:nvPr/>
              </p:nvSpPr>
              <p:spPr>
                <a:xfrm>
                  <a:off x="6201700" y="24426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洞察・理解</a:t>
                  </a:r>
                </a:p>
              </p:txBody>
            </p:sp>
            <p:sp>
              <p:nvSpPr>
                <p:cNvPr id="68" name="テキスト ボックス 67">
                  <a:extLst>
                    <a:ext uri="{FF2B5EF4-FFF2-40B4-BE49-F238E27FC236}">
                      <a16:creationId xmlns:a16="http://schemas.microsoft.com/office/drawing/2014/main" id="{9283CA84-3BDC-DF18-588F-3EBC90B6B115}"/>
                    </a:ext>
                  </a:extLst>
                </p:cNvPr>
                <p:cNvSpPr txBox="1"/>
                <p:nvPr/>
              </p:nvSpPr>
              <p:spPr>
                <a:xfrm>
                  <a:off x="6219252" y="298679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創造・提供</a:t>
                  </a:r>
                </a:p>
              </p:txBody>
            </p:sp>
            <p:sp>
              <p:nvSpPr>
                <p:cNvPr id="71" name="テキスト ボックス 70">
                  <a:extLst>
                    <a:ext uri="{FF2B5EF4-FFF2-40B4-BE49-F238E27FC236}">
                      <a16:creationId xmlns:a16="http://schemas.microsoft.com/office/drawing/2014/main" id="{96AE4334-9CD2-FB79-C91C-F324F87A7BAC}"/>
                    </a:ext>
                  </a:extLst>
                </p:cNvPr>
                <p:cNvSpPr txBox="1"/>
                <p:nvPr/>
              </p:nvSpPr>
              <p:spPr>
                <a:xfrm>
                  <a:off x="6219252" y="35427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向上・開発</a:t>
                  </a:r>
                </a:p>
              </p:txBody>
            </p:sp>
            <p:sp>
              <p:nvSpPr>
                <p:cNvPr id="73" name="テキスト ボックス 72">
                  <a:extLst>
                    <a:ext uri="{FF2B5EF4-FFF2-40B4-BE49-F238E27FC236}">
                      <a16:creationId xmlns:a16="http://schemas.microsoft.com/office/drawing/2014/main" id="{1300D8F7-06E2-C33D-CA06-9AC047DD987B}"/>
                    </a:ext>
                  </a:extLst>
                </p:cNvPr>
                <p:cNvSpPr txBox="1"/>
                <p:nvPr/>
              </p:nvSpPr>
              <p:spPr>
                <a:xfrm>
                  <a:off x="6224616" y="412041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a:t>
                  </a: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リーダーシップ</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生成・共鳴</a:t>
                  </a:r>
                </a:p>
              </p:txBody>
            </p:sp>
            <p:sp>
              <p:nvSpPr>
                <p:cNvPr id="74" name="テキスト ボックス 73">
                  <a:extLst>
                    <a:ext uri="{FF2B5EF4-FFF2-40B4-BE49-F238E27FC236}">
                      <a16:creationId xmlns:a16="http://schemas.microsoft.com/office/drawing/2014/main" id="{17E6472F-5846-563B-CF47-F68D242678C5}"/>
                    </a:ext>
                  </a:extLst>
                </p:cNvPr>
                <p:cNvSpPr txBox="1"/>
                <p:nvPr/>
              </p:nvSpPr>
              <p:spPr>
                <a:xfrm>
                  <a:off x="6242168" y="4664510"/>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５　戦　略</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思考・実践</a:t>
                  </a:r>
                </a:p>
              </p:txBody>
            </p:sp>
          </p:grpSp>
          <p:sp>
            <p:nvSpPr>
              <p:cNvPr id="42" name="正方形/長方形 41">
                <a:extLst>
                  <a:ext uri="{FF2B5EF4-FFF2-40B4-BE49-F238E27FC236}">
                    <a16:creationId xmlns:a16="http://schemas.microsoft.com/office/drawing/2014/main" id="{674CCD11-AF2E-2DDF-3BE3-B227040443D1}"/>
                  </a:ext>
                </a:extLst>
              </p:cNvPr>
              <p:cNvSpPr/>
              <p:nvPr/>
            </p:nvSpPr>
            <p:spPr>
              <a:xfrm>
                <a:off x="7582174" y="1727781"/>
                <a:ext cx="2340376" cy="4451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3" name="テキスト ボックス 42">
                <a:extLst>
                  <a:ext uri="{FF2B5EF4-FFF2-40B4-BE49-F238E27FC236}">
                    <a16:creationId xmlns:a16="http://schemas.microsoft.com/office/drawing/2014/main" id="{E47A368C-46E4-7A3D-16F4-83A512948B9E}"/>
                  </a:ext>
                </a:extLst>
              </p:cNvPr>
              <p:cNvSpPr txBox="1"/>
              <p:nvPr/>
            </p:nvSpPr>
            <p:spPr>
              <a:xfrm>
                <a:off x="7574164" y="1767157"/>
                <a:ext cx="226625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活動結果と振り返り</a:t>
                </a:r>
              </a:p>
            </p:txBody>
          </p:sp>
          <p:grpSp>
            <p:nvGrpSpPr>
              <p:cNvPr id="49" name="グループ化 48">
                <a:extLst>
                  <a:ext uri="{FF2B5EF4-FFF2-40B4-BE49-F238E27FC236}">
                    <a16:creationId xmlns:a16="http://schemas.microsoft.com/office/drawing/2014/main" id="{DC2AF6D0-6A59-88C2-B35F-B5E28A9B459F}"/>
                  </a:ext>
                </a:extLst>
              </p:cNvPr>
              <p:cNvGrpSpPr/>
              <p:nvPr/>
            </p:nvGrpSpPr>
            <p:grpSpPr>
              <a:xfrm>
                <a:off x="7771868" y="2348729"/>
                <a:ext cx="1940757" cy="3624899"/>
                <a:chOff x="7711159" y="2118717"/>
                <a:chExt cx="1940758" cy="3624899"/>
              </a:xfrm>
            </p:grpSpPr>
            <p:sp>
              <p:nvSpPr>
                <p:cNvPr id="60" name="テキスト ボックス 59">
                  <a:extLst>
                    <a:ext uri="{FF2B5EF4-FFF2-40B4-BE49-F238E27FC236}">
                      <a16:creationId xmlns:a16="http://schemas.microsoft.com/office/drawing/2014/main" id="{32391023-2BB5-86E3-3002-DFABF81BD172}"/>
                    </a:ext>
                  </a:extLst>
                </p:cNvPr>
                <p:cNvSpPr txBox="1"/>
                <p:nvPr/>
              </p:nvSpPr>
              <p:spPr>
                <a:xfrm>
                  <a:off x="7711159" y="2118717"/>
                  <a:ext cx="1940758" cy="6805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変革目標の結果</a:t>
                  </a:r>
                </a:p>
              </p:txBody>
            </p:sp>
            <p:sp>
              <p:nvSpPr>
                <p:cNvPr id="61" name="テキスト ボックス 60">
                  <a:extLst>
                    <a:ext uri="{FF2B5EF4-FFF2-40B4-BE49-F238E27FC236}">
                      <a16:creationId xmlns:a16="http://schemas.microsoft.com/office/drawing/2014/main" id="{907D2126-7149-BA90-C3D6-2900F3CE772C}"/>
                    </a:ext>
                  </a:extLst>
                </p:cNvPr>
                <p:cNvSpPr txBox="1"/>
                <p:nvPr/>
              </p:nvSpPr>
              <p:spPr>
                <a:xfrm>
                  <a:off x="7711159" y="3118266"/>
                  <a:ext cx="1940758" cy="681397"/>
                </a:xfrm>
                <a:prstGeom prst="rect">
                  <a:avLst/>
                </a:prstGeom>
                <a:solidFill>
                  <a:srgbClr val="CCECFF"/>
                </a:solidFill>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a:t>
                  </a: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ありたい姿の状態</a:t>
                  </a:r>
                  <a:br>
                    <a:rPr lang="en-US" altLang="ja-JP" sz="1300" b="1" dirty="0">
                      <a:solidFill>
                        <a:prstClr val="black"/>
                      </a:solidFill>
                      <a:latin typeface="HGP創英角ｺﾞｼｯｸUB" panose="020B0900000000000000" pitchFamily="50" charset="-128"/>
                      <a:ea typeface="HGP創英角ｺﾞｼｯｸUB" panose="020B0900000000000000" pitchFamily="50" charset="-128"/>
                    </a:rPr>
                  </a:b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　 を表す目標の結果</a:t>
                  </a:r>
                </a:p>
              </p:txBody>
            </p:sp>
            <p:sp>
              <p:nvSpPr>
                <p:cNvPr id="65" name="テキスト ボックス 64">
                  <a:extLst>
                    <a:ext uri="{FF2B5EF4-FFF2-40B4-BE49-F238E27FC236}">
                      <a16:creationId xmlns:a16="http://schemas.microsoft.com/office/drawing/2014/main" id="{39DCA561-A97C-9470-A481-1D7A58869C0F}"/>
                    </a:ext>
                  </a:extLst>
                </p:cNvPr>
                <p:cNvSpPr txBox="1"/>
                <p:nvPr/>
              </p:nvSpPr>
              <p:spPr>
                <a:xfrm>
                  <a:off x="7711159" y="4050068"/>
                  <a:ext cx="1940758" cy="6578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変革実践活動の</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en-US" altLang="ja-JP" sz="1400" b="1" dirty="0">
                      <a:solidFill>
                        <a:prstClr val="black"/>
                      </a:solidFill>
                      <a:latin typeface="HGP創英角ｺﾞｼｯｸUB" panose="020B0900000000000000" pitchFamily="50" charset="-128"/>
                      <a:ea typeface="HGP創英角ｺﾞｼｯｸUB" panose="020B0900000000000000" pitchFamily="50" charset="-128"/>
                    </a:rPr>
                    <a:t> </a:t>
                  </a: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結果の振り返り</a:t>
                  </a:r>
                </a:p>
              </p:txBody>
            </p:sp>
            <p:sp>
              <p:nvSpPr>
                <p:cNvPr id="66" name="テキスト ボックス 65">
                  <a:extLst>
                    <a:ext uri="{FF2B5EF4-FFF2-40B4-BE49-F238E27FC236}">
                      <a16:creationId xmlns:a16="http://schemas.microsoft.com/office/drawing/2014/main" id="{06C2951A-8A5B-9343-E616-326172173A0A}"/>
                    </a:ext>
                  </a:extLst>
                </p:cNvPr>
                <p:cNvSpPr txBox="1"/>
                <p:nvPr/>
              </p:nvSpPr>
              <p:spPr>
                <a:xfrm>
                  <a:off x="7711159" y="5095544"/>
                  <a:ext cx="1940758" cy="648072"/>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全体の振り返り</a:t>
                  </a:r>
                </a:p>
              </p:txBody>
            </p:sp>
          </p:grpSp>
          <p:cxnSp>
            <p:nvCxnSpPr>
              <p:cNvPr id="50" name="直線コネクタ 49">
                <a:extLst>
                  <a:ext uri="{FF2B5EF4-FFF2-40B4-BE49-F238E27FC236}">
                    <a16:creationId xmlns:a16="http://schemas.microsoft.com/office/drawing/2014/main" id="{1CBB04E4-CDD0-7BD0-50C4-1C761B336C0A}"/>
                  </a:ext>
                </a:extLst>
              </p:cNvPr>
              <p:cNvCxnSpPr>
                <a:cxnSpLocks/>
              </p:cNvCxnSpPr>
              <p:nvPr/>
            </p:nvCxnSpPr>
            <p:spPr>
              <a:xfrm>
                <a:off x="7385031" y="6179292"/>
                <a:ext cx="196245"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cxnSp>
          <p:nvCxnSpPr>
            <p:cNvPr id="17" name="直線コネクタ 16">
              <a:extLst>
                <a:ext uri="{FF2B5EF4-FFF2-40B4-BE49-F238E27FC236}">
                  <a16:creationId xmlns:a16="http://schemas.microsoft.com/office/drawing/2014/main" id="{456E25A6-59A1-4728-2003-286E852C9BDD}"/>
                </a:ext>
              </a:extLst>
            </p:cNvPr>
            <p:cNvCxnSpPr>
              <a:cxnSpLocks/>
            </p:cNvCxnSpPr>
            <p:nvPr/>
          </p:nvCxnSpPr>
          <p:spPr>
            <a:xfrm flipH="1">
              <a:off x="3484447" y="6492724"/>
              <a:ext cx="524236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グループ化 17">
              <a:extLst>
                <a:ext uri="{FF2B5EF4-FFF2-40B4-BE49-F238E27FC236}">
                  <a16:creationId xmlns:a16="http://schemas.microsoft.com/office/drawing/2014/main" id="{4E235A3C-247C-8673-C4BF-3C97CEE44A34}"/>
                </a:ext>
              </a:extLst>
            </p:cNvPr>
            <p:cNvGrpSpPr/>
            <p:nvPr/>
          </p:nvGrpSpPr>
          <p:grpSpPr>
            <a:xfrm>
              <a:off x="3503712" y="5937970"/>
              <a:ext cx="5223103" cy="557273"/>
              <a:chOff x="2483768" y="5995939"/>
              <a:chExt cx="4968552" cy="557273"/>
            </a:xfrm>
          </p:grpSpPr>
          <p:cxnSp>
            <p:nvCxnSpPr>
              <p:cNvPr id="22" name="直線コネクタ 21">
                <a:extLst>
                  <a:ext uri="{FF2B5EF4-FFF2-40B4-BE49-F238E27FC236}">
                    <a16:creationId xmlns:a16="http://schemas.microsoft.com/office/drawing/2014/main" id="{5122DAA3-F870-6A0B-DC1A-45E37B3A1386}"/>
                  </a:ext>
                </a:extLst>
              </p:cNvPr>
              <p:cNvCxnSpPr>
                <a:cxnSpLocks/>
              </p:cNvCxnSpPr>
              <p:nvPr/>
            </p:nvCxnSpPr>
            <p:spPr>
              <a:xfrm>
                <a:off x="7452320" y="6021288"/>
                <a:ext cx="0" cy="52940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6D022621-C436-4E80-69D8-36E99A4408BB}"/>
                  </a:ext>
                </a:extLst>
              </p:cNvPr>
              <p:cNvCxnSpPr>
                <a:cxnSpLocks/>
              </p:cNvCxnSpPr>
              <p:nvPr/>
            </p:nvCxnSpPr>
            <p:spPr>
              <a:xfrm flipV="1">
                <a:off x="2483768"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B9E8181-882F-2E7C-225A-9D1A75613465}"/>
                  </a:ext>
                </a:extLst>
              </p:cNvPr>
              <p:cNvCxnSpPr>
                <a:cxnSpLocks/>
              </p:cNvCxnSpPr>
              <p:nvPr/>
            </p:nvCxnSpPr>
            <p:spPr>
              <a:xfrm flipV="1">
                <a:off x="5076056"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 name="直線コネクタ 18">
              <a:extLst>
                <a:ext uri="{FF2B5EF4-FFF2-40B4-BE49-F238E27FC236}">
                  <a16:creationId xmlns:a16="http://schemas.microsoft.com/office/drawing/2014/main" id="{73B30600-D78A-4AF9-5C88-BC59FFA4FD48}"/>
                </a:ext>
              </a:extLst>
            </p:cNvPr>
            <p:cNvCxnSpPr>
              <a:cxnSpLocks/>
            </p:cNvCxnSpPr>
            <p:nvPr/>
          </p:nvCxnSpPr>
          <p:spPr>
            <a:xfrm flipV="1">
              <a:off x="4487416" y="1527037"/>
              <a:ext cx="743391" cy="386441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7F9A1662-A91C-E64C-13FD-CDE37A1F0D18}"/>
                </a:ext>
              </a:extLst>
            </p:cNvPr>
            <p:cNvCxnSpPr>
              <a:cxnSpLocks/>
            </p:cNvCxnSpPr>
            <p:nvPr/>
          </p:nvCxnSpPr>
          <p:spPr>
            <a:xfrm>
              <a:off x="4505545" y="5753935"/>
              <a:ext cx="725262" cy="184035"/>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F990F86D-9B25-7660-4A64-5630144A0FA8}"/>
                </a:ext>
              </a:extLst>
            </p:cNvPr>
            <p:cNvCxnSpPr>
              <a:cxnSpLocks/>
            </p:cNvCxnSpPr>
            <p:nvPr/>
          </p:nvCxnSpPr>
          <p:spPr>
            <a:xfrm>
              <a:off x="7385032" y="1513444"/>
              <a:ext cx="245116"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sp>
        <p:nvSpPr>
          <p:cNvPr id="75" name="正方形/長方形 74">
            <a:extLst>
              <a:ext uri="{FF2B5EF4-FFF2-40B4-BE49-F238E27FC236}">
                <a16:creationId xmlns:a16="http://schemas.microsoft.com/office/drawing/2014/main" id="{64069E18-8F25-125E-77C5-468F5E0930FE}"/>
              </a:ext>
            </a:extLst>
          </p:cNvPr>
          <p:cNvSpPr/>
          <p:nvPr/>
        </p:nvSpPr>
        <p:spPr>
          <a:xfrm>
            <a:off x="5212589" y="1337881"/>
            <a:ext cx="1888545" cy="3626383"/>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76" name="テキスト ボックス 75">
            <a:extLst>
              <a:ext uri="{FF2B5EF4-FFF2-40B4-BE49-F238E27FC236}">
                <a16:creationId xmlns:a16="http://schemas.microsoft.com/office/drawing/2014/main" id="{C6301222-6140-41EE-692B-97ACCA4B5E0E}"/>
              </a:ext>
            </a:extLst>
          </p:cNvPr>
          <p:cNvSpPr txBox="1"/>
          <p:nvPr/>
        </p:nvSpPr>
        <p:spPr>
          <a:xfrm>
            <a:off x="865603" y="5517232"/>
            <a:ext cx="10608289" cy="83176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「経営の設計図」はそれだけでは、ただの「仮説（絵に描いた餅）」です。不確実性の高い現代において、最初から完璧な計画は存在しません。だからこそ、現場で変革を実践し、仮説検証を繰り返します。</a:t>
            </a:r>
            <a:endPar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502370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26B0-6221-636D-FF99-8D239F177561}"/>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4B027ABF-29D2-83B7-2004-525D047E44EB}"/>
              </a:ext>
            </a:extLst>
          </p:cNvPr>
          <p:cNvSpPr>
            <a:spLocks noGrp="1"/>
          </p:cNvSpPr>
          <p:nvPr>
            <p:ph type="title" idx="4294967295"/>
          </p:nvPr>
        </p:nvSpPr>
        <p:spPr>
          <a:xfrm>
            <a:off x="585591" y="490660"/>
            <a:ext cx="10948791" cy="706092"/>
          </a:xfrm>
          <a:prstGeom prst="rect">
            <a:avLst/>
          </a:prstGeom>
        </p:spPr>
        <p:txBody>
          <a:bodyPr/>
          <a:lstStyle/>
          <a:p>
            <a:r>
              <a:rPr kumimoji="1" lang="ja-JP" altLang="en-US" dirty="0"/>
              <a:t>４</a:t>
            </a:r>
            <a:r>
              <a:rPr kumimoji="1" lang="en-US" altLang="ja-JP" dirty="0"/>
              <a:t>-</a:t>
            </a:r>
            <a:r>
              <a:rPr kumimoji="1" lang="ja-JP" altLang="en-US" dirty="0"/>
              <a:t>１ </a:t>
            </a:r>
            <a:r>
              <a:rPr lang="ja-JP" altLang="en-US" dirty="0"/>
              <a:t>変革実践活動 ～設計図を動かす「エンジン」</a:t>
            </a:r>
            <a:endParaRPr kumimoji="1" lang="ja-JP" altLang="en-US" dirty="0"/>
          </a:p>
        </p:txBody>
      </p:sp>
      <p:sp>
        <p:nvSpPr>
          <p:cNvPr id="4" name="テキスト ボックス 3">
            <a:extLst>
              <a:ext uri="{FF2B5EF4-FFF2-40B4-BE49-F238E27FC236}">
                <a16:creationId xmlns:a16="http://schemas.microsoft.com/office/drawing/2014/main" id="{5D8D0ECB-E747-64E7-86A8-9E4CF0DF0063}"/>
              </a:ext>
            </a:extLst>
          </p:cNvPr>
          <p:cNvSpPr txBox="1"/>
          <p:nvPr/>
        </p:nvSpPr>
        <p:spPr>
          <a:xfrm>
            <a:off x="767409" y="1412776"/>
            <a:ext cx="10766974" cy="3384376"/>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3200" b="0" i="0" u="none" strike="noStrike" kern="1200" cap="none" spc="0" normalizeH="0" baseline="0" noProof="0" dirty="0">
                <a:ln>
                  <a:noFill/>
                </a:ln>
                <a:solidFill>
                  <a:srgbClr val="B93D90"/>
                </a:solidFill>
                <a:effectLst/>
                <a:uLnTx/>
                <a:uFillTx/>
                <a:latin typeface="HGP創英角ｺﾞｼｯｸUB" panose="020B0900000000000000" pitchFamily="50" charset="-128"/>
                <a:ea typeface="HGP創英角ｺﾞｼｯｸUB" panose="020B0900000000000000" pitchFamily="50" charset="-128"/>
                <a:cs typeface="+mn-cs"/>
              </a:rPr>
              <a:t>ありたい姿にむけた変革目標を達成</a:t>
            </a: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するために、自組織に</a:t>
            </a:r>
            <a:br>
              <a:rPr kumimoji="1" lang="en-US" altLang="ja-JP"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おける変革実践活動を進めます。</a:t>
            </a:r>
            <a:endParaRPr kumimoji="1" lang="en-US" altLang="ja-JP"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a:t>
            </a:r>
            <a:endParaRPr kumimoji="1" lang="en-US" altLang="ja-JP" sz="20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●その際、</a:t>
            </a:r>
            <a:r>
              <a:rPr kumimoji="1" lang="ja-JP" altLang="en-US" sz="3200" b="0" i="0" u="none" strike="noStrike" kern="1200" cap="none" spc="0" normalizeH="0" baseline="0" noProof="0" dirty="0">
                <a:ln>
                  <a:noFill/>
                </a:ln>
                <a:solidFill>
                  <a:srgbClr val="B93D90"/>
                </a:solidFill>
                <a:effectLst/>
                <a:uLnTx/>
                <a:uFillTx/>
                <a:latin typeface="HGP創英角ｺﾞｼｯｸUB" panose="020B0900000000000000" pitchFamily="50" charset="-128"/>
                <a:ea typeface="HGP創英角ｺﾞｼｯｸUB" panose="020B0900000000000000" pitchFamily="50" charset="-128"/>
                <a:cs typeface="+mn-cs"/>
              </a:rPr>
              <a:t>５つの視点（領域）</a:t>
            </a: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から、変革活動の推進や支援を</a:t>
            </a:r>
            <a:endParaRPr kumimoji="1" lang="en-US" altLang="ja-JP"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　 行い、仮説検証のサイクルを回します。</a:t>
            </a:r>
            <a:endParaRPr kumimoji="1" lang="en-US" altLang="ja-JP"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　</a:t>
            </a:r>
            <a:endParaRPr lang="en-US" altLang="ja-JP" sz="2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3200" b="0" i="0" u="none" strike="noStrike" kern="1200" cap="none" spc="0" normalizeH="0" baseline="0" noProof="0" dirty="0">
                <a:ln>
                  <a:noFill/>
                </a:ln>
                <a:solidFill>
                  <a:srgbClr val="B93D90"/>
                </a:solidFill>
                <a:effectLst/>
                <a:uLnTx/>
                <a:uFillTx/>
                <a:latin typeface="HGP創英角ｺﾞｼｯｸUB" panose="020B0900000000000000" pitchFamily="50" charset="-128"/>
                <a:ea typeface="HGP創英角ｺﾞｼｯｸUB" panose="020B0900000000000000" pitchFamily="50" charset="-128"/>
                <a:cs typeface="+mn-cs"/>
              </a:rPr>
              <a:t>強みを維持・成長</a:t>
            </a: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をはかりつつ、</a:t>
            </a:r>
            <a:r>
              <a:rPr kumimoji="1" lang="ja-JP" altLang="en-US" sz="3200" b="0" i="0" u="none" strike="noStrike" kern="1200" cap="none" spc="0" normalizeH="0" baseline="0" noProof="0" dirty="0">
                <a:ln>
                  <a:noFill/>
                </a:ln>
                <a:solidFill>
                  <a:srgbClr val="B93D90"/>
                </a:solidFill>
                <a:effectLst/>
                <a:uLnTx/>
                <a:uFillTx/>
                <a:latin typeface="HGP創英角ｺﾞｼｯｸUB" panose="020B0900000000000000" pitchFamily="50" charset="-128"/>
                <a:ea typeface="HGP創英角ｺﾞｼｯｸUB" panose="020B0900000000000000" pitchFamily="50" charset="-128"/>
                <a:cs typeface="+mn-cs"/>
              </a:rPr>
              <a:t>大胆な変革</a:t>
            </a: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も実践します。</a:t>
            </a:r>
            <a:endParaRPr kumimoji="1" lang="en-US" altLang="ja-JP"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863709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3F6E9-1D27-95BD-136D-8790918A3309}"/>
            </a:ext>
          </a:extLst>
        </p:cNvPr>
        <p:cNvGrpSpPr/>
        <p:nvPr/>
      </p:nvGrpSpPr>
      <p:grpSpPr>
        <a:xfrm>
          <a:off x="0" y="0"/>
          <a:ext cx="0" cy="0"/>
          <a:chOff x="0" y="0"/>
          <a:chExt cx="0" cy="0"/>
        </a:xfrm>
      </p:grpSpPr>
      <p:sp>
        <p:nvSpPr>
          <p:cNvPr id="8" name="矢印: 右 7">
            <a:extLst>
              <a:ext uri="{FF2B5EF4-FFF2-40B4-BE49-F238E27FC236}">
                <a16:creationId xmlns:a16="http://schemas.microsoft.com/office/drawing/2014/main" id="{3B9ED9B6-35CB-E54E-1349-D29EEF0DFE12}"/>
              </a:ext>
            </a:extLst>
          </p:cNvPr>
          <p:cNvSpPr/>
          <p:nvPr/>
        </p:nvSpPr>
        <p:spPr>
          <a:xfrm>
            <a:off x="2796178" y="2451989"/>
            <a:ext cx="6540181" cy="2644280"/>
          </a:xfrm>
          <a:prstGeom prst="rightArrow">
            <a:avLst>
              <a:gd name="adj1" fmla="val 62389"/>
              <a:gd name="adj2" fmla="val 27975"/>
            </a:avLst>
          </a:prstGeom>
          <a:solidFill>
            <a:srgbClr val="FF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 name="タイトル 2">
            <a:extLst>
              <a:ext uri="{FF2B5EF4-FFF2-40B4-BE49-F238E27FC236}">
                <a16:creationId xmlns:a16="http://schemas.microsoft.com/office/drawing/2014/main" id="{5AB19089-0B96-62D7-BC68-310F66A7EBF1}"/>
              </a:ext>
            </a:extLst>
          </p:cNvPr>
          <p:cNvSpPr>
            <a:spLocks noGrp="1"/>
          </p:cNvSpPr>
          <p:nvPr>
            <p:ph type="title" idx="4294967295"/>
          </p:nvPr>
        </p:nvSpPr>
        <p:spPr>
          <a:xfrm>
            <a:off x="585591" y="490660"/>
            <a:ext cx="10948791" cy="706092"/>
          </a:xfrm>
          <a:prstGeom prst="rect">
            <a:avLst/>
          </a:prstGeom>
        </p:spPr>
        <p:txBody>
          <a:bodyPr/>
          <a:lstStyle/>
          <a:p>
            <a:r>
              <a:rPr kumimoji="1" lang="ja-JP" altLang="en-US" dirty="0"/>
              <a:t>４</a:t>
            </a:r>
            <a:r>
              <a:rPr kumimoji="1" lang="en-US" altLang="ja-JP" dirty="0"/>
              <a:t>-</a:t>
            </a:r>
            <a:r>
              <a:rPr kumimoji="1" lang="ja-JP" altLang="en-US" dirty="0"/>
              <a:t>２</a:t>
            </a:r>
            <a:r>
              <a:rPr lang="ja-JP" altLang="en-US" dirty="0"/>
              <a:t> ５つのスポットライトで変革活動を映し出す</a:t>
            </a:r>
            <a:endParaRPr kumimoji="1" lang="ja-JP" altLang="en-US" dirty="0"/>
          </a:p>
        </p:txBody>
      </p:sp>
      <p:grpSp>
        <p:nvGrpSpPr>
          <p:cNvPr id="32" name="グループ化 31">
            <a:extLst>
              <a:ext uri="{FF2B5EF4-FFF2-40B4-BE49-F238E27FC236}">
                <a16:creationId xmlns:a16="http://schemas.microsoft.com/office/drawing/2014/main" id="{5001737B-A181-CA72-4029-7A31D352F8CB}"/>
              </a:ext>
            </a:extLst>
          </p:cNvPr>
          <p:cNvGrpSpPr/>
          <p:nvPr/>
        </p:nvGrpSpPr>
        <p:grpSpPr>
          <a:xfrm>
            <a:off x="866766" y="4821212"/>
            <a:ext cx="2435266" cy="1546128"/>
            <a:chOff x="610856" y="4506903"/>
            <a:chExt cx="2016224" cy="962416"/>
          </a:xfrm>
        </p:grpSpPr>
        <p:sp>
          <p:nvSpPr>
            <p:cNvPr id="30" name="正方形/長方形 29">
              <a:extLst>
                <a:ext uri="{FF2B5EF4-FFF2-40B4-BE49-F238E27FC236}">
                  <a16:creationId xmlns:a16="http://schemas.microsoft.com/office/drawing/2014/main" id="{FB0400AA-5049-E97E-FAAF-B2E79E2BAD46}"/>
                </a:ext>
              </a:extLst>
            </p:cNvPr>
            <p:cNvSpPr/>
            <p:nvPr/>
          </p:nvSpPr>
          <p:spPr>
            <a:xfrm>
              <a:off x="610856" y="4506903"/>
              <a:ext cx="2016224" cy="962416"/>
            </a:xfrm>
            <a:prstGeom prst="rect">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1" name="テキスト ボックス 30">
              <a:extLst>
                <a:ext uri="{FF2B5EF4-FFF2-40B4-BE49-F238E27FC236}">
                  <a16:creationId xmlns:a16="http://schemas.microsoft.com/office/drawing/2014/main" id="{E52BC82E-4CC3-11E1-5450-E844B4AF9C15}"/>
                </a:ext>
              </a:extLst>
            </p:cNvPr>
            <p:cNvSpPr txBox="1"/>
            <p:nvPr/>
          </p:nvSpPr>
          <p:spPr>
            <a:xfrm>
              <a:off x="751104" y="4665133"/>
              <a:ext cx="1761409" cy="668976"/>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経営の設計図</a:t>
              </a: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ありたい姿に</a:t>
              </a:r>
              <a:br>
                <a:rPr kumimoji="1" lang="en-US" altLang="ja-JP"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br>
              <a:r>
                <a:rPr kumimoji="1" lang="ja-JP" altLang="en-US" sz="20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むけての変革目標</a:t>
              </a:r>
            </a:p>
          </p:txBody>
        </p:sp>
      </p:grpSp>
      <p:sp>
        <p:nvSpPr>
          <p:cNvPr id="7" name="正方形/長方形 6">
            <a:extLst>
              <a:ext uri="{FF2B5EF4-FFF2-40B4-BE49-F238E27FC236}">
                <a16:creationId xmlns:a16="http://schemas.microsoft.com/office/drawing/2014/main" id="{08A2CD43-4EF0-E93A-7575-DCA7BED2834A}"/>
              </a:ext>
            </a:extLst>
          </p:cNvPr>
          <p:cNvSpPr/>
          <p:nvPr/>
        </p:nvSpPr>
        <p:spPr>
          <a:xfrm>
            <a:off x="779954" y="2451989"/>
            <a:ext cx="2016224" cy="244289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6" name="テキスト ボックス 5">
            <a:extLst>
              <a:ext uri="{FF2B5EF4-FFF2-40B4-BE49-F238E27FC236}">
                <a16:creationId xmlns:a16="http://schemas.microsoft.com/office/drawing/2014/main" id="{A04D0268-2CE6-E136-35E2-F92CB04AF415}"/>
              </a:ext>
            </a:extLst>
          </p:cNvPr>
          <p:cNvSpPr txBox="1"/>
          <p:nvPr/>
        </p:nvSpPr>
        <p:spPr>
          <a:xfrm>
            <a:off x="995978" y="2920631"/>
            <a:ext cx="1800200" cy="167815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経営計画</a:t>
            </a: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・長期</a:t>
            </a: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・中期</a:t>
            </a: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・年度・・・</a:t>
            </a:r>
          </a:p>
        </p:txBody>
      </p:sp>
      <p:sp>
        <p:nvSpPr>
          <p:cNvPr id="9" name="正方形/長方形 8">
            <a:extLst>
              <a:ext uri="{FF2B5EF4-FFF2-40B4-BE49-F238E27FC236}">
                <a16:creationId xmlns:a16="http://schemas.microsoft.com/office/drawing/2014/main" id="{4F3A740D-7694-22A9-2C9D-13881DBE5EBB}"/>
              </a:ext>
            </a:extLst>
          </p:cNvPr>
          <p:cNvSpPr/>
          <p:nvPr/>
        </p:nvSpPr>
        <p:spPr>
          <a:xfrm>
            <a:off x="9336360" y="2451989"/>
            <a:ext cx="2016224" cy="2390544"/>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FAC0C865-62F8-895B-1730-5ACC3C5C5FC3}"/>
              </a:ext>
            </a:extLst>
          </p:cNvPr>
          <p:cNvSpPr txBox="1"/>
          <p:nvPr/>
        </p:nvSpPr>
        <p:spPr>
          <a:xfrm>
            <a:off x="9624392" y="2746702"/>
            <a:ext cx="1589355" cy="154639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活動結果</a:t>
            </a: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振り返り</a:t>
            </a:r>
          </a:p>
        </p:txBody>
      </p:sp>
      <p:sp>
        <p:nvSpPr>
          <p:cNvPr id="11" name="テキスト ボックス 10">
            <a:extLst>
              <a:ext uri="{FF2B5EF4-FFF2-40B4-BE49-F238E27FC236}">
                <a16:creationId xmlns:a16="http://schemas.microsoft.com/office/drawing/2014/main" id="{BD834EAA-39C1-FA15-5763-17AA8CBD0FC3}"/>
              </a:ext>
            </a:extLst>
          </p:cNvPr>
          <p:cNvSpPr txBox="1"/>
          <p:nvPr/>
        </p:nvSpPr>
        <p:spPr>
          <a:xfrm>
            <a:off x="4574701" y="3444288"/>
            <a:ext cx="3033467" cy="46975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srgbClr val="FF66FF"/>
                </a:solidFill>
                <a:effectLst/>
                <a:uLnTx/>
                <a:uFillTx/>
                <a:latin typeface="HGP創英角ｺﾞｼｯｸUB" panose="020B0900000000000000" pitchFamily="50" charset="-128"/>
                <a:ea typeface="HGP創英角ｺﾞｼｯｸUB" panose="020B0900000000000000" pitchFamily="50" charset="-128"/>
                <a:cs typeface="+mn-cs"/>
              </a:rPr>
              <a:t>★変革活動の実践★</a:t>
            </a:r>
          </a:p>
        </p:txBody>
      </p:sp>
      <p:grpSp>
        <p:nvGrpSpPr>
          <p:cNvPr id="20" name="グループ化 19">
            <a:extLst>
              <a:ext uri="{FF2B5EF4-FFF2-40B4-BE49-F238E27FC236}">
                <a16:creationId xmlns:a16="http://schemas.microsoft.com/office/drawing/2014/main" id="{5CFBB38F-7AD2-5425-062D-AE3A4BD1083D}"/>
              </a:ext>
            </a:extLst>
          </p:cNvPr>
          <p:cNvGrpSpPr/>
          <p:nvPr/>
        </p:nvGrpSpPr>
        <p:grpSpPr>
          <a:xfrm>
            <a:off x="3255839" y="5200829"/>
            <a:ext cx="8040181" cy="1071123"/>
            <a:chOff x="3513462" y="5222117"/>
            <a:chExt cx="7424581" cy="448824"/>
          </a:xfrm>
        </p:grpSpPr>
        <p:sp>
          <p:nvSpPr>
            <p:cNvPr id="36" name="正方形/長方形 35">
              <a:extLst>
                <a:ext uri="{FF2B5EF4-FFF2-40B4-BE49-F238E27FC236}">
                  <a16:creationId xmlns:a16="http://schemas.microsoft.com/office/drawing/2014/main" id="{599E1454-DCF4-FA03-B50D-DD3700673022}"/>
                </a:ext>
              </a:extLst>
            </p:cNvPr>
            <p:cNvSpPr/>
            <p:nvPr/>
          </p:nvSpPr>
          <p:spPr>
            <a:xfrm>
              <a:off x="3513462" y="5222117"/>
              <a:ext cx="7380909" cy="448824"/>
            </a:xfrm>
            <a:prstGeom prst="rect">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 name="テキスト ボックス 3">
              <a:extLst>
                <a:ext uri="{FF2B5EF4-FFF2-40B4-BE49-F238E27FC236}">
                  <a16:creationId xmlns:a16="http://schemas.microsoft.com/office/drawing/2014/main" id="{591EB36F-9E6C-9B8E-66FF-31AFA7423CE5}"/>
                </a:ext>
              </a:extLst>
            </p:cNvPr>
            <p:cNvSpPr txBox="1"/>
            <p:nvPr/>
          </p:nvSpPr>
          <p:spPr>
            <a:xfrm>
              <a:off x="3611104" y="5257539"/>
              <a:ext cx="7326939" cy="36527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変革実践活動</a:t>
              </a:r>
              <a:endParaRPr kumimoji="1" lang="en-US" altLang="ja-JP"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a:defRPr/>
              </a:pPr>
              <a:r>
                <a:rPr lang="ja-JP" altLang="en-US" sz="2400" dirty="0">
                  <a:solidFill>
                    <a:srgbClr val="0070C0"/>
                  </a:solidFill>
                  <a:latin typeface="HGP創英角ｺﾞｼｯｸUB" panose="020B0900000000000000" pitchFamily="50" charset="-128"/>
                  <a:ea typeface="HGP創英角ｺﾞｼｯｸUB" panose="020B0900000000000000" pitchFamily="50" charset="-128"/>
                </a:rPr>
                <a:t> 強みを活かしているか？  「ありたい姿」 に近づいているか？ </a:t>
              </a:r>
              <a:endParaRPr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a:t>
              </a:r>
            </a:p>
          </p:txBody>
        </p:sp>
      </p:grpSp>
      <p:grpSp>
        <p:nvGrpSpPr>
          <p:cNvPr id="18" name="グループ化 17">
            <a:extLst>
              <a:ext uri="{FF2B5EF4-FFF2-40B4-BE49-F238E27FC236}">
                <a16:creationId xmlns:a16="http://schemas.microsoft.com/office/drawing/2014/main" id="{3ADB9BC7-A19D-B803-43D3-5DC710C36EBE}"/>
              </a:ext>
            </a:extLst>
          </p:cNvPr>
          <p:cNvGrpSpPr/>
          <p:nvPr/>
        </p:nvGrpSpPr>
        <p:grpSpPr>
          <a:xfrm>
            <a:off x="3269847" y="2466995"/>
            <a:ext cx="5722738" cy="2569056"/>
            <a:chOff x="3269847" y="2466995"/>
            <a:chExt cx="5722738" cy="2569056"/>
          </a:xfrm>
        </p:grpSpPr>
        <p:pic>
          <p:nvPicPr>
            <p:cNvPr id="13" name="図 12">
              <a:extLst>
                <a:ext uri="{FF2B5EF4-FFF2-40B4-BE49-F238E27FC236}">
                  <a16:creationId xmlns:a16="http://schemas.microsoft.com/office/drawing/2014/main" id="{05293963-2BCF-1BFB-CD62-5F10B5554495}"/>
                </a:ext>
              </a:extLst>
            </p:cNvPr>
            <p:cNvPicPr>
              <a:picLocks noChangeAspect="1"/>
            </p:cNvPicPr>
            <p:nvPr/>
          </p:nvPicPr>
          <p:blipFill>
            <a:blip r:embed="rId3"/>
            <a:stretch>
              <a:fillRect/>
            </a:stretch>
          </p:blipFill>
          <p:spPr>
            <a:xfrm>
              <a:off x="3316939" y="4053115"/>
              <a:ext cx="966814" cy="760377"/>
            </a:xfrm>
            <a:prstGeom prst="rect">
              <a:avLst/>
            </a:prstGeom>
          </p:spPr>
        </p:pic>
        <p:pic>
          <p:nvPicPr>
            <p:cNvPr id="15" name="図 14">
              <a:extLst>
                <a:ext uri="{FF2B5EF4-FFF2-40B4-BE49-F238E27FC236}">
                  <a16:creationId xmlns:a16="http://schemas.microsoft.com/office/drawing/2014/main" id="{526D8A17-DEFF-D9C3-39BA-6B3A79E29E82}"/>
                </a:ext>
              </a:extLst>
            </p:cNvPr>
            <p:cNvPicPr>
              <a:picLocks noChangeAspect="1"/>
            </p:cNvPicPr>
            <p:nvPr/>
          </p:nvPicPr>
          <p:blipFill>
            <a:blip r:embed="rId4"/>
            <a:stretch>
              <a:fillRect/>
            </a:stretch>
          </p:blipFill>
          <p:spPr>
            <a:xfrm>
              <a:off x="7005023" y="2538113"/>
              <a:ext cx="900308" cy="980932"/>
            </a:xfrm>
            <a:prstGeom prst="rect">
              <a:avLst/>
            </a:prstGeom>
          </p:spPr>
        </p:pic>
        <p:pic>
          <p:nvPicPr>
            <p:cNvPr id="17" name="図 16">
              <a:extLst>
                <a:ext uri="{FF2B5EF4-FFF2-40B4-BE49-F238E27FC236}">
                  <a16:creationId xmlns:a16="http://schemas.microsoft.com/office/drawing/2014/main" id="{2494BBA0-C583-21F3-FD35-EA64563998D8}"/>
                </a:ext>
              </a:extLst>
            </p:cNvPr>
            <p:cNvPicPr>
              <a:picLocks noChangeAspect="1"/>
            </p:cNvPicPr>
            <p:nvPr/>
          </p:nvPicPr>
          <p:blipFill>
            <a:blip r:embed="rId5"/>
            <a:stretch>
              <a:fillRect/>
            </a:stretch>
          </p:blipFill>
          <p:spPr>
            <a:xfrm>
              <a:off x="4375911" y="4190094"/>
              <a:ext cx="1047668" cy="832858"/>
            </a:xfrm>
            <a:prstGeom prst="rect">
              <a:avLst/>
            </a:prstGeom>
          </p:spPr>
        </p:pic>
        <p:pic>
          <p:nvPicPr>
            <p:cNvPr id="21" name="図 20">
              <a:extLst>
                <a:ext uri="{FF2B5EF4-FFF2-40B4-BE49-F238E27FC236}">
                  <a16:creationId xmlns:a16="http://schemas.microsoft.com/office/drawing/2014/main" id="{8093536A-C32E-1C0B-A3DA-B54A4D0589BA}"/>
                </a:ext>
              </a:extLst>
            </p:cNvPr>
            <p:cNvPicPr>
              <a:picLocks noChangeAspect="1"/>
            </p:cNvPicPr>
            <p:nvPr/>
          </p:nvPicPr>
          <p:blipFill>
            <a:blip r:embed="rId6"/>
            <a:stretch>
              <a:fillRect/>
            </a:stretch>
          </p:blipFill>
          <p:spPr>
            <a:xfrm>
              <a:off x="5622090" y="4040134"/>
              <a:ext cx="898632" cy="954528"/>
            </a:xfrm>
            <a:prstGeom prst="rect">
              <a:avLst/>
            </a:prstGeom>
          </p:spPr>
        </p:pic>
        <p:pic>
          <p:nvPicPr>
            <p:cNvPr id="25" name="図 24">
              <a:extLst>
                <a:ext uri="{FF2B5EF4-FFF2-40B4-BE49-F238E27FC236}">
                  <a16:creationId xmlns:a16="http://schemas.microsoft.com/office/drawing/2014/main" id="{6EDFDFC5-B8C4-C910-3F34-EC132491BEF7}"/>
                </a:ext>
              </a:extLst>
            </p:cNvPr>
            <p:cNvPicPr>
              <a:picLocks noChangeAspect="1"/>
            </p:cNvPicPr>
            <p:nvPr/>
          </p:nvPicPr>
          <p:blipFill>
            <a:blip r:embed="rId7"/>
            <a:stretch>
              <a:fillRect/>
            </a:stretch>
          </p:blipFill>
          <p:spPr>
            <a:xfrm>
              <a:off x="3269847" y="2839151"/>
              <a:ext cx="1247161" cy="923337"/>
            </a:xfrm>
            <a:prstGeom prst="rect">
              <a:avLst/>
            </a:prstGeom>
          </p:spPr>
        </p:pic>
        <p:pic>
          <p:nvPicPr>
            <p:cNvPr id="27" name="図 26">
              <a:extLst>
                <a:ext uri="{FF2B5EF4-FFF2-40B4-BE49-F238E27FC236}">
                  <a16:creationId xmlns:a16="http://schemas.microsoft.com/office/drawing/2014/main" id="{F5935A66-EAB0-ACE4-DE83-70DEE5448F12}"/>
                </a:ext>
              </a:extLst>
            </p:cNvPr>
            <p:cNvPicPr>
              <a:picLocks noChangeAspect="1"/>
            </p:cNvPicPr>
            <p:nvPr/>
          </p:nvPicPr>
          <p:blipFill>
            <a:blip r:embed="rId8"/>
            <a:stretch>
              <a:fillRect/>
            </a:stretch>
          </p:blipFill>
          <p:spPr>
            <a:xfrm>
              <a:off x="5284193" y="2466995"/>
              <a:ext cx="1163403" cy="871553"/>
            </a:xfrm>
            <a:prstGeom prst="rect">
              <a:avLst/>
            </a:prstGeom>
          </p:spPr>
        </p:pic>
        <p:pic>
          <p:nvPicPr>
            <p:cNvPr id="29" name="図 28">
              <a:extLst>
                <a:ext uri="{FF2B5EF4-FFF2-40B4-BE49-F238E27FC236}">
                  <a16:creationId xmlns:a16="http://schemas.microsoft.com/office/drawing/2014/main" id="{85F36738-CE81-108F-21A5-693733D6830D}"/>
                </a:ext>
              </a:extLst>
            </p:cNvPr>
            <p:cNvPicPr>
              <a:picLocks noChangeAspect="1"/>
            </p:cNvPicPr>
            <p:nvPr/>
          </p:nvPicPr>
          <p:blipFill>
            <a:blip r:embed="rId9"/>
            <a:stretch>
              <a:fillRect/>
            </a:stretch>
          </p:blipFill>
          <p:spPr>
            <a:xfrm>
              <a:off x="7892483" y="3466993"/>
              <a:ext cx="1100102" cy="798387"/>
            </a:xfrm>
            <a:prstGeom prst="rect">
              <a:avLst/>
            </a:prstGeom>
          </p:spPr>
        </p:pic>
        <p:pic>
          <p:nvPicPr>
            <p:cNvPr id="16" name="図 15">
              <a:extLst>
                <a:ext uri="{FF2B5EF4-FFF2-40B4-BE49-F238E27FC236}">
                  <a16:creationId xmlns:a16="http://schemas.microsoft.com/office/drawing/2014/main" id="{6B71C4DC-7E1A-492A-E0BA-8EDC1758DD08}"/>
                </a:ext>
              </a:extLst>
            </p:cNvPr>
            <p:cNvPicPr>
              <a:picLocks noChangeAspect="1"/>
            </p:cNvPicPr>
            <p:nvPr/>
          </p:nvPicPr>
          <p:blipFill>
            <a:blip r:embed="rId10"/>
            <a:stretch>
              <a:fillRect/>
            </a:stretch>
          </p:blipFill>
          <p:spPr>
            <a:xfrm>
              <a:off x="6822733" y="4012969"/>
              <a:ext cx="970808" cy="1023082"/>
            </a:xfrm>
            <a:prstGeom prst="rect">
              <a:avLst/>
            </a:prstGeom>
          </p:spPr>
        </p:pic>
      </p:grpSp>
      <p:sp>
        <p:nvSpPr>
          <p:cNvPr id="19" name="矢印: 上向き折線 18">
            <a:extLst>
              <a:ext uri="{FF2B5EF4-FFF2-40B4-BE49-F238E27FC236}">
                <a16:creationId xmlns:a16="http://schemas.microsoft.com/office/drawing/2014/main" id="{E72B734A-B736-0992-1733-C47D253AC6E4}"/>
              </a:ext>
            </a:extLst>
          </p:cNvPr>
          <p:cNvSpPr/>
          <p:nvPr/>
        </p:nvSpPr>
        <p:spPr>
          <a:xfrm rot="16200000" flipH="1">
            <a:off x="10272979" y="4290814"/>
            <a:ext cx="1045894" cy="899694"/>
          </a:xfrm>
          <a:prstGeom prst="bentUpArrow">
            <a:avLst>
              <a:gd name="adj1" fmla="val 33469"/>
              <a:gd name="adj2" fmla="val 37704"/>
              <a:gd name="adj3" fmla="val 31352"/>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7" name="グループ化 36">
            <a:extLst>
              <a:ext uri="{FF2B5EF4-FFF2-40B4-BE49-F238E27FC236}">
                <a16:creationId xmlns:a16="http://schemas.microsoft.com/office/drawing/2014/main" id="{84BA2286-DC63-692B-AE08-11A38F3D179A}"/>
              </a:ext>
            </a:extLst>
          </p:cNvPr>
          <p:cNvGrpSpPr/>
          <p:nvPr/>
        </p:nvGrpSpPr>
        <p:grpSpPr>
          <a:xfrm>
            <a:off x="1809727" y="1259468"/>
            <a:ext cx="8102697" cy="3033628"/>
            <a:chOff x="1809727" y="1259468"/>
            <a:chExt cx="8102697" cy="3033628"/>
          </a:xfrm>
        </p:grpSpPr>
        <p:pic>
          <p:nvPicPr>
            <p:cNvPr id="38" name="図 37">
              <a:extLst>
                <a:ext uri="{FF2B5EF4-FFF2-40B4-BE49-F238E27FC236}">
                  <a16:creationId xmlns:a16="http://schemas.microsoft.com/office/drawing/2014/main" id="{B5D61B75-A34B-E2CE-CE5D-11032BBA0FF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67607" y="1517698"/>
              <a:ext cx="7008944" cy="2775398"/>
            </a:xfrm>
            <a:prstGeom prst="rect">
              <a:avLst/>
            </a:prstGeom>
          </p:spPr>
        </p:pic>
        <p:sp>
          <p:nvSpPr>
            <p:cNvPr id="22" name="テキスト ボックス 21">
              <a:extLst>
                <a:ext uri="{FF2B5EF4-FFF2-40B4-BE49-F238E27FC236}">
                  <a16:creationId xmlns:a16="http://schemas.microsoft.com/office/drawing/2014/main" id="{F12BC4FD-FAC1-6611-F5B0-E4628709D565}"/>
                </a:ext>
              </a:extLst>
            </p:cNvPr>
            <p:cNvSpPr txBox="1"/>
            <p:nvPr/>
          </p:nvSpPr>
          <p:spPr>
            <a:xfrm>
              <a:off x="1809727" y="1259468"/>
              <a:ext cx="1261937" cy="369332"/>
            </a:xfrm>
            <a:prstGeom prst="rect">
              <a:avLst/>
            </a:prstGeom>
            <a:noFill/>
          </p:spPr>
          <p:txBody>
            <a:bodyPr wrap="square" rtlCol="0">
              <a:spAutoFit/>
            </a:bodyPr>
            <a:lstStyle/>
            <a:p>
              <a:r>
                <a:rPr kumimoji="1" lang="ja-JP" altLang="en-US" dirty="0">
                  <a:solidFill>
                    <a:srgbClr val="CFC483"/>
                  </a:solidFill>
                  <a:latin typeface="HGP創英角ｺﾞｼｯｸUB" panose="020B0900000000000000" pitchFamily="50" charset="-128"/>
                  <a:ea typeface="HGP創英角ｺﾞｼｯｸUB" panose="020B0900000000000000" pitchFamily="50" charset="-128"/>
                </a:rPr>
                <a:t>顧客・市場</a:t>
              </a:r>
            </a:p>
          </p:txBody>
        </p:sp>
        <p:sp>
          <p:nvSpPr>
            <p:cNvPr id="24" name="テキスト ボックス 23">
              <a:extLst>
                <a:ext uri="{FF2B5EF4-FFF2-40B4-BE49-F238E27FC236}">
                  <a16:creationId xmlns:a16="http://schemas.microsoft.com/office/drawing/2014/main" id="{D93EA36C-469C-F391-60E3-06DC5E042062}"/>
                </a:ext>
              </a:extLst>
            </p:cNvPr>
            <p:cNvSpPr txBox="1"/>
            <p:nvPr/>
          </p:nvSpPr>
          <p:spPr>
            <a:xfrm>
              <a:off x="3359696" y="1259468"/>
              <a:ext cx="1261937" cy="369332"/>
            </a:xfrm>
            <a:prstGeom prst="rect">
              <a:avLst/>
            </a:prstGeom>
            <a:noFill/>
          </p:spPr>
          <p:txBody>
            <a:bodyPr wrap="square" rtlCol="0">
              <a:spAutoFit/>
            </a:bodyPr>
            <a:lstStyle/>
            <a:p>
              <a:r>
                <a:rPr kumimoji="1" lang="ja-JP" altLang="en-US" dirty="0">
                  <a:solidFill>
                    <a:srgbClr val="CFC483"/>
                  </a:solidFill>
                  <a:latin typeface="HGP創英角ｺﾞｼｯｸUB" panose="020B0900000000000000" pitchFamily="50" charset="-128"/>
                  <a:ea typeface="HGP創英角ｺﾞｼｯｸUB" panose="020B0900000000000000" pitchFamily="50" charset="-128"/>
                </a:rPr>
                <a:t>顧客価値</a:t>
              </a:r>
            </a:p>
          </p:txBody>
        </p:sp>
        <p:sp>
          <p:nvSpPr>
            <p:cNvPr id="26" name="テキスト ボックス 25">
              <a:extLst>
                <a:ext uri="{FF2B5EF4-FFF2-40B4-BE49-F238E27FC236}">
                  <a16:creationId xmlns:a16="http://schemas.microsoft.com/office/drawing/2014/main" id="{2225415B-D45E-C7C6-D683-82A02BB2B944}"/>
                </a:ext>
              </a:extLst>
            </p:cNvPr>
            <p:cNvSpPr txBox="1"/>
            <p:nvPr/>
          </p:nvSpPr>
          <p:spPr>
            <a:xfrm>
              <a:off x="5452089" y="1259468"/>
              <a:ext cx="1215794" cy="369332"/>
            </a:xfrm>
            <a:prstGeom prst="rect">
              <a:avLst/>
            </a:prstGeom>
            <a:noFill/>
          </p:spPr>
          <p:txBody>
            <a:bodyPr wrap="square" rtlCol="0">
              <a:spAutoFit/>
            </a:bodyPr>
            <a:lstStyle/>
            <a:p>
              <a:r>
                <a:rPr kumimoji="1" lang="ja-JP" altLang="en-US" dirty="0">
                  <a:solidFill>
                    <a:srgbClr val="CFC483"/>
                  </a:solidFill>
                  <a:latin typeface="HGP創英角ｺﾞｼｯｸUB" panose="020B0900000000000000" pitchFamily="50" charset="-128"/>
                  <a:ea typeface="HGP創英角ｺﾞｼｯｸUB" panose="020B0900000000000000" pitchFamily="50" charset="-128"/>
                </a:rPr>
                <a:t>組織能力</a:t>
              </a:r>
            </a:p>
          </p:txBody>
        </p:sp>
        <p:sp>
          <p:nvSpPr>
            <p:cNvPr id="28" name="テキスト ボックス 27">
              <a:extLst>
                <a:ext uri="{FF2B5EF4-FFF2-40B4-BE49-F238E27FC236}">
                  <a16:creationId xmlns:a16="http://schemas.microsoft.com/office/drawing/2014/main" id="{91A2D71B-C515-8052-C6D2-F6E1B164FD23}"/>
                </a:ext>
              </a:extLst>
            </p:cNvPr>
            <p:cNvSpPr txBox="1"/>
            <p:nvPr/>
          </p:nvSpPr>
          <p:spPr>
            <a:xfrm>
              <a:off x="7429504" y="1259468"/>
              <a:ext cx="1809474" cy="369332"/>
            </a:xfrm>
            <a:prstGeom prst="rect">
              <a:avLst/>
            </a:prstGeom>
            <a:noFill/>
          </p:spPr>
          <p:txBody>
            <a:bodyPr wrap="square" rtlCol="0">
              <a:spAutoFit/>
            </a:bodyPr>
            <a:lstStyle/>
            <a:p>
              <a:r>
                <a:rPr kumimoji="1" lang="ja-JP" altLang="en-US" dirty="0">
                  <a:solidFill>
                    <a:srgbClr val="CFC483"/>
                  </a:solidFill>
                  <a:latin typeface="HGP創英角ｺﾞｼｯｸUB" panose="020B0900000000000000" pitchFamily="50" charset="-128"/>
                  <a:ea typeface="HGP創英角ｺﾞｼｯｸUB" panose="020B0900000000000000" pitchFamily="50" charset="-128"/>
                </a:rPr>
                <a:t>リーダーシップ</a:t>
              </a:r>
            </a:p>
          </p:txBody>
        </p:sp>
        <p:sp>
          <p:nvSpPr>
            <p:cNvPr id="35" name="テキスト ボックス 34">
              <a:extLst>
                <a:ext uri="{FF2B5EF4-FFF2-40B4-BE49-F238E27FC236}">
                  <a16:creationId xmlns:a16="http://schemas.microsoft.com/office/drawing/2014/main" id="{0B4DCAEB-D363-8A85-9B8E-BC045845896F}"/>
                </a:ext>
              </a:extLst>
            </p:cNvPr>
            <p:cNvSpPr txBox="1"/>
            <p:nvPr/>
          </p:nvSpPr>
          <p:spPr>
            <a:xfrm>
              <a:off x="9127681" y="1259468"/>
              <a:ext cx="784743" cy="369332"/>
            </a:xfrm>
            <a:prstGeom prst="rect">
              <a:avLst/>
            </a:prstGeom>
            <a:noFill/>
          </p:spPr>
          <p:txBody>
            <a:bodyPr wrap="square" rtlCol="0">
              <a:spAutoFit/>
            </a:bodyPr>
            <a:lstStyle/>
            <a:p>
              <a:r>
                <a:rPr kumimoji="1" lang="ja-JP" altLang="en-US" dirty="0">
                  <a:solidFill>
                    <a:srgbClr val="CFC483"/>
                  </a:solidFill>
                  <a:latin typeface="HGP創英角ｺﾞｼｯｸUB" panose="020B0900000000000000" pitchFamily="50" charset="-128"/>
                  <a:ea typeface="HGP創英角ｺﾞｼｯｸUB" panose="020B0900000000000000" pitchFamily="50" charset="-128"/>
                </a:rPr>
                <a:t>戦略</a:t>
              </a:r>
            </a:p>
          </p:txBody>
        </p:sp>
      </p:grpSp>
    </p:spTree>
    <p:extLst>
      <p:ext uri="{BB962C8B-B14F-4D97-AF65-F5344CB8AC3E}">
        <p14:creationId xmlns:p14="http://schemas.microsoft.com/office/powerpoint/2010/main" val="67369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5225B-E27C-53AA-E3AD-A77DC963880B}"/>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FF86E359-CBD5-AA58-939A-40B216016DD7}"/>
              </a:ext>
            </a:extLst>
          </p:cNvPr>
          <p:cNvSpPr>
            <a:spLocks noGrp="1"/>
          </p:cNvSpPr>
          <p:nvPr>
            <p:ph type="title" idx="4294967295"/>
          </p:nvPr>
        </p:nvSpPr>
        <p:spPr>
          <a:xfrm>
            <a:off x="585591" y="490660"/>
            <a:ext cx="10948791" cy="706092"/>
          </a:xfrm>
          <a:prstGeom prst="rect">
            <a:avLst/>
          </a:prstGeom>
        </p:spPr>
        <p:txBody>
          <a:bodyPr/>
          <a:lstStyle/>
          <a:p>
            <a:r>
              <a:rPr kumimoji="1" lang="ja-JP" altLang="en-US" dirty="0"/>
              <a:t>４</a:t>
            </a:r>
            <a:r>
              <a:rPr kumimoji="1" lang="en-US" altLang="ja-JP" dirty="0"/>
              <a:t>-</a:t>
            </a:r>
            <a:r>
              <a:rPr kumimoji="1" lang="ja-JP" altLang="en-US" dirty="0"/>
              <a:t>３</a:t>
            </a:r>
            <a:r>
              <a:rPr lang="ja-JP" altLang="en-US" dirty="0"/>
              <a:t> ５つの視点から、実践を推進し検証する</a:t>
            </a:r>
            <a:endParaRPr kumimoji="1" lang="ja-JP" altLang="en-US" dirty="0"/>
          </a:p>
        </p:txBody>
      </p:sp>
      <p:graphicFrame>
        <p:nvGraphicFramePr>
          <p:cNvPr id="4" name="表 3">
            <a:extLst>
              <a:ext uri="{FF2B5EF4-FFF2-40B4-BE49-F238E27FC236}">
                <a16:creationId xmlns:a16="http://schemas.microsoft.com/office/drawing/2014/main" id="{6D3CD54F-781A-F319-B329-26437BF93DE8}"/>
              </a:ext>
            </a:extLst>
          </p:cNvPr>
          <p:cNvGraphicFramePr>
            <a:graphicFrameLocks noGrp="1"/>
          </p:cNvGraphicFramePr>
          <p:nvPr>
            <p:extLst>
              <p:ext uri="{D42A27DB-BD31-4B8C-83A1-F6EECF244321}">
                <p14:modId xmlns:p14="http://schemas.microsoft.com/office/powerpoint/2010/main" val="2478556047"/>
              </p:ext>
            </p:extLst>
          </p:nvPr>
        </p:nvGraphicFramePr>
        <p:xfrm>
          <a:off x="657618" y="1311208"/>
          <a:ext cx="11000196" cy="4953940"/>
        </p:xfrm>
        <a:graphic>
          <a:graphicData uri="http://schemas.openxmlformats.org/drawingml/2006/table">
            <a:tbl>
              <a:tblPr firstRow="1" bandRow="1">
                <a:tableStyleId>{5940675A-B579-460E-94D1-54222C63F5DA}</a:tableStyleId>
              </a:tblPr>
              <a:tblGrid>
                <a:gridCol w="1837982">
                  <a:extLst>
                    <a:ext uri="{9D8B030D-6E8A-4147-A177-3AD203B41FA5}">
                      <a16:colId xmlns:a16="http://schemas.microsoft.com/office/drawing/2014/main" val="324983763"/>
                    </a:ext>
                  </a:extLst>
                </a:gridCol>
                <a:gridCol w="3024336">
                  <a:extLst>
                    <a:ext uri="{9D8B030D-6E8A-4147-A177-3AD203B41FA5}">
                      <a16:colId xmlns:a16="http://schemas.microsoft.com/office/drawing/2014/main" val="2801624223"/>
                    </a:ext>
                  </a:extLst>
                </a:gridCol>
                <a:gridCol w="6137878">
                  <a:extLst>
                    <a:ext uri="{9D8B030D-6E8A-4147-A177-3AD203B41FA5}">
                      <a16:colId xmlns:a16="http://schemas.microsoft.com/office/drawing/2014/main" val="1407467751"/>
                    </a:ext>
                  </a:extLst>
                </a:gridCol>
              </a:tblGrid>
              <a:tr h="473380">
                <a:tc>
                  <a:txBody>
                    <a:bodyPr/>
                    <a:lstStyle/>
                    <a:p>
                      <a:endParaRPr kumimoji="1" lang="ja-JP" altLang="en-US" sz="2400" dirty="0">
                        <a:latin typeface="HGP創英角ｺﾞｼｯｸUB" panose="020B0900000000000000" pitchFamily="50" charset="-128"/>
                        <a:ea typeface="HGP創英角ｺﾞｼｯｸUB" panose="020B0900000000000000" pitchFamily="50" charset="-128"/>
                      </a:endParaRPr>
                    </a:p>
                  </a:txBody>
                  <a:tcPr>
                    <a:solidFill>
                      <a:schemeClr val="bg1"/>
                    </a:solidFill>
                  </a:tcPr>
                </a:tc>
                <a:tc>
                  <a:txBody>
                    <a:bodyPr/>
                    <a:lstStyle/>
                    <a:p>
                      <a:pPr algn="ctr"/>
                      <a:r>
                        <a:rPr kumimoji="1" lang="ja-JP" altLang="en-US" sz="2400" dirty="0">
                          <a:latin typeface="HGP創英角ｺﾞｼｯｸUB" panose="020B0900000000000000" pitchFamily="50" charset="-128"/>
                          <a:ea typeface="HGP創英角ｺﾞｼｯｸUB" panose="020B0900000000000000" pitchFamily="50" charset="-128"/>
                        </a:rPr>
                        <a:t>５つの視点</a:t>
                      </a:r>
                    </a:p>
                  </a:txBody>
                  <a:tcPr>
                    <a:solidFill>
                      <a:schemeClr val="bg1"/>
                    </a:solidFill>
                  </a:tcPr>
                </a:tc>
                <a:tc>
                  <a:txBody>
                    <a:bodyPr/>
                    <a:lstStyle/>
                    <a:p>
                      <a:pPr algn="ct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solidFill>
                      <a:schemeClr val="bg1"/>
                    </a:solidFill>
                  </a:tcPr>
                </a:tc>
                <a:extLst>
                  <a:ext uri="{0D108BD9-81ED-4DB2-BD59-A6C34878D82A}">
                    <a16:rowId xmlns:a16="http://schemas.microsoft.com/office/drawing/2014/main" val="2313934390"/>
                  </a:ext>
                </a:extLst>
              </a:tr>
              <a:tr h="679060">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顧客・市場の</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洞察と理解</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dirty="0">
                          <a:latin typeface="HGP創英角ｺﾞｼｯｸUB" panose="020B0900000000000000" pitchFamily="50" charset="-128"/>
                          <a:ea typeface="HGP創英角ｺﾞｼｯｸUB" panose="020B0900000000000000" pitchFamily="50" charset="-128"/>
                        </a:rPr>
                        <a:t>顧客の選定方法</a:t>
                      </a:r>
                      <a:endParaRPr kumimoji="1" lang="en-US" altLang="ja-JP" sz="2400" dirty="0">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dirty="0">
                          <a:latin typeface="HGP創英角ｺﾞｼｯｸUB" panose="020B0900000000000000" pitchFamily="50" charset="-128"/>
                          <a:ea typeface="HGP創英角ｺﾞｼｯｸUB" panose="020B0900000000000000" pitchFamily="50" charset="-128"/>
                        </a:rPr>
                        <a:t>ニーズ理解の方法</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お客さまをどのような方法で選んでいますか？</a:t>
                      </a:r>
                      <a:endParaRPr kumimoji="1" lang="en-US" altLang="ja-JP" sz="24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お客さまのニーズをどのような方法で理解・洞察していますか？</a:t>
                      </a:r>
                    </a:p>
                  </a:txBody>
                  <a:tcPr>
                    <a:solidFill>
                      <a:schemeClr val="bg1"/>
                    </a:solidFill>
                  </a:tcPr>
                </a:tc>
                <a:extLst>
                  <a:ext uri="{0D108BD9-81ED-4DB2-BD59-A6C34878D82A}">
                    <a16:rowId xmlns:a16="http://schemas.microsoft.com/office/drawing/2014/main" val="474943620"/>
                  </a:ext>
                </a:extLst>
              </a:tr>
              <a:tr h="555488">
                <a:tc>
                  <a:txBody>
                    <a:bodyPr/>
                    <a:lstStyle/>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顧客価値の</a:t>
                      </a:r>
                      <a:endParaRPr kumimoji="1" lang="en-US" altLang="ja-JP"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創造・提供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solidFill>
                      <a:schemeClr val="bg1"/>
                    </a:solidFill>
                  </a:tcPr>
                </a:tc>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価値を創造する方法</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価値を提供する方法</a:t>
                      </a:r>
                    </a:p>
                  </a:txBody>
                  <a:tcPr>
                    <a:solidFill>
                      <a:schemeClr val="bg1"/>
                    </a:solidFill>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お客さまから選ばれる独自の価値を創造・提供するためにどのような方法をとっていますか？</a:t>
                      </a:r>
                    </a:p>
                  </a:txBody>
                  <a:tcPr>
                    <a:solidFill>
                      <a:schemeClr val="bg1"/>
                    </a:solidFill>
                  </a:tcPr>
                </a:tc>
                <a:extLst>
                  <a:ext uri="{0D108BD9-81ED-4DB2-BD59-A6C34878D82A}">
                    <a16:rowId xmlns:a16="http://schemas.microsoft.com/office/drawing/2014/main" val="153410736"/>
                  </a:ext>
                </a:extLst>
              </a:tr>
              <a:tr h="679060">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組織能力の</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向上・開発</a:t>
                      </a:r>
                      <a:endParaRPr kumimoji="1" lang="en-US" altLang="ja-JP" sz="2400" dirty="0">
                        <a:latin typeface="HGP創英角ｺﾞｼｯｸUB" panose="020B0900000000000000" pitchFamily="50" charset="-128"/>
                        <a:ea typeface="HGP創英角ｺﾞｼｯｸUB" panose="020B0900000000000000" pitchFamily="50" charset="-128"/>
                      </a:endParaRPr>
                    </a:p>
                  </a:txBody>
                  <a:tcPr>
                    <a:solidFill>
                      <a:schemeClr val="bg1"/>
                    </a:solidFill>
                  </a:tcPr>
                </a:tc>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能力向上の方法</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能力を開発する方法</a:t>
                      </a:r>
                    </a:p>
                  </a:txBody>
                  <a:tcPr>
                    <a:solidFill>
                      <a:schemeClr val="bg1"/>
                    </a:solidFill>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顧客価値の提供を実現するための能力（人やその他）をどのように向上、開発していますか？</a:t>
                      </a:r>
                    </a:p>
                  </a:txBody>
                  <a:tcPr>
                    <a:solidFill>
                      <a:schemeClr val="bg1"/>
                    </a:solidFill>
                  </a:tcPr>
                </a:tc>
                <a:extLst>
                  <a:ext uri="{0D108BD9-81ED-4DB2-BD59-A6C34878D82A}">
                    <a16:rowId xmlns:a16="http://schemas.microsoft.com/office/drawing/2014/main" val="1052448461"/>
                  </a:ext>
                </a:extLst>
              </a:tr>
              <a:tr h="679060">
                <a:tc>
                  <a:txBody>
                    <a:bodyPr/>
                    <a:lstStyle/>
                    <a:p>
                      <a:r>
                        <a:rPr kumimoji="1" lang="ja-JP" altLang="en-US" sz="2000" b="1"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リーダーシップ</a:t>
                      </a:r>
                      <a:endParaRPr kumimoji="1" lang="en-US" altLang="ja-JP" sz="2000" b="1"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a:p>
                      <a:r>
                        <a:rPr kumimoji="1" lang="ja-JP" altLang="en-US" sz="24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の生成・共鳴　 　</a:t>
                      </a:r>
                      <a:endParaRPr kumimoji="1" lang="ja-JP" altLang="en-US" sz="2400" dirty="0">
                        <a:latin typeface="HGP創英角ｺﾞｼｯｸUB" panose="020B0900000000000000" pitchFamily="50" charset="-128"/>
                        <a:ea typeface="HGP創英角ｺﾞｼｯｸUB" panose="020B0900000000000000" pitchFamily="50" charset="-128"/>
                      </a:endParaRPr>
                    </a:p>
                  </a:txBody>
                  <a:tcPr>
                    <a:solidFill>
                      <a:schemeClr val="bg1"/>
                    </a:solidFill>
                  </a:tcPr>
                </a:tc>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社内外を変革に</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巻き込む方法</a:t>
                      </a:r>
                    </a:p>
                  </a:txBody>
                  <a:tcPr>
                    <a:solidFill>
                      <a:schemeClr val="bg1"/>
                    </a:solidFill>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ありたい姿実現のためのリーダーシップをどのように発揮していますか？</a:t>
                      </a:r>
                    </a:p>
                  </a:txBody>
                  <a:tcPr>
                    <a:solidFill>
                      <a:schemeClr val="bg1"/>
                    </a:solidFill>
                  </a:tcPr>
                </a:tc>
                <a:extLst>
                  <a:ext uri="{0D108BD9-81ED-4DB2-BD59-A6C34878D82A}">
                    <a16:rowId xmlns:a16="http://schemas.microsoft.com/office/drawing/2014/main" val="2924135507"/>
                  </a:ext>
                </a:extLst>
              </a:tr>
              <a:tr h="679060">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戦略思考と</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戦略の実践</a:t>
                      </a:r>
                    </a:p>
                  </a:txBody>
                  <a:tcPr>
                    <a:solidFill>
                      <a:schemeClr val="bg1"/>
                    </a:solidFill>
                  </a:tcPr>
                </a:tc>
                <a:tc>
                  <a:txBody>
                    <a:bodyPr/>
                    <a:lstStyle/>
                    <a:p>
                      <a:r>
                        <a:rPr kumimoji="1" lang="ja-JP" altLang="en-US" sz="2400" dirty="0">
                          <a:latin typeface="HGP創英角ｺﾞｼｯｸUB" panose="020B0900000000000000" pitchFamily="50" charset="-128"/>
                          <a:ea typeface="HGP創英角ｺﾞｼｯｸUB" panose="020B0900000000000000" pitchFamily="50" charset="-128"/>
                        </a:rPr>
                        <a:t>戦略をつくりあげ</a:t>
                      </a:r>
                      <a:endParaRPr kumimoji="1" lang="en-US" altLang="ja-JP" sz="2400" dirty="0">
                        <a:latin typeface="HGP創英角ｺﾞｼｯｸUB" panose="020B0900000000000000" pitchFamily="50" charset="-128"/>
                        <a:ea typeface="HGP創英角ｺﾞｼｯｸUB" panose="020B0900000000000000" pitchFamily="50" charset="-128"/>
                      </a:endParaRPr>
                    </a:p>
                    <a:p>
                      <a:r>
                        <a:rPr kumimoji="1" lang="ja-JP" altLang="en-US" sz="2400" dirty="0">
                          <a:latin typeface="HGP創英角ｺﾞｼｯｸUB" panose="020B0900000000000000" pitchFamily="50" charset="-128"/>
                          <a:ea typeface="HGP創英角ｺﾞｼｯｸUB" panose="020B0900000000000000" pitchFamily="50" charset="-128"/>
                        </a:rPr>
                        <a:t>実践につなげる方法</a:t>
                      </a:r>
                    </a:p>
                  </a:txBody>
                  <a:tcPr>
                    <a:solidFill>
                      <a:schemeClr val="bg1"/>
                    </a:solidFill>
                  </a:tcPr>
                </a:tc>
                <a:tc>
                  <a:txBody>
                    <a:bodyPr/>
                    <a:lstStyle/>
                    <a:p>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組織全体の戦略思考を高め、実行力を向上させるために、どのような方法をとっていますか？</a:t>
                      </a:r>
                    </a:p>
                  </a:txBody>
                  <a:tcPr>
                    <a:solidFill>
                      <a:schemeClr val="bg1"/>
                    </a:solidFill>
                  </a:tcPr>
                </a:tc>
                <a:extLst>
                  <a:ext uri="{0D108BD9-81ED-4DB2-BD59-A6C34878D82A}">
                    <a16:rowId xmlns:a16="http://schemas.microsoft.com/office/drawing/2014/main" val="585660084"/>
                  </a:ext>
                </a:extLst>
              </a:tr>
            </a:tbl>
          </a:graphicData>
        </a:graphic>
      </p:graphicFrame>
    </p:spTree>
    <p:extLst>
      <p:ext uri="{BB962C8B-B14F-4D97-AF65-F5344CB8AC3E}">
        <p14:creationId xmlns:p14="http://schemas.microsoft.com/office/powerpoint/2010/main" val="3685798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32669-8B6F-A3FC-E454-0422F6426202}"/>
            </a:ext>
          </a:extLst>
        </p:cNvPr>
        <p:cNvGrpSpPr/>
        <p:nvPr/>
      </p:nvGrpSpPr>
      <p:grpSpPr>
        <a:xfrm>
          <a:off x="0" y="0"/>
          <a:ext cx="0" cy="0"/>
          <a:chOff x="0" y="0"/>
          <a:chExt cx="0" cy="0"/>
        </a:xfrm>
      </p:grpSpPr>
      <p:pic>
        <p:nvPicPr>
          <p:cNvPr id="26" name="図 25">
            <a:extLst>
              <a:ext uri="{FF2B5EF4-FFF2-40B4-BE49-F238E27FC236}">
                <a16:creationId xmlns:a16="http://schemas.microsoft.com/office/drawing/2014/main" id="{F6FA915C-AC09-219A-D994-2F83E5E67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01829">
            <a:off x="7493212" y="731556"/>
            <a:ext cx="2847268" cy="2334341"/>
          </a:xfrm>
          <a:prstGeom prst="rect">
            <a:avLst/>
          </a:prstGeom>
        </p:spPr>
      </p:pic>
      <p:sp>
        <p:nvSpPr>
          <p:cNvPr id="3" name="タイトル 2">
            <a:extLst>
              <a:ext uri="{FF2B5EF4-FFF2-40B4-BE49-F238E27FC236}">
                <a16:creationId xmlns:a16="http://schemas.microsoft.com/office/drawing/2014/main" id="{9F95FED4-47AD-C4F9-E1BD-03338D1969C5}"/>
              </a:ext>
            </a:extLst>
          </p:cNvPr>
          <p:cNvSpPr>
            <a:spLocks noGrp="1"/>
          </p:cNvSpPr>
          <p:nvPr>
            <p:ph type="title" idx="4294967295"/>
          </p:nvPr>
        </p:nvSpPr>
        <p:spPr>
          <a:xfrm>
            <a:off x="585591" y="490660"/>
            <a:ext cx="10948791" cy="706092"/>
          </a:xfrm>
          <a:prstGeom prst="rect">
            <a:avLst/>
          </a:prstGeom>
        </p:spPr>
        <p:txBody>
          <a:bodyPr/>
          <a:lstStyle/>
          <a:p>
            <a:r>
              <a:rPr kumimoji="1" lang="ja-JP" altLang="en-US" dirty="0"/>
              <a:t>４ｰ４</a:t>
            </a:r>
            <a:r>
              <a:rPr lang="ja-JP" altLang="en-US" dirty="0"/>
              <a:t> 変革実践サイクル</a:t>
            </a:r>
            <a:endParaRPr kumimoji="1" lang="ja-JP" altLang="en-US" dirty="0"/>
          </a:p>
        </p:txBody>
      </p:sp>
      <p:grpSp>
        <p:nvGrpSpPr>
          <p:cNvPr id="22" name="グループ化 21">
            <a:extLst>
              <a:ext uri="{FF2B5EF4-FFF2-40B4-BE49-F238E27FC236}">
                <a16:creationId xmlns:a16="http://schemas.microsoft.com/office/drawing/2014/main" id="{6D632C21-A703-845F-4105-00EE56DF815C}"/>
              </a:ext>
            </a:extLst>
          </p:cNvPr>
          <p:cNvGrpSpPr/>
          <p:nvPr/>
        </p:nvGrpSpPr>
        <p:grpSpPr>
          <a:xfrm>
            <a:off x="941462" y="1340768"/>
            <a:ext cx="10276196" cy="4332949"/>
            <a:chOff x="797446" y="1601506"/>
            <a:chExt cx="10276196" cy="4332949"/>
          </a:xfrm>
        </p:grpSpPr>
        <p:sp>
          <p:nvSpPr>
            <p:cNvPr id="20" name="楕円 19">
              <a:extLst>
                <a:ext uri="{FF2B5EF4-FFF2-40B4-BE49-F238E27FC236}">
                  <a16:creationId xmlns:a16="http://schemas.microsoft.com/office/drawing/2014/main" id="{28A39BA3-64E1-3208-8471-920DAA220B79}"/>
                </a:ext>
              </a:extLst>
            </p:cNvPr>
            <p:cNvSpPr/>
            <p:nvPr/>
          </p:nvSpPr>
          <p:spPr>
            <a:xfrm>
              <a:off x="3887366" y="1968243"/>
              <a:ext cx="3888432" cy="3888432"/>
            </a:xfrm>
            <a:prstGeom prst="ellipse">
              <a:avLst/>
            </a:prstGeom>
            <a:solidFill>
              <a:srgbClr val="CFC483"/>
            </a:solidFill>
            <a:ln w="1270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a:extLst>
                <a:ext uri="{FF2B5EF4-FFF2-40B4-BE49-F238E27FC236}">
                  <a16:creationId xmlns:a16="http://schemas.microsoft.com/office/drawing/2014/main" id="{955A86CF-82FD-51D2-D359-CE8437C05321}"/>
                </a:ext>
              </a:extLst>
            </p:cNvPr>
            <p:cNvGrpSpPr/>
            <p:nvPr/>
          </p:nvGrpSpPr>
          <p:grpSpPr>
            <a:xfrm>
              <a:off x="3791744" y="1601506"/>
              <a:ext cx="4032448" cy="1138121"/>
              <a:chOff x="3791744" y="1601506"/>
              <a:chExt cx="4032448" cy="1138121"/>
            </a:xfrm>
          </p:grpSpPr>
          <p:sp>
            <p:nvSpPr>
              <p:cNvPr id="5" name="正方形/長方形 4">
                <a:extLst>
                  <a:ext uri="{FF2B5EF4-FFF2-40B4-BE49-F238E27FC236}">
                    <a16:creationId xmlns:a16="http://schemas.microsoft.com/office/drawing/2014/main" id="{A0E22B47-36C5-D4A7-3047-215395FCDD06}"/>
                  </a:ext>
                </a:extLst>
              </p:cNvPr>
              <p:cNvSpPr/>
              <p:nvPr/>
            </p:nvSpPr>
            <p:spPr>
              <a:xfrm>
                <a:off x="3791744" y="1601506"/>
                <a:ext cx="4032448" cy="1138121"/>
              </a:xfrm>
              <a:prstGeom prst="rect">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D976769-A8E1-E7EE-6490-26CD7572353D}"/>
                  </a:ext>
                </a:extLst>
              </p:cNvPr>
              <p:cNvSpPr txBox="1"/>
              <p:nvPr/>
            </p:nvSpPr>
            <p:spPr>
              <a:xfrm>
                <a:off x="3935760" y="1673514"/>
                <a:ext cx="3888432" cy="939384"/>
              </a:xfrm>
              <a:prstGeom prst="rect">
                <a:avLst/>
              </a:prstGeom>
              <a:noFill/>
            </p:spPr>
            <p:txBody>
              <a:bodyPr wrap="square" rtlCol="0">
                <a:noAutofit/>
              </a:bodyPr>
              <a:lstStyle/>
              <a:p>
                <a:pPr algn="ctr"/>
                <a:r>
                  <a:rPr kumimoji="1" lang="ja-JP" altLang="en-US" sz="2800" dirty="0">
                    <a:latin typeface="HGP創英角ｺﾞｼｯｸUB" panose="020B0900000000000000" pitchFamily="50" charset="-128"/>
                    <a:ea typeface="HGP創英角ｺﾞｼｯｸUB" panose="020B0900000000000000" pitchFamily="50" charset="-128"/>
                  </a:rPr>
                  <a:t>活動内容の検討</a:t>
                </a:r>
                <a:endParaRPr kumimoji="1" lang="en-US" altLang="ja-JP" sz="2800" dirty="0">
                  <a:latin typeface="HGP創英角ｺﾞｼｯｸUB" panose="020B0900000000000000" pitchFamily="50" charset="-128"/>
                  <a:ea typeface="HGP創英角ｺﾞｼｯｸUB" panose="020B0900000000000000" pitchFamily="50" charset="-128"/>
                </a:endParaRPr>
              </a:p>
              <a:p>
                <a:pPr algn="ct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何が重要な変革活動か？</a:t>
                </a:r>
              </a:p>
            </p:txBody>
          </p:sp>
        </p:grpSp>
        <p:grpSp>
          <p:nvGrpSpPr>
            <p:cNvPr id="8" name="グループ化 7">
              <a:extLst>
                <a:ext uri="{FF2B5EF4-FFF2-40B4-BE49-F238E27FC236}">
                  <a16:creationId xmlns:a16="http://schemas.microsoft.com/office/drawing/2014/main" id="{DE09C7D1-3041-BBAE-EC34-1888BAC02DD9}"/>
                </a:ext>
              </a:extLst>
            </p:cNvPr>
            <p:cNvGrpSpPr/>
            <p:nvPr/>
          </p:nvGrpSpPr>
          <p:grpSpPr>
            <a:xfrm>
              <a:off x="6825170" y="3365704"/>
              <a:ext cx="4248472" cy="1110692"/>
              <a:chOff x="3728826" y="1601507"/>
              <a:chExt cx="4248472" cy="1110692"/>
            </a:xfrm>
          </p:grpSpPr>
          <p:sp>
            <p:nvSpPr>
              <p:cNvPr id="9" name="正方形/長方形 8">
                <a:extLst>
                  <a:ext uri="{FF2B5EF4-FFF2-40B4-BE49-F238E27FC236}">
                    <a16:creationId xmlns:a16="http://schemas.microsoft.com/office/drawing/2014/main" id="{ACE5E874-8930-F318-5293-9307C4C73BCF}"/>
                  </a:ext>
                </a:extLst>
              </p:cNvPr>
              <p:cNvSpPr/>
              <p:nvPr/>
            </p:nvSpPr>
            <p:spPr>
              <a:xfrm>
                <a:off x="3791744" y="1601507"/>
                <a:ext cx="4032448" cy="1110692"/>
              </a:xfrm>
              <a:prstGeom prst="rect">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4CB3FB3-2CB6-B716-54BE-E2866DBDB61B}"/>
                  </a:ext>
                </a:extLst>
              </p:cNvPr>
              <p:cNvSpPr txBox="1"/>
              <p:nvPr/>
            </p:nvSpPr>
            <p:spPr>
              <a:xfrm>
                <a:off x="3728826" y="1761424"/>
                <a:ext cx="4248472" cy="950774"/>
              </a:xfrm>
              <a:prstGeom prst="rect">
                <a:avLst/>
              </a:prstGeom>
              <a:noFill/>
            </p:spPr>
            <p:txBody>
              <a:bodyPr wrap="square" rtlCol="0">
                <a:noAutofit/>
              </a:bodyPr>
              <a:lstStyle/>
              <a:p>
                <a:pPr algn="ctr"/>
                <a:r>
                  <a:rPr kumimoji="1" lang="ja-JP" altLang="en-US" sz="2800" dirty="0">
                    <a:latin typeface="HGP創英角ｺﾞｼｯｸUB" panose="020B0900000000000000" pitchFamily="50" charset="-128"/>
                    <a:ea typeface="HGP創英角ｺﾞｼｯｸUB" panose="020B0900000000000000" pitchFamily="50" charset="-128"/>
                  </a:rPr>
                  <a:t>活動目標・指標の設定</a:t>
                </a:r>
                <a:endParaRPr kumimoji="1" lang="en-US" altLang="ja-JP" sz="2800" dirty="0">
                  <a:latin typeface="HGP創英角ｺﾞｼｯｸUB" panose="020B0900000000000000" pitchFamily="50" charset="-128"/>
                  <a:ea typeface="HGP創英角ｺﾞｼｯｸUB" panose="020B0900000000000000" pitchFamily="50" charset="-128"/>
                </a:endParaRPr>
              </a:p>
              <a:p>
                <a:pPr algn="ct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どのような目標を設定するか？</a:t>
                </a:r>
              </a:p>
            </p:txBody>
          </p:sp>
        </p:grpSp>
        <p:grpSp>
          <p:nvGrpSpPr>
            <p:cNvPr id="11" name="グループ化 10">
              <a:extLst>
                <a:ext uri="{FF2B5EF4-FFF2-40B4-BE49-F238E27FC236}">
                  <a16:creationId xmlns:a16="http://schemas.microsoft.com/office/drawing/2014/main" id="{C73AEDBA-5422-F43B-CA09-FD36D0FF56ED}"/>
                </a:ext>
              </a:extLst>
            </p:cNvPr>
            <p:cNvGrpSpPr/>
            <p:nvPr/>
          </p:nvGrpSpPr>
          <p:grpSpPr>
            <a:xfrm>
              <a:off x="6312024" y="4838878"/>
              <a:ext cx="4032448" cy="1071409"/>
              <a:chOff x="3791744" y="1601506"/>
              <a:chExt cx="4032448" cy="1071409"/>
            </a:xfrm>
          </p:grpSpPr>
          <p:sp>
            <p:nvSpPr>
              <p:cNvPr id="12" name="正方形/長方形 11">
                <a:extLst>
                  <a:ext uri="{FF2B5EF4-FFF2-40B4-BE49-F238E27FC236}">
                    <a16:creationId xmlns:a16="http://schemas.microsoft.com/office/drawing/2014/main" id="{606AB6EE-85BD-3276-7F67-72034258B713}"/>
                  </a:ext>
                </a:extLst>
              </p:cNvPr>
              <p:cNvSpPr/>
              <p:nvPr/>
            </p:nvSpPr>
            <p:spPr>
              <a:xfrm>
                <a:off x="3791744" y="1601506"/>
                <a:ext cx="4032448" cy="1071409"/>
              </a:xfrm>
              <a:prstGeom prst="rect">
                <a:avLst/>
              </a:prstGeom>
              <a:solidFill>
                <a:srgbClr val="FF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D9291DA-0B1D-D412-6FD4-F7EEECE0C195}"/>
                  </a:ext>
                </a:extLst>
              </p:cNvPr>
              <p:cNvSpPr txBox="1"/>
              <p:nvPr/>
            </p:nvSpPr>
            <p:spPr>
              <a:xfrm>
                <a:off x="3935760" y="1844824"/>
                <a:ext cx="3744416" cy="584775"/>
              </a:xfrm>
              <a:prstGeom prst="rect">
                <a:avLst/>
              </a:prstGeom>
              <a:noFill/>
            </p:spPr>
            <p:txBody>
              <a:bodyPr wrap="square" rtlCol="0">
                <a:noAutofit/>
              </a:bodyPr>
              <a:lstStyle/>
              <a:p>
                <a:pPr algn="ctr"/>
                <a:r>
                  <a:rPr kumimoji="1" lang="ja-JP" altLang="en-US" sz="2800" dirty="0">
                    <a:latin typeface="HGP創英角ｺﾞｼｯｸUB" panose="020B0900000000000000" pitchFamily="50" charset="-128"/>
                    <a:ea typeface="HGP創英角ｺﾞｼｯｸUB" panose="020B0900000000000000" pitchFamily="50" charset="-128"/>
                  </a:rPr>
                  <a:t>★活動の実行★</a:t>
                </a:r>
              </a:p>
            </p:txBody>
          </p:sp>
        </p:grpSp>
        <p:grpSp>
          <p:nvGrpSpPr>
            <p:cNvPr id="14" name="グループ化 13">
              <a:extLst>
                <a:ext uri="{FF2B5EF4-FFF2-40B4-BE49-F238E27FC236}">
                  <a16:creationId xmlns:a16="http://schemas.microsoft.com/office/drawing/2014/main" id="{E3CA5B5E-29D6-25E3-82AD-8708D693FD3D}"/>
                </a:ext>
              </a:extLst>
            </p:cNvPr>
            <p:cNvGrpSpPr/>
            <p:nvPr/>
          </p:nvGrpSpPr>
          <p:grpSpPr>
            <a:xfrm>
              <a:off x="1415480" y="4863046"/>
              <a:ext cx="4032448" cy="1071409"/>
              <a:chOff x="3791744" y="1601506"/>
              <a:chExt cx="4032448" cy="1071409"/>
            </a:xfrm>
          </p:grpSpPr>
          <p:sp>
            <p:nvSpPr>
              <p:cNvPr id="15" name="正方形/長方形 14">
                <a:extLst>
                  <a:ext uri="{FF2B5EF4-FFF2-40B4-BE49-F238E27FC236}">
                    <a16:creationId xmlns:a16="http://schemas.microsoft.com/office/drawing/2014/main" id="{96B73A22-BE86-B70C-B143-F5D10BFF2CC9}"/>
                  </a:ext>
                </a:extLst>
              </p:cNvPr>
              <p:cNvSpPr/>
              <p:nvPr/>
            </p:nvSpPr>
            <p:spPr>
              <a:xfrm>
                <a:off x="3791744" y="1601506"/>
                <a:ext cx="4032448" cy="1071409"/>
              </a:xfrm>
              <a:prstGeom prst="rect">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7F8C71A-A40E-DBA8-400D-FEF2133BEE70}"/>
                  </a:ext>
                </a:extLst>
              </p:cNvPr>
              <p:cNvSpPr txBox="1"/>
              <p:nvPr/>
            </p:nvSpPr>
            <p:spPr>
              <a:xfrm>
                <a:off x="3791744" y="1724342"/>
                <a:ext cx="4032448" cy="922800"/>
              </a:xfrm>
              <a:prstGeom prst="rect">
                <a:avLst/>
              </a:prstGeom>
              <a:noFill/>
            </p:spPr>
            <p:txBody>
              <a:bodyPr wrap="square" rtlCol="0">
                <a:noAutofit/>
              </a:bodyPr>
              <a:lstStyle/>
              <a:p>
                <a:pPr algn="ctr"/>
                <a:r>
                  <a:rPr kumimoji="1" lang="ja-JP" altLang="en-US" sz="2800" dirty="0">
                    <a:latin typeface="HGP創英角ｺﾞｼｯｸUB" panose="020B0900000000000000" pitchFamily="50" charset="-128"/>
                    <a:ea typeface="HGP創英角ｺﾞｼｯｸUB" panose="020B0900000000000000" pitchFamily="50" charset="-128"/>
                  </a:rPr>
                  <a:t>活動結果の測定</a:t>
                </a:r>
                <a:endParaRPr kumimoji="1" lang="en-US" altLang="ja-JP" sz="2800" dirty="0">
                  <a:latin typeface="HGP創英角ｺﾞｼｯｸUB" panose="020B0900000000000000" pitchFamily="50" charset="-128"/>
                  <a:ea typeface="HGP創英角ｺﾞｼｯｸUB" panose="020B0900000000000000" pitchFamily="50" charset="-128"/>
                </a:endParaRPr>
              </a:p>
              <a:p>
                <a:pPr algn="ct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どのように測定共有するか？</a:t>
                </a:r>
              </a:p>
            </p:txBody>
          </p:sp>
        </p:grpSp>
        <p:grpSp>
          <p:nvGrpSpPr>
            <p:cNvPr id="17" name="グループ化 16">
              <a:extLst>
                <a:ext uri="{FF2B5EF4-FFF2-40B4-BE49-F238E27FC236}">
                  <a16:creationId xmlns:a16="http://schemas.microsoft.com/office/drawing/2014/main" id="{8747161B-0A26-F7D8-1AEC-947BB3784833}"/>
                </a:ext>
              </a:extLst>
            </p:cNvPr>
            <p:cNvGrpSpPr/>
            <p:nvPr/>
          </p:nvGrpSpPr>
          <p:grpSpPr>
            <a:xfrm>
              <a:off x="797446" y="3365703"/>
              <a:ext cx="4032448" cy="1071409"/>
              <a:chOff x="3791744" y="1601506"/>
              <a:chExt cx="4032448" cy="1071409"/>
            </a:xfrm>
          </p:grpSpPr>
          <p:sp>
            <p:nvSpPr>
              <p:cNvPr id="18" name="正方形/長方形 17">
                <a:extLst>
                  <a:ext uri="{FF2B5EF4-FFF2-40B4-BE49-F238E27FC236}">
                    <a16:creationId xmlns:a16="http://schemas.microsoft.com/office/drawing/2014/main" id="{AAB34F67-D071-A97D-BBF8-6F209C7C884C}"/>
                  </a:ext>
                </a:extLst>
              </p:cNvPr>
              <p:cNvSpPr/>
              <p:nvPr/>
            </p:nvSpPr>
            <p:spPr>
              <a:xfrm>
                <a:off x="3791744" y="1601506"/>
                <a:ext cx="4032448" cy="1071409"/>
              </a:xfrm>
              <a:prstGeom prst="rect">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A6C9AEE5-913E-35EF-633B-7DE2308F0242}"/>
                  </a:ext>
                </a:extLst>
              </p:cNvPr>
              <p:cNvSpPr txBox="1"/>
              <p:nvPr/>
            </p:nvSpPr>
            <p:spPr>
              <a:xfrm>
                <a:off x="4280428" y="1671499"/>
                <a:ext cx="3114381" cy="950773"/>
              </a:xfrm>
              <a:prstGeom prst="rect">
                <a:avLst/>
              </a:prstGeom>
              <a:noFill/>
            </p:spPr>
            <p:txBody>
              <a:bodyPr wrap="square" rtlCol="0">
                <a:noAutofit/>
              </a:bodyPr>
              <a:lstStyle/>
              <a:p>
                <a:pPr algn="ctr"/>
                <a:r>
                  <a:rPr kumimoji="1" lang="ja-JP" altLang="en-US" sz="2800" dirty="0">
                    <a:latin typeface="HGP創英角ｺﾞｼｯｸUB" panose="020B0900000000000000" pitchFamily="50" charset="-128"/>
                    <a:ea typeface="HGP創英角ｺﾞｼｯｸUB" panose="020B0900000000000000" pitchFamily="50" charset="-128"/>
                  </a:rPr>
                  <a:t>活動の振り返り</a:t>
                </a:r>
                <a:endParaRPr kumimoji="1" lang="en-US" altLang="ja-JP" sz="2800" dirty="0">
                  <a:latin typeface="HGP創英角ｺﾞｼｯｸUB" panose="020B0900000000000000" pitchFamily="50" charset="-128"/>
                  <a:ea typeface="HGP創英角ｺﾞｼｯｸUB" panose="020B0900000000000000" pitchFamily="50" charset="-128"/>
                </a:endParaRPr>
              </a:p>
              <a:p>
                <a:pPr algn="ctr"/>
                <a:r>
                  <a:rPr kumimoji="1" lang="ja-JP" altLang="en-US" sz="2400" dirty="0">
                    <a:solidFill>
                      <a:srgbClr val="0070C0"/>
                    </a:solidFill>
                    <a:latin typeface="HGP創英角ｺﾞｼｯｸUB" panose="020B0900000000000000" pitchFamily="50" charset="-128"/>
                    <a:ea typeface="HGP創英角ｺﾞｼｯｸUB" panose="020B0900000000000000" pitchFamily="50" charset="-128"/>
                  </a:rPr>
                  <a:t>何が学べるか</a:t>
                </a:r>
                <a:r>
                  <a:rPr kumimoji="1" lang="ja-JP" altLang="en-US" sz="2800" dirty="0">
                    <a:latin typeface="HGP創英角ｺﾞｼｯｸUB" panose="020B0900000000000000" pitchFamily="50" charset="-128"/>
                    <a:ea typeface="HGP創英角ｺﾞｼｯｸUB" panose="020B0900000000000000" pitchFamily="50" charset="-128"/>
                  </a:rPr>
                  <a:t>？</a:t>
                </a:r>
              </a:p>
            </p:txBody>
          </p:sp>
        </p:grpSp>
        <p:sp>
          <p:nvSpPr>
            <p:cNvPr id="21" name="二等辺三角形 20">
              <a:extLst>
                <a:ext uri="{FF2B5EF4-FFF2-40B4-BE49-F238E27FC236}">
                  <a16:creationId xmlns:a16="http://schemas.microsoft.com/office/drawing/2014/main" id="{F725D76D-5FCE-9B5F-D3C1-24588149FE52}"/>
                </a:ext>
              </a:extLst>
            </p:cNvPr>
            <p:cNvSpPr/>
            <p:nvPr/>
          </p:nvSpPr>
          <p:spPr>
            <a:xfrm rot="2302493">
              <a:off x="3972115" y="2585249"/>
              <a:ext cx="726872" cy="37006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4" name="テキスト ボックス 23">
            <a:extLst>
              <a:ext uri="{FF2B5EF4-FFF2-40B4-BE49-F238E27FC236}">
                <a16:creationId xmlns:a16="http://schemas.microsoft.com/office/drawing/2014/main" id="{272AF757-D92E-F906-21F4-4C33BF1E3208}"/>
              </a:ext>
            </a:extLst>
          </p:cNvPr>
          <p:cNvSpPr txBox="1"/>
          <p:nvPr/>
        </p:nvSpPr>
        <p:spPr>
          <a:xfrm>
            <a:off x="5022303" y="2647483"/>
            <a:ext cx="3600400" cy="47866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変革実践活動 </a:t>
            </a:r>
          </a:p>
        </p:txBody>
      </p:sp>
      <p:sp>
        <p:nvSpPr>
          <p:cNvPr id="25" name="テキスト ボックス 24">
            <a:extLst>
              <a:ext uri="{FF2B5EF4-FFF2-40B4-BE49-F238E27FC236}">
                <a16:creationId xmlns:a16="http://schemas.microsoft.com/office/drawing/2014/main" id="{ADBBA15F-CEF4-E88E-AA01-76F4F5DFB029}"/>
              </a:ext>
            </a:extLst>
          </p:cNvPr>
          <p:cNvSpPr txBox="1"/>
          <p:nvPr/>
        </p:nvSpPr>
        <p:spPr>
          <a:xfrm>
            <a:off x="686707" y="5891260"/>
            <a:ext cx="10593869" cy="70609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強みを活かしているか？  「ありたい姿」 に近づいているか？ </a:t>
            </a:r>
            <a:endParaRPr kumimoji="1" lang="en-US" altLang="ja-JP" sz="32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7" name="テキスト ボックス 26">
            <a:extLst>
              <a:ext uri="{FF2B5EF4-FFF2-40B4-BE49-F238E27FC236}">
                <a16:creationId xmlns:a16="http://schemas.microsoft.com/office/drawing/2014/main" id="{D85951AF-0FBA-1A0A-CA76-8D50B07C422F}"/>
              </a:ext>
            </a:extLst>
          </p:cNvPr>
          <p:cNvSpPr txBox="1"/>
          <p:nvPr/>
        </p:nvSpPr>
        <p:spPr>
          <a:xfrm>
            <a:off x="9927649" y="593601"/>
            <a:ext cx="2010704" cy="70609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ありたい姿</a:t>
            </a:r>
            <a:endParaRPr kumimoji="1" lang="en-US" altLang="ja-JP"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28" name="テキスト ボックス 27">
            <a:extLst>
              <a:ext uri="{FF2B5EF4-FFF2-40B4-BE49-F238E27FC236}">
                <a16:creationId xmlns:a16="http://schemas.microsoft.com/office/drawing/2014/main" id="{6E5DB525-DB11-1DFB-8396-1E71F3AF5F84}"/>
              </a:ext>
            </a:extLst>
          </p:cNvPr>
          <p:cNvSpPr txBox="1"/>
          <p:nvPr/>
        </p:nvSpPr>
        <p:spPr>
          <a:xfrm>
            <a:off x="9253196" y="1784748"/>
            <a:ext cx="2010704" cy="70609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rPr>
              <a:t>好循環</a:t>
            </a:r>
            <a:endParaRPr kumimoji="1" lang="en-US" altLang="ja-JP" sz="3200" b="0" i="0" u="none" strike="noStrike" kern="1200" cap="none" spc="0" normalizeH="0" baseline="0" noProof="0" dirty="0">
              <a:ln>
                <a:noFill/>
              </a:ln>
              <a:solidFill>
                <a:schemeClr val="tx1">
                  <a:lumMod val="75000"/>
                  <a:lumOff val="25000"/>
                </a:scheme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4092206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40D64-3BAF-6A86-5C1A-97FE32413E26}"/>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9F7700C0-42C3-F57E-1BD8-CE4F796489F0}"/>
              </a:ext>
            </a:extLst>
          </p:cNvPr>
          <p:cNvSpPr>
            <a:spLocks noGrp="1"/>
          </p:cNvSpPr>
          <p:nvPr>
            <p:ph type="title" idx="4294967295"/>
          </p:nvPr>
        </p:nvSpPr>
        <p:spPr>
          <a:xfrm>
            <a:off x="619817" y="404664"/>
            <a:ext cx="10948791" cy="648072"/>
          </a:xfrm>
          <a:prstGeom prst="rect">
            <a:avLst/>
          </a:prstGeom>
        </p:spPr>
        <p:txBody>
          <a:bodyPr/>
          <a:lstStyle/>
          <a:p>
            <a:r>
              <a:rPr lang="ja-JP" altLang="en-US" dirty="0"/>
              <a:t>４</a:t>
            </a:r>
            <a:r>
              <a:rPr lang="en-US" altLang="ja-JP" dirty="0"/>
              <a:t>-</a:t>
            </a:r>
            <a:r>
              <a:rPr lang="ja-JP" altLang="en-US" dirty="0"/>
              <a:t>５ 「変革実践活動＋結果振り返り」 様式例</a:t>
            </a:r>
            <a:br>
              <a:rPr kumimoji="1" lang="en-US" altLang="ja-JP" dirty="0"/>
            </a:br>
            <a:br>
              <a:rPr lang="en-US" altLang="ja-JP" dirty="0">
                <a:solidFill>
                  <a:prstClr val="black">
                    <a:lumMod val="75000"/>
                    <a:lumOff val="25000"/>
                  </a:prstClr>
                </a:solidFill>
              </a:rPr>
            </a:br>
            <a:endParaRPr kumimoji="1" lang="ja-JP" altLang="en-US" dirty="0"/>
          </a:p>
        </p:txBody>
      </p:sp>
      <p:grpSp>
        <p:nvGrpSpPr>
          <p:cNvPr id="5" name="グループ化 4">
            <a:extLst>
              <a:ext uri="{FF2B5EF4-FFF2-40B4-BE49-F238E27FC236}">
                <a16:creationId xmlns:a16="http://schemas.microsoft.com/office/drawing/2014/main" id="{964981D1-D2D1-CBFE-14D9-FC6BC1D8778B}"/>
              </a:ext>
            </a:extLst>
          </p:cNvPr>
          <p:cNvGrpSpPr/>
          <p:nvPr/>
        </p:nvGrpSpPr>
        <p:grpSpPr>
          <a:xfrm>
            <a:off x="767408" y="1287609"/>
            <a:ext cx="10172032" cy="5108059"/>
            <a:chOff x="767408" y="1287609"/>
            <a:chExt cx="10172032" cy="5108059"/>
          </a:xfrm>
        </p:grpSpPr>
        <p:sp>
          <p:nvSpPr>
            <p:cNvPr id="7" name="テキスト ボックス 6">
              <a:extLst>
                <a:ext uri="{FF2B5EF4-FFF2-40B4-BE49-F238E27FC236}">
                  <a16:creationId xmlns:a16="http://schemas.microsoft.com/office/drawing/2014/main" id="{4618E32B-784D-6710-FFFA-4FDAEF748AC4}"/>
                </a:ext>
              </a:extLst>
            </p:cNvPr>
            <p:cNvSpPr txBox="1"/>
            <p:nvPr/>
          </p:nvSpPr>
          <p:spPr>
            <a:xfrm>
              <a:off x="767408" y="1287609"/>
              <a:ext cx="2460122" cy="2479591"/>
            </a:xfrm>
            <a:prstGeom prst="rect">
              <a:avLst/>
            </a:prstGeom>
            <a:solidFill>
              <a:schemeClr val="bg1"/>
            </a:solidFill>
            <a:ln w="44450">
              <a:solidFill>
                <a:srgbClr val="CCECFF"/>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（経営の設計図）</a:t>
              </a:r>
            </a:p>
          </p:txBody>
        </p:sp>
        <p:sp>
          <p:nvSpPr>
            <p:cNvPr id="8" name="テキスト ボックス 7">
              <a:extLst>
                <a:ext uri="{FF2B5EF4-FFF2-40B4-BE49-F238E27FC236}">
                  <a16:creationId xmlns:a16="http://schemas.microsoft.com/office/drawing/2014/main" id="{16CC6687-78AA-00A3-2E5E-5C24CF0B36C2}"/>
                </a:ext>
              </a:extLst>
            </p:cNvPr>
            <p:cNvSpPr txBox="1"/>
            <p:nvPr/>
          </p:nvSpPr>
          <p:spPr>
            <a:xfrm>
              <a:off x="3321360" y="1287609"/>
              <a:ext cx="2460122" cy="2479591"/>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顧客・市場の</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洞察・理解の変革</a:t>
              </a:r>
            </a:p>
          </p:txBody>
        </p:sp>
        <p:sp>
          <p:nvSpPr>
            <p:cNvPr id="9" name="テキスト ボックス 8">
              <a:extLst>
                <a:ext uri="{FF2B5EF4-FFF2-40B4-BE49-F238E27FC236}">
                  <a16:creationId xmlns:a16="http://schemas.microsoft.com/office/drawing/2014/main" id="{113FEBEC-A9D0-C139-6F57-8DB5732DA8F7}"/>
                </a:ext>
              </a:extLst>
            </p:cNvPr>
            <p:cNvSpPr txBox="1"/>
            <p:nvPr/>
          </p:nvSpPr>
          <p:spPr>
            <a:xfrm>
              <a:off x="767408" y="3906598"/>
              <a:ext cx="2460122" cy="2479591"/>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リーダーシップの</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生成・共鳴の変革</a:t>
              </a:r>
            </a:p>
          </p:txBody>
        </p:sp>
        <p:sp>
          <p:nvSpPr>
            <p:cNvPr id="12" name="テキスト ボックス 11">
              <a:extLst>
                <a:ext uri="{FF2B5EF4-FFF2-40B4-BE49-F238E27FC236}">
                  <a16:creationId xmlns:a16="http://schemas.microsoft.com/office/drawing/2014/main" id="{E726A419-C702-D496-4C75-864FB5074044}"/>
                </a:ext>
              </a:extLst>
            </p:cNvPr>
            <p:cNvSpPr txBox="1"/>
            <p:nvPr/>
          </p:nvSpPr>
          <p:spPr>
            <a:xfrm>
              <a:off x="5900338" y="1287609"/>
              <a:ext cx="2460122" cy="2479591"/>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顧客価値の</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創造・提供の変革</a:t>
              </a:r>
            </a:p>
          </p:txBody>
        </p:sp>
        <p:sp>
          <p:nvSpPr>
            <p:cNvPr id="13" name="テキスト ボックス 12">
              <a:extLst>
                <a:ext uri="{FF2B5EF4-FFF2-40B4-BE49-F238E27FC236}">
                  <a16:creationId xmlns:a16="http://schemas.microsoft.com/office/drawing/2014/main" id="{B482847E-9C88-6F51-3653-170E56FB1E6C}"/>
                </a:ext>
              </a:extLst>
            </p:cNvPr>
            <p:cNvSpPr txBox="1"/>
            <p:nvPr/>
          </p:nvSpPr>
          <p:spPr>
            <a:xfrm>
              <a:off x="8454290" y="1287609"/>
              <a:ext cx="2460122" cy="2479591"/>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組織能力の</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向上・開発の変革</a:t>
              </a:r>
            </a:p>
          </p:txBody>
        </p:sp>
        <p:sp>
          <p:nvSpPr>
            <p:cNvPr id="14" name="テキスト ボックス 13">
              <a:extLst>
                <a:ext uri="{FF2B5EF4-FFF2-40B4-BE49-F238E27FC236}">
                  <a16:creationId xmlns:a16="http://schemas.microsoft.com/office/drawing/2014/main" id="{C0B22122-4BCF-4AAB-C3CB-1FEF93963534}"/>
                </a:ext>
              </a:extLst>
            </p:cNvPr>
            <p:cNvSpPr txBox="1"/>
            <p:nvPr/>
          </p:nvSpPr>
          <p:spPr>
            <a:xfrm>
              <a:off x="5900339" y="3906598"/>
              <a:ext cx="2460122" cy="2479591"/>
            </a:xfrm>
            <a:prstGeom prst="rect">
              <a:avLst/>
            </a:prstGeom>
            <a:solidFill>
              <a:schemeClr val="bg1"/>
            </a:solidFill>
            <a:ln w="44450">
              <a:solidFill>
                <a:srgbClr val="CCECFF"/>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活動結果</a:t>
              </a:r>
            </a:p>
          </p:txBody>
        </p:sp>
        <p:sp>
          <p:nvSpPr>
            <p:cNvPr id="2" name="テキスト ボックス 1">
              <a:extLst>
                <a:ext uri="{FF2B5EF4-FFF2-40B4-BE49-F238E27FC236}">
                  <a16:creationId xmlns:a16="http://schemas.microsoft.com/office/drawing/2014/main" id="{DB35A771-F5EB-2ACB-1D06-7CBA796DA1F9}"/>
                </a:ext>
              </a:extLst>
            </p:cNvPr>
            <p:cNvSpPr txBox="1"/>
            <p:nvPr/>
          </p:nvSpPr>
          <p:spPr>
            <a:xfrm>
              <a:off x="3321360" y="3916077"/>
              <a:ext cx="2460122" cy="2479591"/>
            </a:xfrm>
            <a:prstGeom prst="rect">
              <a:avLst/>
            </a:prstGeom>
            <a:solidFill>
              <a:srgbClr val="CCECF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戦略思考の醸成</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　戦略実現方法の変革</a:t>
              </a:r>
            </a:p>
          </p:txBody>
        </p:sp>
        <p:sp>
          <p:nvSpPr>
            <p:cNvPr id="4" name="テキスト ボックス 3">
              <a:extLst>
                <a:ext uri="{FF2B5EF4-FFF2-40B4-BE49-F238E27FC236}">
                  <a16:creationId xmlns:a16="http://schemas.microsoft.com/office/drawing/2014/main" id="{913C10CB-AB79-2A9F-347C-429205BA9151}"/>
                </a:ext>
              </a:extLst>
            </p:cNvPr>
            <p:cNvSpPr txBox="1"/>
            <p:nvPr/>
          </p:nvSpPr>
          <p:spPr>
            <a:xfrm>
              <a:off x="8479318" y="3905812"/>
              <a:ext cx="2460122" cy="2479591"/>
            </a:xfrm>
            <a:prstGeom prst="rect">
              <a:avLst/>
            </a:prstGeom>
            <a:solidFill>
              <a:schemeClr val="bg1"/>
            </a:solidFill>
            <a:ln w="44450">
              <a:solidFill>
                <a:srgbClr val="CCECFF"/>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振り返り</a:t>
              </a:r>
            </a:p>
          </p:txBody>
        </p:sp>
      </p:grpSp>
      <p:sp>
        <p:nvSpPr>
          <p:cNvPr id="6" name="矢印: 右 5">
            <a:extLst>
              <a:ext uri="{FF2B5EF4-FFF2-40B4-BE49-F238E27FC236}">
                <a16:creationId xmlns:a16="http://schemas.microsoft.com/office/drawing/2014/main" id="{D6694E4D-92A5-7D57-8E94-8F83C4D38C6B}"/>
              </a:ext>
            </a:extLst>
          </p:cNvPr>
          <p:cNvSpPr/>
          <p:nvPr/>
        </p:nvSpPr>
        <p:spPr>
          <a:xfrm>
            <a:off x="1533740" y="1708780"/>
            <a:ext cx="1152128" cy="1728192"/>
          </a:xfrm>
          <a:prstGeom prst="rightArrow">
            <a:avLst>
              <a:gd name="adj1" fmla="val 57937"/>
              <a:gd name="adj2" fmla="val 50000"/>
            </a:avLst>
          </a:prstGeom>
          <a:solidFill>
            <a:srgbClr val="CC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0" name="テキスト ボックス 9">
            <a:extLst>
              <a:ext uri="{FF2B5EF4-FFF2-40B4-BE49-F238E27FC236}">
                <a16:creationId xmlns:a16="http://schemas.microsoft.com/office/drawing/2014/main" id="{665C8482-26E6-95A8-7CDE-35FC39677417}"/>
              </a:ext>
            </a:extLst>
          </p:cNvPr>
          <p:cNvSpPr txBox="1"/>
          <p:nvPr/>
        </p:nvSpPr>
        <p:spPr>
          <a:xfrm>
            <a:off x="3452200" y="2031486"/>
            <a:ext cx="2184218" cy="1253497"/>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変革のために、どのように</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お客さまの理解・洞察を深めていきますか？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★実践★</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実践結果はどうでしたか？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何を学びましたか？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次に、どのような活動を実践していきますか？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1" name="テキスト ボックス 10">
            <a:extLst>
              <a:ext uri="{FF2B5EF4-FFF2-40B4-BE49-F238E27FC236}">
                <a16:creationId xmlns:a16="http://schemas.microsoft.com/office/drawing/2014/main" id="{5540C6F1-93C2-81D9-A2A5-8AFD66A92FBD}"/>
              </a:ext>
            </a:extLst>
          </p:cNvPr>
          <p:cNvSpPr txBox="1"/>
          <p:nvPr/>
        </p:nvSpPr>
        <p:spPr>
          <a:xfrm>
            <a:off x="6038290" y="2007926"/>
            <a:ext cx="2184218" cy="628986"/>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変革のために、どのように</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お客さまへの価値を生みだし、</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届けていきますか？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実践結果はどうでしたか？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何を学びましたか？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次に、どのような活動を実践していきますか？</a:t>
            </a:r>
          </a:p>
          <a:p>
            <a:pPr lvl="0">
              <a:defRPr/>
            </a:pPr>
            <a:endParaRPr lang="ja-JP" altLang="en-US" sz="11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5" name="テキスト ボックス 14">
            <a:extLst>
              <a:ext uri="{FF2B5EF4-FFF2-40B4-BE49-F238E27FC236}">
                <a16:creationId xmlns:a16="http://schemas.microsoft.com/office/drawing/2014/main" id="{879D393A-4E5F-70C0-00F4-744688BE7A40}"/>
              </a:ext>
            </a:extLst>
          </p:cNvPr>
          <p:cNvSpPr txBox="1"/>
          <p:nvPr/>
        </p:nvSpPr>
        <p:spPr>
          <a:xfrm>
            <a:off x="8592242" y="1994283"/>
            <a:ext cx="2184218" cy="1074677"/>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変革のための組織能力を、どのように向上、開発していきますか？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実践結果はどうでしたか？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何を学びましたか？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次に、どのような活動を実践していきますか？</a:t>
            </a:r>
          </a:p>
          <a:p>
            <a:pPr lvl="0">
              <a:defRPr/>
            </a:pPr>
            <a:endParaRPr lang="ja-JP" altLang="en-US" sz="11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6" name="テキスト ボックス 15">
            <a:extLst>
              <a:ext uri="{FF2B5EF4-FFF2-40B4-BE49-F238E27FC236}">
                <a16:creationId xmlns:a16="http://schemas.microsoft.com/office/drawing/2014/main" id="{5C46BDF2-15A5-CF5A-161F-5D95490D1A88}"/>
              </a:ext>
            </a:extLst>
          </p:cNvPr>
          <p:cNvSpPr txBox="1"/>
          <p:nvPr/>
        </p:nvSpPr>
        <p:spPr>
          <a:xfrm>
            <a:off x="1017695" y="4581128"/>
            <a:ext cx="2184808" cy="989263"/>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変革のために、どのように組織内外を巻き込でいきますか？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実践結果はどうでしたか？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何を学びましたか？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次に、どのような活動を実践していきますか？</a:t>
            </a:r>
          </a:p>
          <a:p>
            <a:pPr lvl="0">
              <a:defRPr/>
            </a:pPr>
            <a:endParaRPr lang="ja-JP" altLang="en-US" sz="11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7" name="テキスト ボックス 16">
            <a:extLst>
              <a:ext uri="{FF2B5EF4-FFF2-40B4-BE49-F238E27FC236}">
                <a16:creationId xmlns:a16="http://schemas.microsoft.com/office/drawing/2014/main" id="{98AC02F4-65F2-E4E8-B4FF-146F3BCA363B}"/>
              </a:ext>
            </a:extLst>
          </p:cNvPr>
          <p:cNvSpPr txBox="1"/>
          <p:nvPr/>
        </p:nvSpPr>
        <p:spPr>
          <a:xfrm>
            <a:off x="3380961" y="4523149"/>
            <a:ext cx="2390973" cy="98926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変革のために必要な、戦略思考を磨き、実現度を高めていくために、どのような活動を実践していきますか？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実践結果はどうでしたか？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何を学びましたか？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次に、どのような活動を実践していきますか？</a:t>
            </a:r>
          </a:p>
          <a:p>
            <a:pPr lvl="0">
              <a:defRPr/>
            </a:pPr>
            <a:endParaRPr lang="ja-JP" altLang="en-US" sz="11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8" name="テキスト ボックス 17">
            <a:extLst>
              <a:ext uri="{FF2B5EF4-FFF2-40B4-BE49-F238E27FC236}">
                <a16:creationId xmlns:a16="http://schemas.microsoft.com/office/drawing/2014/main" id="{0A00BE85-9B3F-000E-09C0-A6D001B8EBE5}"/>
              </a:ext>
            </a:extLst>
          </p:cNvPr>
          <p:cNvSpPr txBox="1"/>
          <p:nvPr/>
        </p:nvSpPr>
        <p:spPr>
          <a:xfrm>
            <a:off x="5993276" y="4567991"/>
            <a:ext cx="2264460" cy="643253"/>
          </a:xfrm>
          <a:prstGeom prst="rect">
            <a:avLst/>
          </a:prstGeom>
          <a:noFill/>
        </p:spPr>
        <p:txBody>
          <a:bodyPr wrap="square" rtlCol="0">
            <a:noAutofit/>
          </a:bodyPr>
          <a:lstStyle/>
          <a:p>
            <a:pPr lvl="0">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変革活動全体の結果はいかがでしたか？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lvl="0">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何を学びましたか？</a:t>
            </a:r>
            <a:endParaRPr lang="en-US" altLang="ja-JP" sz="1100" dirty="0">
              <a:solidFill>
                <a:srgbClr val="0070C0"/>
              </a:solidFill>
              <a:latin typeface="HGP創英角ｺﾞｼｯｸUB" panose="020B0900000000000000" pitchFamily="50" charset="-128"/>
              <a:ea typeface="HGP創英角ｺﾞｼｯｸUB" panose="020B0900000000000000" pitchFamily="50" charset="-128"/>
            </a:endParaRPr>
          </a:p>
          <a:p>
            <a:pPr>
              <a:defRPr/>
            </a:pPr>
            <a:r>
              <a:rPr lang="ja-JP" altLang="en-US" sz="1100" dirty="0">
                <a:solidFill>
                  <a:srgbClr val="0070C0"/>
                </a:solidFill>
                <a:latin typeface="HGP創英角ｺﾞｼｯｸUB" panose="020B0900000000000000" pitchFamily="50" charset="-128"/>
                <a:ea typeface="HGP創英角ｺﾞｼｯｸUB" panose="020B0900000000000000" pitchFamily="50" charset="-128"/>
              </a:rPr>
              <a:t>次に、どのような活動を実践していきますか？</a:t>
            </a:r>
          </a:p>
          <a:p>
            <a:pPr lvl="0">
              <a:defRPr/>
            </a:pPr>
            <a:endParaRPr lang="ja-JP" altLang="en-US" sz="1100" dirty="0">
              <a:solidFill>
                <a:srgbClr val="0070C0"/>
              </a:solidFill>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9" name="テキスト ボックス 18">
            <a:extLst>
              <a:ext uri="{FF2B5EF4-FFF2-40B4-BE49-F238E27FC236}">
                <a16:creationId xmlns:a16="http://schemas.microsoft.com/office/drawing/2014/main" id="{418F32BD-4A6F-3D4C-9592-2191D9D0C5C7}"/>
              </a:ext>
            </a:extLst>
          </p:cNvPr>
          <p:cNvSpPr txBox="1"/>
          <p:nvPr/>
        </p:nvSpPr>
        <p:spPr>
          <a:xfrm>
            <a:off x="8592242" y="4583050"/>
            <a:ext cx="2264460" cy="790166"/>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全体の活動や結果から何を学びましたか？</a:t>
            </a:r>
            <a:endParaRPr kumimoji="1" lang="en-US" altLang="ja-JP"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70C0"/>
                </a:solidFill>
                <a:effectLst/>
                <a:uLnTx/>
                <a:uFillTx/>
                <a:latin typeface="HGP創英角ｺﾞｼｯｸUB" panose="020B0900000000000000" pitchFamily="50" charset="-128"/>
                <a:ea typeface="HGP創英角ｺﾞｼｯｸUB" panose="020B0900000000000000" pitchFamily="50" charset="-128"/>
                <a:cs typeface="+mn-cs"/>
              </a:rPr>
              <a:t>次に、どのような活動を実践していきますか？</a:t>
            </a:r>
          </a:p>
        </p:txBody>
      </p:sp>
      <p:sp>
        <p:nvSpPr>
          <p:cNvPr id="20" name="テキスト ボックス 19">
            <a:extLst>
              <a:ext uri="{FF2B5EF4-FFF2-40B4-BE49-F238E27FC236}">
                <a16:creationId xmlns:a16="http://schemas.microsoft.com/office/drawing/2014/main" id="{02C2AD7A-AC1A-60FC-5DD9-691BDB265582}"/>
              </a:ext>
            </a:extLst>
          </p:cNvPr>
          <p:cNvSpPr txBox="1"/>
          <p:nvPr/>
        </p:nvSpPr>
        <p:spPr>
          <a:xfrm>
            <a:off x="762134" y="2962818"/>
            <a:ext cx="24601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600" b="0" i="0" u="none" strike="noStrike" kern="1200" cap="none" spc="0" normalizeH="0" baseline="0" noProof="0" dirty="0">
                <a:ln>
                  <a:noFill/>
                </a:ln>
                <a:solidFill>
                  <a:srgbClr val="B93D90"/>
                </a:solidFill>
                <a:effectLst/>
                <a:uLnTx/>
                <a:uFillTx/>
                <a:latin typeface="HGP創英角ｺﾞｼｯｸUB" panose="020B0900000000000000" pitchFamily="50" charset="-128"/>
                <a:ea typeface="HGP創英角ｺﾞｼｯｸUB" panose="020B0900000000000000" pitchFamily="50" charset="-128"/>
                <a:cs typeface="+mn-cs"/>
              </a:rPr>
              <a:t>変革の実践</a:t>
            </a:r>
          </a:p>
        </p:txBody>
      </p:sp>
    </p:spTree>
    <p:extLst>
      <p:ext uri="{BB962C8B-B14F-4D97-AF65-F5344CB8AC3E}">
        <p14:creationId xmlns:p14="http://schemas.microsoft.com/office/powerpoint/2010/main" val="3417181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A49A5-B57B-116B-9D24-1C5EE1746B13}"/>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4BC0C71B-E7A5-1BEC-85AD-DF246A91653A}"/>
              </a:ext>
            </a:extLst>
          </p:cNvPr>
          <p:cNvSpPr>
            <a:spLocks noGrp="1"/>
          </p:cNvSpPr>
          <p:nvPr>
            <p:ph type="title"/>
          </p:nvPr>
        </p:nvSpPr>
        <p:spPr>
          <a:xfrm>
            <a:off x="3863752" y="3140968"/>
            <a:ext cx="8136904" cy="1223332"/>
          </a:xfrm>
        </p:spPr>
        <p:txBody>
          <a:bodyPr/>
          <a:lstStyle/>
          <a:p>
            <a:pPr lvl="0" algn="l">
              <a:lnSpc>
                <a:spcPts val="6000"/>
              </a:lnSpc>
              <a:defRPr/>
            </a:pPr>
            <a:r>
              <a:rPr lang="ja-JP" altLang="en-US" sz="7200" dirty="0">
                <a:solidFill>
                  <a:prstClr val="white"/>
                </a:solidFill>
              </a:rPr>
              <a:t>活動結果と振り返り</a:t>
            </a:r>
            <a:endParaRPr lang="en-US" altLang="ja-JP" sz="4400" dirty="0">
              <a:solidFill>
                <a:prstClr val="white"/>
              </a:solidFill>
            </a:endParaRPr>
          </a:p>
        </p:txBody>
      </p:sp>
      <p:sp>
        <p:nvSpPr>
          <p:cNvPr id="3" name="テキスト ボックス 2">
            <a:extLst>
              <a:ext uri="{FF2B5EF4-FFF2-40B4-BE49-F238E27FC236}">
                <a16:creationId xmlns:a16="http://schemas.microsoft.com/office/drawing/2014/main" id="{0E002D93-47FE-A83D-CC6F-8B0813865CC0}"/>
              </a:ext>
            </a:extLst>
          </p:cNvPr>
          <p:cNvSpPr txBox="1"/>
          <p:nvPr/>
        </p:nvSpPr>
        <p:spPr>
          <a:xfrm>
            <a:off x="-168696" y="203150"/>
            <a:ext cx="4608512" cy="5386090"/>
          </a:xfrm>
          <a:prstGeom prst="rect">
            <a:avLst/>
          </a:prstGeom>
          <a:noFill/>
        </p:spPr>
        <p:txBody>
          <a:bodyPr wrap="square" rtlCol="0">
            <a:spAutoFit/>
          </a:bodyPr>
          <a:lstStyle/>
          <a:p>
            <a:pPr algn="ctr"/>
            <a:r>
              <a:rPr kumimoji="1" lang="ja-JP" altLang="en-US" sz="34400" dirty="0">
                <a:solidFill>
                  <a:schemeClr val="bg1"/>
                </a:solidFill>
                <a:latin typeface="HGP創英角ｺﾞｼｯｸUB" panose="020B0900000000000000" pitchFamily="50" charset="-128"/>
                <a:ea typeface="HGP創英角ｺﾞｼｯｸUB" panose="020B0900000000000000" pitchFamily="50" charset="-128"/>
              </a:rPr>
              <a:t>５</a:t>
            </a:r>
          </a:p>
        </p:txBody>
      </p:sp>
      <p:sp>
        <p:nvSpPr>
          <p:cNvPr id="2" name="タイトル 4">
            <a:extLst>
              <a:ext uri="{FF2B5EF4-FFF2-40B4-BE49-F238E27FC236}">
                <a16:creationId xmlns:a16="http://schemas.microsoft.com/office/drawing/2014/main" id="{7F51978A-238D-5749-DB0C-5B277DE1A8BC}"/>
              </a:ext>
            </a:extLst>
          </p:cNvPr>
          <p:cNvSpPr txBox="1">
            <a:spLocks/>
          </p:cNvSpPr>
          <p:nvPr/>
        </p:nvSpPr>
        <p:spPr>
          <a:xfrm>
            <a:off x="4209460" y="3843744"/>
            <a:ext cx="7962820" cy="1728192"/>
          </a:xfrm>
          <a:prstGeom prst="rect">
            <a:avLst/>
          </a:prstGeom>
        </p:spPr>
        <p:txBody>
          <a:bodyPr vert="horz" lIns="91422" tIns="45711" rIns="91422" bIns="45711" rtlCol="0" anchor="ctr">
            <a:noAutofit/>
          </a:bodyPr>
          <a:lstStyle>
            <a:lvl1pPr algn="ctr" defTabSz="914226" rtl="0" eaLnBrk="1" latinLnBrk="0" hangingPunct="1">
              <a:spcBef>
                <a:spcPct val="0"/>
              </a:spcBef>
              <a:buNone/>
              <a:defRPr kumimoji="1" sz="4500" kern="1200">
                <a:solidFill>
                  <a:schemeClr val="tx1"/>
                </a:solidFill>
                <a:latin typeface="HGP創英角ｺﾞｼｯｸUB" panose="020B0900000000000000" pitchFamily="50" charset="-128"/>
                <a:ea typeface="HGP創英角ｺﾞｼｯｸUB" panose="020B0900000000000000" pitchFamily="50" charset="-128"/>
                <a:cs typeface="+mj-cs"/>
              </a:defRPr>
            </a:lvl1pPr>
          </a:lstStyle>
          <a:p>
            <a:pPr marL="628650" indent="-628650" algn="l">
              <a:lnSpc>
                <a:spcPts val="6000"/>
              </a:lnSpc>
              <a:defRPr/>
            </a:pPr>
            <a:r>
              <a:rPr lang="ja-JP" altLang="en-US" sz="4400" dirty="0">
                <a:solidFill>
                  <a:prstClr val="white"/>
                </a:solidFill>
              </a:rPr>
              <a:t>～ 進化を生みだすらせん階段</a:t>
            </a:r>
          </a:p>
        </p:txBody>
      </p:sp>
    </p:spTree>
    <p:extLst>
      <p:ext uri="{BB962C8B-B14F-4D97-AF65-F5344CB8AC3E}">
        <p14:creationId xmlns:p14="http://schemas.microsoft.com/office/powerpoint/2010/main" val="2509837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B649B-A37A-4E5B-4DF7-643177A0B10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6488582-AC38-0E58-C55D-A837C3A09269}"/>
              </a:ext>
            </a:extLst>
          </p:cNvPr>
          <p:cNvSpPr>
            <a:spLocks noGrp="1"/>
          </p:cNvSpPr>
          <p:nvPr>
            <p:ph type="title"/>
          </p:nvPr>
        </p:nvSpPr>
        <p:spPr>
          <a:xfrm>
            <a:off x="1827685" y="-17852"/>
            <a:ext cx="8608638" cy="782556"/>
          </a:xfrm>
        </p:spPr>
        <p:txBody>
          <a:bodyPr/>
          <a:lstStyle/>
          <a:p>
            <a:r>
              <a:rPr lang="ja-JP" altLang="en-US" sz="2800" dirty="0">
                <a:solidFill>
                  <a:schemeClr val="bg1"/>
                </a:solidFill>
              </a:rPr>
              <a:t>活動結果と振り返り</a:t>
            </a:r>
          </a:p>
        </p:txBody>
      </p:sp>
      <p:grpSp>
        <p:nvGrpSpPr>
          <p:cNvPr id="4" name="グループ化 3">
            <a:extLst>
              <a:ext uri="{FF2B5EF4-FFF2-40B4-BE49-F238E27FC236}">
                <a16:creationId xmlns:a16="http://schemas.microsoft.com/office/drawing/2014/main" id="{AEA69FE9-9FEF-96BD-C642-9D5351352D54}"/>
              </a:ext>
            </a:extLst>
          </p:cNvPr>
          <p:cNvGrpSpPr/>
          <p:nvPr/>
        </p:nvGrpSpPr>
        <p:grpSpPr>
          <a:xfrm>
            <a:off x="2351583" y="705853"/>
            <a:ext cx="7200801" cy="4689105"/>
            <a:chOff x="1633355" y="683164"/>
            <a:chExt cx="8925289" cy="5812079"/>
          </a:xfrm>
        </p:grpSpPr>
        <p:grpSp>
          <p:nvGrpSpPr>
            <p:cNvPr id="5" name="グループ化 4">
              <a:extLst>
                <a:ext uri="{FF2B5EF4-FFF2-40B4-BE49-F238E27FC236}">
                  <a16:creationId xmlns:a16="http://schemas.microsoft.com/office/drawing/2014/main" id="{7A611A56-0AE2-971D-87F8-1A0A04D69BAB}"/>
                </a:ext>
              </a:extLst>
            </p:cNvPr>
            <p:cNvGrpSpPr/>
            <p:nvPr/>
          </p:nvGrpSpPr>
          <p:grpSpPr>
            <a:xfrm>
              <a:off x="1633355" y="683164"/>
              <a:ext cx="8925289" cy="5554147"/>
              <a:chOff x="1775520" y="936696"/>
              <a:chExt cx="8640960" cy="5516640"/>
            </a:xfrm>
          </p:grpSpPr>
          <p:sp>
            <p:nvSpPr>
              <p:cNvPr id="25" name="正方形/長方形 24">
                <a:extLst>
                  <a:ext uri="{FF2B5EF4-FFF2-40B4-BE49-F238E27FC236}">
                    <a16:creationId xmlns:a16="http://schemas.microsoft.com/office/drawing/2014/main" id="{43CA0707-CC97-A921-DE9A-7805D6BFB038}"/>
                  </a:ext>
                </a:extLst>
              </p:cNvPr>
              <p:cNvSpPr/>
              <p:nvPr/>
            </p:nvSpPr>
            <p:spPr>
              <a:xfrm>
                <a:off x="2063552" y="1498772"/>
                <a:ext cx="8064896" cy="192506"/>
              </a:xfrm>
              <a:prstGeom prst="rect">
                <a:avLst/>
              </a:prstGeom>
              <a:solidFill>
                <a:srgbClr val="00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Calibri"/>
                  <a:ea typeface="ＭＳ Ｐゴシック" panose="020B0600070205080204" pitchFamily="50" charset="-128"/>
                </a:endParaRPr>
              </a:p>
            </p:txBody>
          </p:sp>
          <p:sp>
            <p:nvSpPr>
              <p:cNvPr id="26" name="テキスト ボックス 25">
                <a:extLst>
                  <a:ext uri="{FF2B5EF4-FFF2-40B4-BE49-F238E27FC236}">
                    <a16:creationId xmlns:a16="http://schemas.microsoft.com/office/drawing/2014/main" id="{661FC750-07C5-D260-08AB-4695420D806F}"/>
                  </a:ext>
                </a:extLst>
              </p:cNvPr>
              <p:cNvSpPr txBox="1"/>
              <p:nvPr/>
            </p:nvSpPr>
            <p:spPr>
              <a:xfrm>
                <a:off x="1775520" y="936696"/>
                <a:ext cx="8640960" cy="5516640"/>
              </a:xfrm>
              <a:prstGeom prst="rect">
                <a:avLst/>
              </a:prstGeom>
              <a:solidFill>
                <a:srgbClr val="CCECFF"/>
              </a:solidFill>
            </p:spPr>
            <p:txBody>
              <a:bodyPr wrap="square" rtlCol="0">
                <a:noAutofit/>
              </a:bodyPr>
              <a:lstStyle/>
              <a:p>
                <a:pPr algn="ctr">
                  <a:defRPr/>
                </a:pPr>
                <a:r>
                  <a:rPr lang="ja-JP" altLang="en-US" b="1" dirty="0">
                    <a:solidFill>
                      <a:srgbClr val="006699"/>
                    </a:solidFill>
                    <a:latin typeface="HGP創英角ｺﾞｼｯｸUB" panose="020B0900000000000000" pitchFamily="50" charset="-128"/>
                    <a:ea typeface="HGP創英角ｺﾞｼｯｸUB" panose="020B0900000000000000" pitchFamily="50" charset="-128"/>
                  </a:rPr>
                  <a:t>基本理念</a:t>
                </a:r>
              </a:p>
            </p:txBody>
          </p:sp>
          <p:sp>
            <p:nvSpPr>
              <p:cNvPr id="27" name="テキスト ボックス 26">
                <a:extLst>
                  <a:ext uri="{FF2B5EF4-FFF2-40B4-BE49-F238E27FC236}">
                    <a16:creationId xmlns:a16="http://schemas.microsoft.com/office/drawing/2014/main" id="{1D637CF8-B061-668B-414E-9268AC04F839}"/>
                  </a:ext>
                </a:extLst>
              </p:cNvPr>
              <p:cNvSpPr txBox="1"/>
              <p:nvPr/>
            </p:nvSpPr>
            <p:spPr>
              <a:xfrm>
                <a:off x="2063552" y="1354755"/>
                <a:ext cx="8136904" cy="4954565"/>
              </a:xfrm>
              <a:prstGeom prst="rect">
                <a:avLst/>
              </a:prstGeom>
              <a:solidFill>
                <a:srgbClr val="6699FF"/>
              </a:solidFill>
            </p:spPr>
            <p:txBody>
              <a:bodyPr wrap="square" rtlCol="0">
                <a:noAutofit/>
              </a:bodyPr>
              <a:lstStyle/>
              <a:p>
                <a:pPr algn="ctr">
                  <a:defRPr/>
                </a:pPr>
                <a:r>
                  <a:rPr lang="ja-JP" altLang="en-US" b="1" dirty="0">
                    <a:solidFill>
                      <a:schemeClr val="bg1"/>
                    </a:solidFill>
                    <a:latin typeface="HGP創英角ｺﾞｼｯｸUB" panose="020B0900000000000000" pitchFamily="50" charset="-128"/>
                    <a:ea typeface="HGP創英角ｺﾞｼｯｸUB" panose="020B0900000000000000" pitchFamily="50" charset="-128"/>
                  </a:rPr>
                  <a:t>大切にする考え方</a:t>
                </a:r>
              </a:p>
            </p:txBody>
          </p:sp>
          <p:sp>
            <p:nvSpPr>
              <p:cNvPr id="28" name="正方形/長方形 27">
                <a:extLst>
                  <a:ext uri="{FF2B5EF4-FFF2-40B4-BE49-F238E27FC236}">
                    <a16:creationId xmlns:a16="http://schemas.microsoft.com/office/drawing/2014/main" id="{4DFC9210-A8CB-0095-4364-8598261014CA}"/>
                  </a:ext>
                </a:extLst>
              </p:cNvPr>
              <p:cNvSpPr/>
              <p:nvPr/>
            </p:nvSpPr>
            <p:spPr>
              <a:xfrm>
                <a:off x="2351584" y="1714795"/>
                <a:ext cx="2596714" cy="4464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4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29" name="テキスト ボックス 28">
                <a:extLst>
                  <a:ext uri="{FF2B5EF4-FFF2-40B4-BE49-F238E27FC236}">
                    <a16:creationId xmlns:a16="http://schemas.microsoft.com/office/drawing/2014/main" id="{4ECB4681-D257-77A9-2D7B-506D756D009E}"/>
                  </a:ext>
                </a:extLst>
              </p:cNvPr>
              <p:cNvSpPr txBox="1"/>
              <p:nvPr/>
            </p:nvSpPr>
            <p:spPr>
              <a:xfrm>
                <a:off x="2549156" y="1774870"/>
                <a:ext cx="2088232" cy="316764"/>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経営の設計図</a:t>
                </a:r>
              </a:p>
            </p:txBody>
          </p:sp>
          <p:sp>
            <p:nvSpPr>
              <p:cNvPr id="30" name="テキスト ボックス 29">
                <a:extLst>
                  <a:ext uri="{FF2B5EF4-FFF2-40B4-BE49-F238E27FC236}">
                    <a16:creationId xmlns:a16="http://schemas.microsoft.com/office/drawing/2014/main" id="{550B1413-C17C-9A26-5E7F-8D685960C4C9}"/>
                  </a:ext>
                </a:extLst>
              </p:cNvPr>
              <p:cNvSpPr txBox="1"/>
              <p:nvPr/>
            </p:nvSpPr>
            <p:spPr>
              <a:xfrm>
                <a:off x="2514484" y="2146844"/>
                <a:ext cx="2258536" cy="1656185"/>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1" name="テキスト ボックス 30">
                <a:extLst>
                  <a:ext uri="{FF2B5EF4-FFF2-40B4-BE49-F238E27FC236}">
                    <a16:creationId xmlns:a16="http://schemas.microsoft.com/office/drawing/2014/main" id="{22D7D55B-AA9A-8CBF-E03D-6015EF0F506B}"/>
                  </a:ext>
                </a:extLst>
              </p:cNvPr>
              <p:cNvSpPr txBox="1"/>
              <p:nvPr/>
            </p:nvSpPr>
            <p:spPr>
              <a:xfrm>
                <a:off x="2680011" y="2218853"/>
                <a:ext cx="1951994" cy="313633"/>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p>
            </p:txBody>
          </p:sp>
          <p:sp>
            <p:nvSpPr>
              <p:cNvPr id="32" name="テキスト ボックス 31">
                <a:extLst>
                  <a:ext uri="{FF2B5EF4-FFF2-40B4-BE49-F238E27FC236}">
                    <a16:creationId xmlns:a16="http://schemas.microsoft.com/office/drawing/2014/main" id="{245CFB31-1CA0-C29A-829C-A836A638B00F}"/>
                  </a:ext>
                </a:extLst>
              </p:cNvPr>
              <p:cNvSpPr txBox="1"/>
              <p:nvPr/>
            </p:nvSpPr>
            <p:spPr>
              <a:xfrm>
                <a:off x="2680011" y="2604493"/>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p>
            </p:txBody>
          </p:sp>
          <p:sp>
            <p:nvSpPr>
              <p:cNvPr id="33" name="テキスト ボックス 32">
                <a:extLst>
                  <a:ext uri="{FF2B5EF4-FFF2-40B4-BE49-F238E27FC236}">
                    <a16:creationId xmlns:a16="http://schemas.microsoft.com/office/drawing/2014/main" id="{DBB2B869-1679-C517-C207-FC2873F174D2}"/>
                  </a:ext>
                </a:extLst>
              </p:cNvPr>
              <p:cNvSpPr txBox="1"/>
              <p:nvPr/>
            </p:nvSpPr>
            <p:spPr>
              <a:xfrm>
                <a:off x="2680011" y="3036541"/>
                <a:ext cx="1951994" cy="360040"/>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p>
            </p:txBody>
          </p:sp>
          <p:sp>
            <p:nvSpPr>
              <p:cNvPr id="34" name="テキスト ボックス 33">
                <a:extLst>
                  <a:ext uri="{FF2B5EF4-FFF2-40B4-BE49-F238E27FC236}">
                    <a16:creationId xmlns:a16="http://schemas.microsoft.com/office/drawing/2014/main" id="{468BD746-0414-4A76-FC25-27776767889D}"/>
                  </a:ext>
                </a:extLst>
              </p:cNvPr>
              <p:cNvSpPr txBox="1"/>
              <p:nvPr/>
            </p:nvSpPr>
            <p:spPr>
              <a:xfrm>
                <a:off x="2680011" y="3442988"/>
                <a:ext cx="1951994" cy="349644"/>
              </a:xfrm>
              <a:prstGeom prst="rect">
                <a:avLst/>
              </a:prstGeom>
              <a:solidFill>
                <a:srgbClr val="CCECFF"/>
              </a:solidFill>
              <a:ln w="44450">
                <a:noFill/>
              </a:ln>
            </p:spPr>
            <p:txBody>
              <a:bodyPr wrap="square" lIns="7200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価値提供モデル</a:t>
                </a:r>
              </a:p>
            </p:txBody>
          </p:sp>
          <p:sp>
            <p:nvSpPr>
              <p:cNvPr id="35" name="テキスト ボックス 34">
                <a:extLst>
                  <a:ext uri="{FF2B5EF4-FFF2-40B4-BE49-F238E27FC236}">
                    <a16:creationId xmlns:a16="http://schemas.microsoft.com/office/drawing/2014/main" id="{F33F6030-DD9D-706B-4C4F-268BE98C6EBE}"/>
                  </a:ext>
                </a:extLst>
              </p:cNvPr>
              <p:cNvSpPr txBox="1"/>
              <p:nvPr/>
            </p:nvSpPr>
            <p:spPr>
              <a:xfrm>
                <a:off x="2514484" y="3886348"/>
                <a:ext cx="2277420" cy="2220936"/>
              </a:xfrm>
              <a:prstGeom prst="rect">
                <a:avLst/>
              </a:prstGeom>
              <a:noFill/>
              <a:ln w="44450">
                <a:solidFill>
                  <a:srgbClr val="CCECFF"/>
                </a:solidFill>
              </a:ln>
            </p:spPr>
            <p:txBody>
              <a:bodyPr wrap="square" rtlCol="0">
                <a:noAutofit/>
              </a:bodyPr>
              <a:lstStyle/>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6" name="テキスト ボックス 35">
                <a:extLst>
                  <a:ext uri="{FF2B5EF4-FFF2-40B4-BE49-F238E27FC236}">
                    <a16:creationId xmlns:a16="http://schemas.microsoft.com/office/drawing/2014/main" id="{5405E028-DC7E-5975-D278-AE77B18DA443}"/>
                  </a:ext>
                </a:extLst>
              </p:cNvPr>
              <p:cNvSpPr txBox="1"/>
              <p:nvPr/>
            </p:nvSpPr>
            <p:spPr>
              <a:xfrm>
                <a:off x="2680011" y="3947935"/>
                <a:ext cx="1990095" cy="1162550"/>
              </a:xfrm>
              <a:prstGeom prst="rect">
                <a:avLst/>
              </a:prstGeom>
              <a:solidFill>
                <a:srgbClr val="CCECFF"/>
              </a:solidFill>
              <a:ln w="44450">
                <a:noFill/>
              </a:ln>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５ありたい姿</a:t>
                </a: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５ー１ これまでの物語</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５ー２ 強みと価値観</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５ー３ 環境変化</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 　５ー４ ありたい姿</a:t>
                </a:r>
                <a:endParaRPr lang="en-US" altLang="ja-JP" sz="1200" b="1" dirty="0">
                  <a:solidFill>
                    <a:prstClr val="black"/>
                  </a:solidFill>
                  <a:latin typeface="HGP創英角ｺﾞｼｯｸUB" panose="020B0900000000000000" pitchFamily="50" charset="-128"/>
                  <a:ea typeface="HGP創英角ｺﾞｼｯｸUB" panose="020B0900000000000000" pitchFamily="50" charset="-128"/>
                </a:endParaRPr>
              </a:p>
            </p:txBody>
          </p:sp>
          <p:sp>
            <p:nvSpPr>
              <p:cNvPr id="37" name="テキスト ボックス 36">
                <a:extLst>
                  <a:ext uri="{FF2B5EF4-FFF2-40B4-BE49-F238E27FC236}">
                    <a16:creationId xmlns:a16="http://schemas.microsoft.com/office/drawing/2014/main" id="{4B6480F9-84C9-DF4E-311B-C152AFB2F443}"/>
                  </a:ext>
                </a:extLst>
              </p:cNvPr>
              <p:cNvSpPr txBox="1"/>
              <p:nvPr/>
            </p:nvSpPr>
            <p:spPr>
              <a:xfrm>
                <a:off x="2679962" y="5169697"/>
                <a:ext cx="2025382"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６ 変革の道筋</a:t>
                </a:r>
              </a:p>
            </p:txBody>
          </p:sp>
          <p:sp>
            <p:nvSpPr>
              <p:cNvPr id="38" name="テキスト ボックス 37">
                <a:extLst>
                  <a:ext uri="{FF2B5EF4-FFF2-40B4-BE49-F238E27FC236}">
                    <a16:creationId xmlns:a16="http://schemas.microsoft.com/office/drawing/2014/main" id="{A8233C14-6C2E-7E67-29B5-3F6E4D62960A}"/>
                  </a:ext>
                </a:extLst>
              </p:cNvPr>
              <p:cNvSpPr txBox="1"/>
              <p:nvPr/>
            </p:nvSpPr>
            <p:spPr>
              <a:xfrm>
                <a:off x="2680011" y="5601745"/>
                <a:ext cx="2021708" cy="37283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７ 変革目標</a:t>
                </a:r>
              </a:p>
            </p:txBody>
          </p:sp>
          <p:sp>
            <p:nvSpPr>
              <p:cNvPr id="39" name="正方形/長方形 38">
                <a:extLst>
                  <a:ext uri="{FF2B5EF4-FFF2-40B4-BE49-F238E27FC236}">
                    <a16:creationId xmlns:a16="http://schemas.microsoft.com/office/drawing/2014/main" id="{9FE5EAAC-BB44-4EE9-45F8-388A626ABCBB}"/>
                  </a:ext>
                </a:extLst>
              </p:cNvPr>
              <p:cNvSpPr/>
              <p:nvPr/>
            </p:nvSpPr>
            <p:spPr>
              <a:xfrm>
                <a:off x="5258370" y="1743456"/>
                <a:ext cx="2126662" cy="44358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0" name="テキスト ボックス 39">
                <a:extLst>
                  <a:ext uri="{FF2B5EF4-FFF2-40B4-BE49-F238E27FC236}">
                    <a16:creationId xmlns:a16="http://schemas.microsoft.com/office/drawing/2014/main" id="{CEA37F6D-81E5-AA17-ECA4-CA72D53F64AA}"/>
                  </a:ext>
                </a:extLst>
              </p:cNvPr>
              <p:cNvSpPr txBox="1"/>
              <p:nvPr/>
            </p:nvSpPr>
            <p:spPr>
              <a:xfrm>
                <a:off x="5270806" y="1767157"/>
                <a:ext cx="208823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変革実践活動</a:t>
                </a:r>
              </a:p>
            </p:txBody>
          </p:sp>
          <p:grpSp>
            <p:nvGrpSpPr>
              <p:cNvPr id="41" name="グループ化 40">
                <a:extLst>
                  <a:ext uri="{FF2B5EF4-FFF2-40B4-BE49-F238E27FC236}">
                    <a16:creationId xmlns:a16="http://schemas.microsoft.com/office/drawing/2014/main" id="{0E4C1EA1-0E42-91F6-57C4-50DFAF5607E1}"/>
                  </a:ext>
                </a:extLst>
              </p:cNvPr>
              <p:cNvGrpSpPr/>
              <p:nvPr/>
            </p:nvGrpSpPr>
            <p:grpSpPr>
              <a:xfrm>
                <a:off x="5519936" y="2265260"/>
                <a:ext cx="1637300" cy="3711301"/>
                <a:chOff x="6201700" y="2442692"/>
                <a:chExt cx="1768660" cy="2668714"/>
              </a:xfrm>
            </p:grpSpPr>
            <p:sp>
              <p:nvSpPr>
                <p:cNvPr id="67" name="テキスト ボックス 66">
                  <a:extLst>
                    <a:ext uri="{FF2B5EF4-FFF2-40B4-BE49-F238E27FC236}">
                      <a16:creationId xmlns:a16="http://schemas.microsoft.com/office/drawing/2014/main" id="{29DDAD10-7727-6BE7-75D1-D19D6729482D}"/>
                    </a:ext>
                  </a:extLst>
                </p:cNvPr>
                <p:cNvSpPr txBox="1"/>
                <p:nvPr/>
              </p:nvSpPr>
              <p:spPr>
                <a:xfrm>
                  <a:off x="6201700" y="24426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顧客・市場</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洞察・理解</a:t>
                  </a:r>
                </a:p>
              </p:txBody>
            </p:sp>
            <p:sp>
              <p:nvSpPr>
                <p:cNvPr id="68" name="テキスト ボックス 67">
                  <a:extLst>
                    <a:ext uri="{FF2B5EF4-FFF2-40B4-BE49-F238E27FC236}">
                      <a16:creationId xmlns:a16="http://schemas.microsoft.com/office/drawing/2014/main" id="{C98FB3D6-AE49-6A62-AB79-9BE40E5427FB}"/>
                    </a:ext>
                  </a:extLst>
                </p:cNvPr>
                <p:cNvSpPr txBox="1"/>
                <p:nvPr/>
              </p:nvSpPr>
              <p:spPr>
                <a:xfrm>
                  <a:off x="6219252" y="298679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顧客価値</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創造・提供</a:t>
                  </a:r>
                </a:p>
              </p:txBody>
            </p:sp>
            <p:sp>
              <p:nvSpPr>
                <p:cNvPr id="71" name="テキスト ボックス 70">
                  <a:extLst>
                    <a:ext uri="{FF2B5EF4-FFF2-40B4-BE49-F238E27FC236}">
                      <a16:creationId xmlns:a16="http://schemas.microsoft.com/office/drawing/2014/main" id="{A38A6CCA-8153-1D3E-0929-746686D8146D}"/>
                    </a:ext>
                  </a:extLst>
                </p:cNvPr>
                <p:cNvSpPr txBox="1"/>
                <p:nvPr/>
              </p:nvSpPr>
              <p:spPr>
                <a:xfrm>
                  <a:off x="6219252" y="3542792"/>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組織能力</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向上・開発</a:t>
                  </a:r>
                </a:p>
              </p:txBody>
            </p:sp>
            <p:sp>
              <p:nvSpPr>
                <p:cNvPr id="73" name="テキスト ボックス 72">
                  <a:extLst>
                    <a:ext uri="{FF2B5EF4-FFF2-40B4-BE49-F238E27FC236}">
                      <a16:creationId xmlns:a16="http://schemas.microsoft.com/office/drawing/2014/main" id="{F3529AF6-5C41-564F-3884-B65910E478C9}"/>
                    </a:ext>
                  </a:extLst>
                </p:cNvPr>
                <p:cNvSpPr txBox="1"/>
                <p:nvPr/>
              </p:nvSpPr>
              <p:spPr>
                <a:xfrm>
                  <a:off x="6224616" y="4120411"/>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a:t>
                  </a:r>
                  <a:r>
                    <a:rPr lang="ja-JP" altLang="en-US" sz="1200" b="1" dirty="0">
                      <a:solidFill>
                        <a:prstClr val="black"/>
                      </a:solidFill>
                      <a:latin typeface="HGP創英角ｺﾞｼｯｸUB" panose="020B0900000000000000" pitchFamily="50" charset="-128"/>
                      <a:ea typeface="HGP創英角ｺﾞｼｯｸUB" panose="020B0900000000000000" pitchFamily="50" charset="-128"/>
                    </a:rPr>
                    <a:t>リーダーシップ</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生成・共鳴</a:t>
                  </a:r>
                </a:p>
              </p:txBody>
            </p:sp>
            <p:sp>
              <p:nvSpPr>
                <p:cNvPr id="74" name="テキスト ボックス 73">
                  <a:extLst>
                    <a:ext uri="{FF2B5EF4-FFF2-40B4-BE49-F238E27FC236}">
                      <a16:creationId xmlns:a16="http://schemas.microsoft.com/office/drawing/2014/main" id="{BD752618-B57B-5687-3699-E12B2E515031}"/>
                    </a:ext>
                  </a:extLst>
                </p:cNvPr>
                <p:cNvSpPr txBox="1"/>
                <p:nvPr/>
              </p:nvSpPr>
              <p:spPr>
                <a:xfrm>
                  <a:off x="6242168" y="4664510"/>
                  <a:ext cx="1728192" cy="44689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５　戦　略</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lgn="ct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思考・実践</a:t>
                  </a:r>
                </a:p>
              </p:txBody>
            </p:sp>
          </p:grpSp>
          <p:sp>
            <p:nvSpPr>
              <p:cNvPr id="42" name="正方形/長方形 41">
                <a:extLst>
                  <a:ext uri="{FF2B5EF4-FFF2-40B4-BE49-F238E27FC236}">
                    <a16:creationId xmlns:a16="http://schemas.microsoft.com/office/drawing/2014/main" id="{9FABA998-4E11-F124-DBD2-3CD804CB8E8A}"/>
                  </a:ext>
                </a:extLst>
              </p:cNvPr>
              <p:cNvSpPr/>
              <p:nvPr/>
            </p:nvSpPr>
            <p:spPr>
              <a:xfrm>
                <a:off x="7582174" y="1727781"/>
                <a:ext cx="2340376" cy="4451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ja-JP" altLang="en-US" sz="1600" b="1">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43" name="テキスト ボックス 42">
                <a:extLst>
                  <a:ext uri="{FF2B5EF4-FFF2-40B4-BE49-F238E27FC236}">
                    <a16:creationId xmlns:a16="http://schemas.microsoft.com/office/drawing/2014/main" id="{415DC1DC-89E5-7F16-70C3-58A54E08062D}"/>
                  </a:ext>
                </a:extLst>
              </p:cNvPr>
              <p:cNvSpPr txBox="1"/>
              <p:nvPr/>
            </p:nvSpPr>
            <p:spPr>
              <a:xfrm>
                <a:off x="7574164" y="1767157"/>
                <a:ext cx="2266252" cy="379686"/>
              </a:xfrm>
              <a:prstGeom prst="rect">
                <a:avLst/>
              </a:prstGeom>
              <a:noFill/>
            </p:spPr>
            <p:txBody>
              <a:bodyPr wrap="square" rtlCol="0">
                <a:noAutofit/>
              </a:bodyPr>
              <a:lstStyle/>
              <a:p>
                <a:pPr algn="ctr">
                  <a:defRPr/>
                </a:pPr>
                <a:r>
                  <a:rPr lang="ja-JP" altLang="en-US" sz="1600" b="1" dirty="0">
                    <a:solidFill>
                      <a:prstClr val="black"/>
                    </a:solidFill>
                    <a:latin typeface="HGP創英角ｺﾞｼｯｸUB" panose="020B0900000000000000" pitchFamily="50" charset="-128"/>
                    <a:ea typeface="HGP創英角ｺﾞｼｯｸUB" panose="020B0900000000000000" pitchFamily="50" charset="-128"/>
                  </a:rPr>
                  <a:t>活動結果と振り返り</a:t>
                </a:r>
              </a:p>
            </p:txBody>
          </p:sp>
          <p:grpSp>
            <p:nvGrpSpPr>
              <p:cNvPr id="49" name="グループ化 48">
                <a:extLst>
                  <a:ext uri="{FF2B5EF4-FFF2-40B4-BE49-F238E27FC236}">
                    <a16:creationId xmlns:a16="http://schemas.microsoft.com/office/drawing/2014/main" id="{1EF7DE4E-A65E-CE1B-62C7-A5F9179DAD36}"/>
                  </a:ext>
                </a:extLst>
              </p:cNvPr>
              <p:cNvGrpSpPr/>
              <p:nvPr/>
            </p:nvGrpSpPr>
            <p:grpSpPr>
              <a:xfrm>
                <a:off x="7771868" y="2348729"/>
                <a:ext cx="1940757" cy="3624899"/>
                <a:chOff x="7711159" y="2118717"/>
                <a:chExt cx="1940758" cy="3624899"/>
              </a:xfrm>
            </p:grpSpPr>
            <p:sp>
              <p:nvSpPr>
                <p:cNvPr id="60" name="テキスト ボックス 59">
                  <a:extLst>
                    <a:ext uri="{FF2B5EF4-FFF2-40B4-BE49-F238E27FC236}">
                      <a16:creationId xmlns:a16="http://schemas.microsoft.com/office/drawing/2014/main" id="{CB4EDEE6-4BC1-E474-E436-7C368A04F1E3}"/>
                    </a:ext>
                  </a:extLst>
                </p:cNvPr>
                <p:cNvSpPr txBox="1"/>
                <p:nvPr/>
              </p:nvSpPr>
              <p:spPr>
                <a:xfrm>
                  <a:off x="7711159" y="2118717"/>
                  <a:ext cx="1940758" cy="6805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１ 変革目標の結果</a:t>
                  </a:r>
                </a:p>
              </p:txBody>
            </p:sp>
            <p:sp>
              <p:nvSpPr>
                <p:cNvPr id="61" name="テキスト ボックス 60">
                  <a:extLst>
                    <a:ext uri="{FF2B5EF4-FFF2-40B4-BE49-F238E27FC236}">
                      <a16:creationId xmlns:a16="http://schemas.microsoft.com/office/drawing/2014/main" id="{62577C7C-91A0-852C-8B58-2ED1CB61589B}"/>
                    </a:ext>
                  </a:extLst>
                </p:cNvPr>
                <p:cNvSpPr txBox="1"/>
                <p:nvPr/>
              </p:nvSpPr>
              <p:spPr>
                <a:xfrm>
                  <a:off x="7711159" y="3118266"/>
                  <a:ext cx="1940758" cy="681397"/>
                </a:xfrm>
                <a:prstGeom prst="rect">
                  <a:avLst/>
                </a:prstGeom>
                <a:solidFill>
                  <a:srgbClr val="CCECFF"/>
                </a:solidFill>
              </p:spPr>
              <p:txBody>
                <a:bodyPr wrap="square" lIns="0" rIns="0"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２ </a:t>
                  </a: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ありたい姿の状態</a:t>
                  </a:r>
                  <a:br>
                    <a:rPr lang="en-US" altLang="ja-JP" sz="1300" b="1" dirty="0">
                      <a:solidFill>
                        <a:prstClr val="black"/>
                      </a:solidFill>
                      <a:latin typeface="HGP創英角ｺﾞｼｯｸUB" panose="020B0900000000000000" pitchFamily="50" charset="-128"/>
                      <a:ea typeface="HGP創英角ｺﾞｼｯｸUB" panose="020B0900000000000000" pitchFamily="50" charset="-128"/>
                    </a:rPr>
                  </a:br>
                  <a:r>
                    <a:rPr lang="ja-JP" altLang="en-US" sz="1300" b="1" dirty="0">
                      <a:solidFill>
                        <a:prstClr val="black"/>
                      </a:solidFill>
                      <a:latin typeface="HGP創英角ｺﾞｼｯｸUB" panose="020B0900000000000000" pitchFamily="50" charset="-128"/>
                      <a:ea typeface="HGP創英角ｺﾞｼｯｸUB" panose="020B0900000000000000" pitchFamily="50" charset="-128"/>
                    </a:rPr>
                    <a:t>　 を表す目標の結果</a:t>
                  </a:r>
                </a:p>
              </p:txBody>
            </p:sp>
            <p:sp>
              <p:nvSpPr>
                <p:cNvPr id="65" name="テキスト ボックス 64">
                  <a:extLst>
                    <a:ext uri="{FF2B5EF4-FFF2-40B4-BE49-F238E27FC236}">
                      <a16:creationId xmlns:a16="http://schemas.microsoft.com/office/drawing/2014/main" id="{40C4C062-5939-4AAB-EB66-03D2582C8BF3}"/>
                    </a:ext>
                  </a:extLst>
                </p:cNvPr>
                <p:cNvSpPr txBox="1"/>
                <p:nvPr/>
              </p:nvSpPr>
              <p:spPr>
                <a:xfrm>
                  <a:off x="7711159" y="4050068"/>
                  <a:ext cx="1940758" cy="657816"/>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３ 変革実践活動の</a:t>
                  </a:r>
                  <a:endParaRPr lang="en-US" altLang="ja-JP" sz="1400" b="1" dirty="0">
                    <a:solidFill>
                      <a:prstClr val="black"/>
                    </a:solidFill>
                    <a:latin typeface="HGP創英角ｺﾞｼｯｸUB" panose="020B0900000000000000" pitchFamily="50" charset="-128"/>
                    <a:ea typeface="HGP創英角ｺﾞｼｯｸUB" panose="020B0900000000000000" pitchFamily="50" charset="-128"/>
                  </a:endParaRPr>
                </a:p>
                <a:p>
                  <a:pPr>
                    <a:defRPr/>
                  </a:pPr>
                  <a:r>
                    <a:rPr lang="en-US" altLang="ja-JP" sz="1400" b="1" dirty="0">
                      <a:solidFill>
                        <a:prstClr val="black"/>
                      </a:solidFill>
                      <a:latin typeface="HGP創英角ｺﾞｼｯｸUB" panose="020B0900000000000000" pitchFamily="50" charset="-128"/>
                      <a:ea typeface="HGP創英角ｺﾞｼｯｸUB" panose="020B0900000000000000" pitchFamily="50" charset="-128"/>
                    </a:rPr>
                    <a:t> </a:t>
                  </a: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　結果の振り返り</a:t>
                  </a:r>
                </a:p>
              </p:txBody>
            </p:sp>
            <p:sp>
              <p:nvSpPr>
                <p:cNvPr id="66" name="テキスト ボックス 65">
                  <a:extLst>
                    <a:ext uri="{FF2B5EF4-FFF2-40B4-BE49-F238E27FC236}">
                      <a16:creationId xmlns:a16="http://schemas.microsoft.com/office/drawing/2014/main" id="{BE3798E6-6A27-7B60-EDCD-6BB24E2F880B}"/>
                    </a:ext>
                  </a:extLst>
                </p:cNvPr>
                <p:cNvSpPr txBox="1"/>
                <p:nvPr/>
              </p:nvSpPr>
              <p:spPr>
                <a:xfrm>
                  <a:off x="7711159" y="5095544"/>
                  <a:ext cx="1940758" cy="648072"/>
                </a:xfrm>
                <a:prstGeom prst="rect">
                  <a:avLst/>
                </a:prstGeom>
                <a:solidFill>
                  <a:srgbClr val="CCECFF"/>
                </a:solidFill>
              </p:spPr>
              <p:txBody>
                <a:bodyPr wrap="square" rtlCol="0">
                  <a:noAutofit/>
                </a:bodyPr>
                <a:lstStyle/>
                <a:p>
                  <a:pPr>
                    <a:defRPr/>
                  </a:pPr>
                  <a:r>
                    <a:rPr lang="ja-JP" altLang="en-US" sz="1400" b="1" dirty="0">
                      <a:solidFill>
                        <a:prstClr val="black"/>
                      </a:solidFill>
                      <a:latin typeface="HGP創英角ｺﾞｼｯｸUB" panose="020B0900000000000000" pitchFamily="50" charset="-128"/>
                      <a:ea typeface="HGP創英角ｺﾞｼｯｸUB" panose="020B0900000000000000" pitchFamily="50" charset="-128"/>
                    </a:rPr>
                    <a:t>４ 全体の振り返り</a:t>
                  </a:r>
                </a:p>
              </p:txBody>
            </p:sp>
          </p:grpSp>
          <p:cxnSp>
            <p:nvCxnSpPr>
              <p:cNvPr id="50" name="直線コネクタ 49">
                <a:extLst>
                  <a:ext uri="{FF2B5EF4-FFF2-40B4-BE49-F238E27FC236}">
                    <a16:creationId xmlns:a16="http://schemas.microsoft.com/office/drawing/2014/main" id="{463E7746-4CA0-BD1A-23BD-360FCD2BCD57}"/>
                  </a:ext>
                </a:extLst>
              </p:cNvPr>
              <p:cNvCxnSpPr>
                <a:cxnSpLocks/>
              </p:cNvCxnSpPr>
              <p:nvPr/>
            </p:nvCxnSpPr>
            <p:spPr>
              <a:xfrm>
                <a:off x="7385031" y="6179292"/>
                <a:ext cx="196245"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cxnSp>
          <p:nvCxnSpPr>
            <p:cNvPr id="17" name="直線コネクタ 16">
              <a:extLst>
                <a:ext uri="{FF2B5EF4-FFF2-40B4-BE49-F238E27FC236}">
                  <a16:creationId xmlns:a16="http://schemas.microsoft.com/office/drawing/2014/main" id="{5D91919E-8409-0497-36B5-EB3F7A7C5AB3}"/>
                </a:ext>
              </a:extLst>
            </p:cNvPr>
            <p:cNvCxnSpPr>
              <a:cxnSpLocks/>
            </p:cNvCxnSpPr>
            <p:nvPr/>
          </p:nvCxnSpPr>
          <p:spPr>
            <a:xfrm flipH="1">
              <a:off x="3484447" y="6492724"/>
              <a:ext cx="524236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グループ化 17">
              <a:extLst>
                <a:ext uri="{FF2B5EF4-FFF2-40B4-BE49-F238E27FC236}">
                  <a16:creationId xmlns:a16="http://schemas.microsoft.com/office/drawing/2014/main" id="{9FD3A8FF-5CA4-0210-6E21-4110E9A40CCE}"/>
                </a:ext>
              </a:extLst>
            </p:cNvPr>
            <p:cNvGrpSpPr/>
            <p:nvPr/>
          </p:nvGrpSpPr>
          <p:grpSpPr>
            <a:xfrm>
              <a:off x="3503712" y="5937970"/>
              <a:ext cx="5223103" cy="557273"/>
              <a:chOff x="2483768" y="5995939"/>
              <a:chExt cx="4968552" cy="557273"/>
            </a:xfrm>
          </p:grpSpPr>
          <p:cxnSp>
            <p:nvCxnSpPr>
              <p:cNvPr id="22" name="直線コネクタ 21">
                <a:extLst>
                  <a:ext uri="{FF2B5EF4-FFF2-40B4-BE49-F238E27FC236}">
                    <a16:creationId xmlns:a16="http://schemas.microsoft.com/office/drawing/2014/main" id="{D92E8BC0-2225-4167-7636-5D5B7143075E}"/>
                  </a:ext>
                </a:extLst>
              </p:cNvPr>
              <p:cNvCxnSpPr>
                <a:cxnSpLocks/>
              </p:cNvCxnSpPr>
              <p:nvPr/>
            </p:nvCxnSpPr>
            <p:spPr>
              <a:xfrm>
                <a:off x="7452320" y="6021288"/>
                <a:ext cx="0" cy="529405"/>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DC6304BA-C454-B648-0E90-F32A86CA2177}"/>
                  </a:ext>
                </a:extLst>
              </p:cNvPr>
              <p:cNvCxnSpPr>
                <a:cxnSpLocks/>
              </p:cNvCxnSpPr>
              <p:nvPr/>
            </p:nvCxnSpPr>
            <p:spPr>
              <a:xfrm flipV="1">
                <a:off x="2483768"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7834F9A2-A8A3-97B7-EDB0-1E2AC8C19209}"/>
                  </a:ext>
                </a:extLst>
              </p:cNvPr>
              <p:cNvCxnSpPr>
                <a:cxnSpLocks/>
              </p:cNvCxnSpPr>
              <p:nvPr/>
            </p:nvCxnSpPr>
            <p:spPr>
              <a:xfrm flipV="1">
                <a:off x="5076056" y="5995939"/>
                <a:ext cx="0" cy="557273"/>
              </a:xfrm>
              <a:prstGeom prst="line">
                <a:avLst/>
              </a:prstGeom>
              <a:ln w="508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 name="直線コネクタ 18">
              <a:extLst>
                <a:ext uri="{FF2B5EF4-FFF2-40B4-BE49-F238E27FC236}">
                  <a16:creationId xmlns:a16="http://schemas.microsoft.com/office/drawing/2014/main" id="{4B516E4D-29B9-A44F-997F-BD8588EC2417}"/>
                </a:ext>
              </a:extLst>
            </p:cNvPr>
            <p:cNvCxnSpPr>
              <a:cxnSpLocks/>
            </p:cNvCxnSpPr>
            <p:nvPr/>
          </p:nvCxnSpPr>
          <p:spPr>
            <a:xfrm flipV="1">
              <a:off x="4487416" y="1527037"/>
              <a:ext cx="743391" cy="386441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417EC9D-F155-6D47-02A9-4D2D06503BEE}"/>
                </a:ext>
              </a:extLst>
            </p:cNvPr>
            <p:cNvCxnSpPr>
              <a:cxnSpLocks/>
            </p:cNvCxnSpPr>
            <p:nvPr/>
          </p:nvCxnSpPr>
          <p:spPr>
            <a:xfrm>
              <a:off x="4505545" y="5753935"/>
              <a:ext cx="725262" cy="184035"/>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995C30AE-A744-7FE0-FAEC-ADEA950ABB42}"/>
                </a:ext>
              </a:extLst>
            </p:cNvPr>
            <p:cNvCxnSpPr>
              <a:cxnSpLocks/>
            </p:cNvCxnSpPr>
            <p:nvPr/>
          </p:nvCxnSpPr>
          <p:spPr>
            <a:xfrm>
              <a:off x="7385032" y="1513444"/>
              <a:ext cx="245116" cy="0"/>
            </a:xfrm>
            <a:prstGeom prst="line">
              <a:avLst/>
            </a:prstGeom>
            <a:ln w="28575">
              <a:solidFill>
                <a:srgbClr val="CCECFF"/>
              </a:solidFill>
            </a:ln>
          </p:spPr>
          <p:style>
            <a:lnRef idx="1">
              <a:schemeClr val="accent1"/>
            </a:lnRef>
            <a:fillRef idx="0">
              <a:schemeClr val="accent1"/>
            </a:fillRef>
            <a:effectRef idx="0">
              <a:schemeClr val="accent1"/>
            </a:effectRef>
            <a:fontRef idx="minor">
              <a:schemeClr val="tx1"/>
            </a:fontRef>
          </p:style>
        </p:cxnSp>
      </p:grpSp>
      <p:sp>
        <p:nvSpPr>
          <p:cNvPr id="75" name="テキスト ボックス 74">
            <a:extLst>
              <a:ext uri="{FF2B5EF4-FFF2-40B4-BE49-F238E27FC236}">
                <a16:creationId xmlns:a16="http://schemas.microsoft.com/office/drawing/2014/main" id="{008FCE8E-C1DA-2AD6-D31A-186A7F3783C1}"/>
              </a:ext>
            </a:extLst>
          </p:cNvPr>
          <p:cNvSpPr txBox="1"/>
          <p:nvPr/>
        </p:nvSpPr>
        <p:spPr>
          <a:xfrm>
            <a:off x="865603" y="5517232"/>
            <a:ext cx="10608289" cy="83176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i="0" u="none" strike="noStrike" kern="1200" cap="none" spc="0" normalizeH="0" baseline="0" noProof="0" dirty="0">
                <a:ln>
                  <a:noFill/>
                </a:ln>
                <a:solidFill>
                  <a:schemeClr val="bg1"/>
                </a:solidFill>
                <a:effectLst/>
                <a:uLnTx/>
                <a:uFillTx/>
                <a:latin typeface="HGP創英角ｺﾞｼｯｸUB" panose="020B0900000000000000" pitchFamily="50" charset="-128"/>
                <a:ea typeface="HGP創英角ｺﾞｼｯｸUB" panose="020B0900000000000000" pitchFamily="50" charset="-128"/>
                <a:cs typeface="+mn-cs"/>
              </a:rPr>
              <a:t>活動結果に関して一喜一憂するのではなく、「なぜ、そうなったのか」「さらにどうしたらいいか」といった、因果関係を軸に振り返り、組織全体として、強みが発揮され、ありたい姿に向けての変革が進んでいるのかを振り返ります。</a:t>
            </a:r>
          </a:p>
        </p:txBody>
      </p:sp>
      <p:sp>
        <p:nvSpPr>
          <p:cNvPr id="3" name="正方形/長方形 2">
            <a:extLst>
              <a:ext uri="{FF2B5EF4-FFF2-40B4-BE49-F238E27FC236}">
                <a16:creationId xmlns:a16="http://schemas.microsoft.com/office/drawing/2014/main" id="{5351AA92-09CC-62D2-700A-B5E904F25583}"/>
              </a:ext>
            </a:extLst>
          </p:cNvPr>
          <p:cNvSpPr/>
          <p:nvPr/>
        </p:nvSpPr>
        <p:spPr>
          <a:xfrm>
            <a:off x="7166174" y="1317549"/>
            <a:ext cx="1923769" cy="3646230"/>
          </a:xfrm>
          <a:prstGeom prst="rect">
            <a:avLst/>
          </a:prstGeom>
          <a:noFill/>
          <a:ln w="130175">
            <a:solidFill>
              <a:srgbClr val="B93D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335401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8999F-6940-D162-2B82-D3FE3B5F459A}"/>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6E71F830-178B-DC19-D490-A2CEAB7C3B07}"/>
              </a:ext>
            </a:extLst>
          </p:cNvPr>
          <p:cNvSpPr>
            <a:spLocks noGrp="1"/>
          </p:cNvSpPr>
          <p:nvPr>
            <p:ph type="title" idx="4294967295"/>
          </p:nvPr>
        </p:nvSpPr>
        <p:spPr>
          <a:xfrm>
            <a:off x="585591" y="490660"/>
            <a:ext cx="10948791" cy="706092"/>
          </a:xfrm>
          <a:prstGeom prst="rect">
            <a:avLst/>
          </a:prstGeom>
        </p:spPr>
        <p:txBody>
          <a:bodyPr/>
          <a:lstStyle/>
          <a:p>
            <a:r>
              <a:rPr kumimoji="1" lang="ja-JP" altLang="en-US" dirty="0"/>
              <a:t>５</a:t>
            </a:r>
            <a:r>
              <a:rPr kumimoji="1" lang="en-US" altLang="ja-JP" dirty="0"/>
              <a:t>-</a:t>
            </a:r>
            <a:r>
              <a:rPr kumimoji="1" lang="ja-JP" altLang="en-US" dirty="0"/>
              <a:t>１</a:t>
            </a:r>
            <a:r>
              <a:rPr lang="ja-JP" altLang="en-US" dirty="0"/>
              <a:t> 勇気をもって対策をうつ</a:t>
            </a:r>
            <a:endParaRPr kumimoji="1" lang="ja-JP" altLang="en-US" dirty="0"/>
          </a:p>
        </p:txBody>
      </p:sp>
      <p:sp>
        <p:nvSpPr>
          <p:cNvPr id="2" name="テキスト ボックス 1">
            <a:extLst>
              <a:ext uri="{FF2B5EF4-FFF2-40B4-BE49-F238E27FC236}">
                <a16:creationId xmlns:a16="http://schemas.microsoft.com/office/drawing/2014/main" id="{A3046C1D-D4D0-139A-91C9-5CE46240409C}"/>
              </a:ext>
            </a:extLst>
          </p:cNvPr>
          <p:cNvSpPr txBox="1"/>
          <p:nvPr/>
        </p:nvSpPr>
        <p:spPr>
          <a:xfrm>
            <a:off x="621604" y="1340768"/>
            <a:ext cx="10948791" cy="445050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●振り返りの学習を、それだけでは終わらせず、</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①変革活動を見直す　（「エンジン」の調整）</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全体から見て、個々の変革活動</a:t>
            </a:r>
            <a:r>
              <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顧客・市場の理解・洞察の方法、顧客価値の創造・提供方法など）を見直します。</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②経営の設計図を書き直す　（「羅針盤」の更新）</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場合によっては、そもそもの設計に問題あることもあります。その場合は勇気をもって書き換えることが必要です。</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1906686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BEFCB-A67E-E4DF-F9E8-9DE5AA76F501}"/>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E10F8EE0-1222-7350-AB73-0AC74728E48C}"/>
              </a:ext>
            </a:extLst>
          </p:cNvPr>
          <p:cNvSpPr>
            <a:spLocks noGrp="1"/>
          </p:cNvSpPr>
          <p:nvPr>
            <p:ph type="title" idx="4294967295"/>
          </p:nvPr>
        </p:nvSpPr>
        <p:spPr>
          <a:xfrm>
            <a:off x="585591" y="404664"/>
            <a:ext cx="10948791" cy="706092"/>
          </a:xfrm>
          <a:prstGeom prst="rect">
            <a:avLst/>
          </a:prstGeom>
        </p:spPr>
        <p:txBody>
          <a:bodyPr/>
          <a:lstStyle/>
          <a:p>
            <a:r>
              <a:rPr kumimoji="1" lang="ja-JP" altLang="en-US" dirty="0"/>
              <a:t>５</a:t>
            </a:r>
            <a:r>
              <a:rPr kumimoji="1" lang="en-US" altLang="ja-JP" dirty="0"/>
              <a:t>-</a:t>
            </a:r>
            <a:r>
              <a:rPr kumimoji="1" lang="ja-JP" altLang="en-US" dirty="0"/>
              <a:t>２</a:t>
            </a:r>
            <a:r>
              <a:rPr lang="ja-JP" altLang="en-US" dirty="0"/>
              <a:t> 顧客価値創造を起点に進化し続けます</a:t>
            </a:r>
            <a:endParaRPr kumimoji="1" lang="ja-JP" altLang="en-US" dirty="0"/>
          </a:p>
        </p:txBody>
      </p:sp>
      <p:grpSp>
        <p:nvGrpSpPr>
          <p:cNvPr id="5" name="グループ化 4">
            <a:extLst>
              <a:ext uri="{FF2B5EF4-FFF2-40B4-BE49-F238E27FC236}">
                <a16:creationId xmlns:a16="http://schemas.microsoft.com/office/drawing/2014/main" id="{4D6F7CDD-4B72-9879-1599-3BCEB783754D}"/>
              </a:ext>
            </a:extLst>
          </p:cNvPr>
          <p:cNvGrpSpPr/>
          <p:nvPr/>
        </p:nvGrpSpPr>
        <p:grpSpPr>
          <a:xfrm>
            <a:off x="1127448" y="1861994"/>
            <a:ext cx="6408712" cy="3853958"/>
            <a:chOff x="1127448" y="1861994"/>
            <a:chExt cx="6408712" cy="4447326"/>
          </a:xfrm>
        </p:grpSpPr>
        <p:pic>
          <p:nvPicPr>
            <p:cNvPr id="6" name="図 5">
              <a:extLst>
                <a:ext uri="{FF2B5EF4-FFF2-40B4-BE49-F238E27FC236}">
                  <a16:creationId xmlns:a16="http://schemas.microsoft.com/office/drawing/2014/main" id="{6FE4A931-1A9F-6ED8-01CC-D0E4DBCDEB69}"/>
                </a:ext>
              </a:extLst>
            </p:cNvPr>
            <p:cNvPicPr>
              <a:picLocks noChangeAspect="1"/>
            </p:cNvPicPr>
            <p:nvPr/>
          </p:nvPicPr>
          <p:blipFill>
            <a:blip r:embed="rId2"/>
            <a:stretch>
              <a:fillRect/>
            </a:stretch>
          </p:blipFill>
          <p:spPr>
            <a:xfrm>
              <a:off x="1127448" y="1861994"/>
              <a:ext cx="6408712" cy="4447326"/>
            </a:xfrm>
            <a:prstGeom prst="rect">
              <a:avLst/>
            </a:prstGeom>
          </p:spPr>
        </p:pic>
        <p:sp>
          <p:nvSpPr>
            <p:cNvPr id="8" name="テキスト ボックス 7">
              <a:extLst>
                <a:ext uri="{FF2B5EF4-FFF2-40B4-BE49-F238E27FC236}">
                  <a16:creationId xmlns:a16="http://schemas.microsoft.com/office/drawing/2014/main" id="{D2BA8BE8-F37F-B4CD-E282-7B93A8935A59}"/>
                </a:ext>
              </a:extLst>
            </p:cNvPr>
            <p:cNvSpPr txBox="1"/>
            <p:nvPr/>
          </p:nvSpPr>
          <p:spPr>
            <a:xfrm>
              <a:off x="2263790" y="3816469"/>
              <a:ext cx="2664296" cy="369332"/>
            </a:xfrm>
            <a:prstGeom prst="rect">
              <a:avLst/>
            </a:prstGeom>
            <a:noFill/>
          </p:spPr>
          <p:txBody>
            <a:bodyPr wrap="square" rtlCol="0">
              <a:spAutoFit/>
            </a:bodyPr>
            <a:lstStyle/>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顧客・市場の洞察・理解</a:t>
              </a:r>
            </a:p>
          </p:txBody>
        </p:sp>
        <p:sp>
          <p:nvSpPr>
            <p:cNvPr id="9" name="テキスト ボックス 8">
              <a:extLst>
                <a:ext uri="{FF2B5EF4-FFF2-40B4-BE49-F238E27FC236}">
                  <a16:creationId xmlns:a16="http://schemas.microsoft.com/office/drawing/2014/main" id="{4C6F5C40-3E6B-06AA-2A15-CE21288EED7A}"/>
                </a:ext>
              </a:extLst>
            </p:cNvPr>
            <p:cNvSpPr txBox="1"/>
            <p:nvPr/>
          </p:nvSpPr>
          <p:spPr>
            <a:xfrm>
              <a:off x="2327608" y="4727592"/>
              <a:ext cx="2664296" cy="369332"/>
            </a:xfrm>
            <a:prstGeom prst="rect">
              <a:avLst/>
            </a:prstGeom>
            <a:noFill/>
          </p:spPr>
          <p:txBody>
            <a:bodyPr wrap="square" rtlCol="0">
              <a:spAutoFit/>
            </a:bodyPr>
            <a:lstStyle/>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顧客価値の創造・提供</a:t>
              </a:r>
            </a:p>
          </p:txBody>
        </p:sp>
        <p:sp>
          <p:nvSpPr>
            <p:cNvPr id="11" name="テキスト ボックス 10">
              <a:extLst>
                <a:ext uri="{FF2B5EF4-FFF2-40B4-BE49-F238E27FC236}">
                  <a16:creationId xmlns:a16="http://schemas.microsoft.com/office/drawing/2014/main" id="{7E2EA5B5-B1FD-D00E-7448-2838F027FC23}"/>
                </a:ext>
              </a:extLst>
            </p:cNvPr>
            <p:cNvSpPr txBox="1"/>
            <p:nvPr/>
          </p:nvSpPr>
          <p:spPr>
            <a:xfrm>
              <a:off x="2512613" y="5507011"/>
              <a:ext cx="1791816" cy="369332"/>
            </a:xfrm>
            <a:prstGeom prst="rect">
              <a:avLst/>
            </a:prstGeom>
            <a:noFill/>
          </p:spPr>
          <p:txBody>
            <a:bodyPr wrap="square" rtlCol="0">
              <a:spAutoFit/>
            </a:bodyPr>
            <a:lstStyle/>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リーダーシップ</a:t>
              </a:r>
            </a:p>
          </p:txBody>
        </p:sp>
        <p:sp>
          <p:nvSpPr>
            <p:cNvPr id="12" name="テキスト ボックス 11">
              <a:extLst>
                <a:ext uri="{FF2B5EF4-FFF2-40B4-BE49-F238E27FC236}">
                  <a16:creationId xmlns:a16="http://schemas.microsoft.com/office/drawing/2014/main" id="{F182CF1D-49E2-B111-AD66-6F117DBF5943}"/>
                </a:ext>
              </a:extLst>
            </p:cNvPr>
            <p:cNvSpPr txBox="1"/>
            <p:nvPr/>
          </p:nvSpPr>
          <p:spPr>
            <a:xfrm>
              <a:off x="3948581" y="5795972"/>
              <a:ext cx="711696" cy="369332"/>
            </a:xfrm>
            <a:prstGeom prst="rect">
              <a:avLst/>
            </a:prstGeom>
            <a:noFill/>
          </p:spPr>
          <p:txBody>
            <a:bodyPr wrap="square" rtlCol="0">
              <a:spAutoFit/>
            </a:bodyPr>
            <a:lstStyle/>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戦略</a:t>
              </a:r>
            </a:p>
          </p:txBody>
        </p:sp>
        <p:sp>
          <p:nvSpPr>
            <p:cNvPr id="13" name="テキスト ボックス 12">
              <a:extLst>
                <a:ext uri="{FF2B5EF4-FFF2-40B4-BE49-F238E27FC236}">
                  <a16:creationId xmlns:a16="http://schemas.microsoft.com/office/drawing/2014/main" id="{903B5B42-1B72-75B5-989C-E71298A54394}"/>
                </a:ext>
              </a:extLst>
            </p:cNvPr>
            <p:cNvSpPr txBox="1"/>
            <p:nvPr/>
          </p:nvSpPr>
          <p:spPr>
            <a:xfrm>
              <a:off x="5758306" y="3011109"/>
              <a:ext cx="1584176" cy="830997"/>
            </a:xfrm>
            <a:prstGeom prst="rect">
              <a:avLst/>
            </a:prstGeom>
            <a:noFill/>
          </p:spPr>
          <p:txBody>
            <a:bodyPr wrap="square" rtlCol="0">
              <a:spAutoFit/>
            </a:bodyPr>
            <a:lstStyle/>
            <a:p>
              <a:r>
                <a:rPr kumimoji="1" lang="ja-JP" altLang="en-US" sz="2400" dirty="0">
                  <a:solidFill>
                    <a:schemeClr val="bg1"/>
                  </a:solidFill>
                  <a:latin typeface="HGP創英角ｺﾞｼｯｸUB" panose="020B0900000000000000" pitchFamily="50" charset="-128"/>
                  <a:ea typeface="HGP創英角ｺﾞｼｯｸUB" panose="020B0900000000000000" pitchFamily="50" charset="-128"/>
                </a:rPr>
                <a:t>顧客価値</a:t>
              </a:r>
              <a:endParaRPr kumimoji="1" lang="en-US" altLang="ja-JP" sz="2400" dirty="0">
                <a:solidFill>
                  <a:schemeClr val="bg1"/>
                </a:solidFill>
                <a:latin typeface="HGP創英角ｺﾞｼｯｸUB" panose="020B0900000000000000" pitchFamily="50" charset="-128"/>
                <a:ea typeface="HGP創英角ｺﾞｼｯｸUB" panose="020B0900000000000000" pitchFamily="50" charset="-128"/>
              </a:endParaRPr>
            </a:p>
            <a:p>
              <a:r>
                <a:rPr kumimoji="1" lang="ja-JP" altLang="en-US" sz="2400" dirty="0">
                  <a:solidFill>
                    <a:schemeClr val="bg1"/>
                  </a:solidFill>
                  <a:latin typeface="HGP創英角ｺﾞｼｯｸUB" panose="020B0900000000000000" pitchFamily="50" charset="-128"/>
                  <a:ea typeface="HGP創英角ｺﾞｼｯｸUB" panose="020B0900000000000000" pitchFamily="50" charset="-128"/>
                </a:rPr>
                <a:t>　の創造</a:t>
              </a:r>
            </a:p>
          </p:txBody>
        </p:sp>
        <p:sp>
          <p:nvSpPr>
            <p:cNvPr id="14" name="テキスト ボックス 13">
              <a:extLst>
                <a:ext uri="{FF2B5EF4-FFF2-40B4-BE49-F238E27FC236}">
                  <a16:creationId xmlns:a16="http://schemas.microsoft.com/office/drawing/2014/main" id="{4B39F0F7-19D7-FA5B-A263-2E6CA37100E3}"/>
                </a:ext>
              </a:extLst>
            </p:cNvPr>
            <p:cNvSpPr txBox="1"/>
            <p:nvPr/>
          </p:nvSpPr>
          <p:spPr>
            <a:xfrm>
              <a:off x="4660277" y="4217989"/>
              <a:ext cx="1656184" cy="646331"/>
            </a:xfrm>
            <a:prstGeom prst="rect">
              <a:avLst/>
            </a:prstGeom>
            <a:noFill/>
          </p:spPr>
          <p:txBody>
            <a:bodyPr wrap="square" rtlCol="0">
              <a:spAutoFit/>
            </a:bodyPr>
            <a:lstStyle/>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組織能力の</a:t>
              </a:r>
              <a:endParaRPr kumimoji="1" lang="en-US" altLang="ja-JP" dirty="0">
                <a:solidFill>
                  <a:schemeClr val="bg1"/>
                </a:solidFill>
                <a:latin typeface="HGP創英角ｺﾞｼｯｸUB" panose="020B0900000000000000" pitchFamily="50" charset="-128"/>
                <a:ea typeface="HGP創英角ｺﾞｼｯｸUB" panose="020B0900000000000000" pitchFamily="50" charset="-128"/>
              </a:endParaRPr>
            </a:p>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向上・開発</a:t>
              </a:r>
            </a:p>
          </p:txBody>
        </p:sp>
      </p:grpSp>
      <p:sp>
        <p:nvSpPr>
          <p:cNvPr id="15" name="テキスト ボックス 14">
            <a:extLst>
              <a:ext uri="{FF2B5EF4-FFF2-40B4-BE49-F238E27FC236}">
                <a16:creationId xmlns:a16="http://schemas.microsoft.com/office/drawing/2014/main" id="{5E0C9435-1625-3FDF-C87D-7E18903193B1}"/>
              </a:ext>
            </a:extLst>
          </p:cNvPr>
          <p:cNvSpPr txBox="1"/>
          <p:nvPr/>
        </p:nvSpPr>
        <p:spPr>
          <a:xfrm>
            <a:off x="7832147" y="2334882"/>
            <a:ext cx="3096344" cy="584775"/>
          </a:xfrm>
          <a:prstGeom prst="rect">
            <a:avLst/>
          </a:prstGeom>
          <a:noFill/>
        </p:spPr>
        <p:txBody>
          <a:bodyPr wrap="square" rtlCol="0">
            <a:spAutoFit/>
          </a:bodyPr>
          <a:lstStyle/>
          <a:p>
            <a:r>
              <a:rPr kumimoji="1" lang="ja-JP" altLang="en-US" sz="3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社会価値の創造</a:t>
            </a:r>
          </a:p>
        </p:txBody>
      </p:sp>
      <p:sp>
        <p:nvSpPr>
          <p:cNvPr id="16" name="テキスト ボックス 15">
            <a:extLst>
              <a:ext uri="{FF2B5EF4-FFF2-40B4-BE49-F238E27FC236}">
                <a16:creationId xmlns:a16="http://schemas.microsoft.com/office/drawing/2014/main" id="{3FCA0ED5-BD86-37A6-B443-DBC3E6A3FB24}"/>
              </a:ext>
            </a:extLst>
          </p:cNvPr>
          <p:cNvSpPr txBox="1"/>
          <p:nvPr/>
        </p:nvSpPr>
        <p:spPr>
          <a:xfrm>
            <a:off x="9173861" y="3861048"/>
            <a:ext cx="1962699" cy="461665"/>
          </a:xfrm>
          <a:prstGeom prst="rect">
            <a:avLst/>
          </a:prstGeom>
          <a:noFill/>
        </p:spPr>
        <p:txBody>
          <a:bodyPr wrap="square" rtlCol="0">
            <a:spAutoFit/>
          </a:bodyPr>
          <a:lstStyle/>
          <a:p>
            <a:r>
              <a:rPr kumimoji="1" lang="ja-JP" altLang="en-US" sz="2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人の成長</a:t>
            </a:r>
          </a:p>
        </p:txBody>
      </p:sp>
      <p:sp>
        <p:nvSpPr>
          <p:cNvPr id="17" name="テキスト ボックス 16">
            <a:extLst>
              <a:ext uri="{FF2B5EF4-FFF2-40B4-BE49-F238E27FC236}">
                <a16:creationId xmlns:a16="http://schemas.microsoft.com/office/drawing/2014/main" id="{D66BC0A3-69DA-33D1-C539-A96237C9590A}"/>
              </a:ext>
            </a:extLst>
          </p:cNvPr>
          <p:cNvSpPr txBox="1"/>
          <p:nvPr/>
        </p:nvSpPr>
        <p:spPr>
          <a:xfrm>
            <a:off x="7928057" y="4796248"/>
            <a:ext cx="1962699" cy="461665"/>
          </a:xfrm>
          <a:prstGeom prst="rect">
            <a:avLst/>
          </a:prstGeom>
          <a:noFill/>
        </p:spPr>
        <p:txBody>
          <a:bodyPr wrap="square" rtlCol="0">
            <a:spAutoFit/>
          </a:bodyPr>
          <a:lstStyle/>
          <a:p>
            <a:r>
              <a:rPr kumimoji="1" lang="ja-JP" altLang="en-US" sz="2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ＡＩとの共存</a:t>
            </a:r>
          </a:p>
        </p:txBody>
      </p:sp>
      <p:sp>
        <p:nvSpPr>
          <p:cNvPr id="19" name="テキスト ボックス 18">
            <a:extLst>
              <a:ext uri="{FF2B5EF4-FFF2-40B4-BE49-F238E27FC236}">
                <a16:creationId xmlns:a16="http://schemas.microsoft.com/office/drawing/2014/main" id="{BC5797FC-2ED4-9D42-32AB-DCBF261FF26E}"/>
              </a:ext>
            </a:extLst>
          </p:cNvPr>
          <p:cNvSpPr txBox="1"/>
          <p:nvPr/>
        </p:nvSpPr>
        <p:spPr>
          <a:xfrm>
            <a:off x="6583418" y="5254287"/>
            <a:ext cx="2652516" cy="461665"/>
          </a:xfrm>
          <a:prstGeom prst="rect">
            <a:avLst/>
          </a:prstGeom>
          <a:noFill/>
        </p:spPr>
        <p:txBody>
          <a:bodyPr wrap="square" rtlCol="0">
            <a:spAutoFit/>
          </a:bodyPr>
          <a:lstStyle/>
          <a:p>
            <a:r>
              <a:rPr kumimoji="1" lang="ja-JP" altLang="en-US" sz="2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技術や知恵の進化</a:t>
            </a:r>
          </a:p>
        </p:txBody>
      </p:sp>
      <p:sp>
        <p:nvSpPr>
          <p:cNvPr id="20" name="テキスト ボックス 19">
            <a:extLst>
              <a:ext uri="{FF2B5EF4-FFF2-40B4-BE49-F238E27FC236}">
                <a16:creationId xmlns:a16="http://schemas.microsoft.com/office/drawing/2014/main" id="{617F2507-C5E7-7438-28F1-D9312CB6E00E}"/>
              </a:ext>
            </a:extLst>
          </p:cNvPr>
          <p:cNvSpPr txBox="1"/>
          <p:nvPr/>
        </p:nvSpPr>
        <p:spPr>
          <a:xfrm>
            <a:off x="8402044" y="3501008"/>
            <a:ext cx="2991714" cy="461665"/>
          </a:xfrm>
          <a:prstGeom prst="rect">
            <a:avLst/>
          </a:prstGeom>
          <a:noFill/>
        </p:spPr>
        <p:txBody>
          <a:bodyPr wrap="square" rtlCol="0">
            <a:spAutoFit/>
          </a:bodyPr>
          <a:lstStyle/>
          <a:p>
            <a:r>
              <a:rPr kumimoji="1" lang="ja-JP" altLang="en-US" sz="2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コミュニティーの進化</a:t>
            </a:r>
          </a:p>
        </p:txBody>
      </p:sp>
      <p:sp>
        <p:nvSpPr>
          <p:cNvPr id="21" name="テキスト ボックス 20">
            <a:extLst>
              <a:ext uri="{FF2B5EF4-FFF2-40B4-BE49-F238E27FC236}">
                <a16:creationId xmlns:a16="http://schemas.microsoft.com/office/drawing/2014/main" id="{204631DC-0A16-5ABD-5307-59475F01C83B}"/>
              </a:ext>
            </a:extLst>
          </p:cNvPr>
          <p:cNvSpPr txBox="1"/>
          <p:nvPr/>
        </p:nvSpPr>
        <p:spPr>
          <a:xfrm>
            <a:off x="8559412" y="4296324"/>
            <a:ext cx="1962699" cy="461665"/>
          </a:xfrm>
          <a:prstGeom prst="rect">
            <a:avLst/>
          </a:prstGeom>
          <a:noFill/>
        </p:spPr>
        <p:txBody>
          <a:bodyPr wrap="square" rtlCol="0">
            <a:spAutoFit/>
          </a:bodyPr>
          <a:lstStyle/>
          <a:p>
            <a:r>
              <a:rPr kumimoji="1" lang="ja-JP" altLang="en-US" sz="2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英知の継承</a:t>
            </a:r>
          </a:p>
        </p:txBody>
      </p:sp>
      <p:sp>
        <p:nvSpPr>
          <p:cNvPr id="22" name="テキスト ボックス 21">
            <a:extLst>
              <a:ext uri="{FF2B5EF4-FFF2-40B4-BE49-F238E27FC236}">
                <a16:creationId xmlns:a16="http://schemas.microsoft.com/office/drawing/2014/main" id="{656621C5-B295-FBD4-1C06-C421269AA300}"/>
              </a:ext>
            </a:extLst>
          </p:cNvPr>
          <p:cNvSpPr txBox="1"/>
          <p:nvPr/>
        </p:nvSpPr>
        <p:spPr>
          <a:xfrm>
            <a:off x="8172702" y="2852936"/>
            <a:ext cx="3606230" cy="584775"/>
          </a:xfrm>
          <a:prstGeom prst="rect">
            <a:avLst/>
          </a:prstGeom>
          <a:noFill/>
        </p:spPr>
        <p:txBody>
          <a:bodyPr wrap="square" rtlCol="0">
            <a:spAutoFit/>
          </a:bodyPr>
          <a:lstStyle/>
          <a:p>
            <a:r>
              <a:rPr kumimoji="1" lang="ja-JP" altLang="en-US" sz="3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rPr>
              <a:t>顧客・市場の成長</a:t>
            </a:r>
          </a:p>
        </p:txBody>
      </p:sp>
      <p:sp>
        <p:nvSpPr>
          <p:cNvPr id="4" name="テキスト ボックス 3">
            <a:extLst>
              <a:ext uri="{FF2B5EF4-FFF2-40B4-BE49-F238E27FC236}">
                <a16:creationId xmlns:a16="http://schemas.microsoft.com/office/drawing/2014/main" id="{9E23C0CF-2890-7415-77CA-2910AC417199}"/>
              </a:ext>
            </a:extLst>
          </p:cNvPr>
          <p:cNvSpPr txBox="1"/>
          <p:nvPr/>
        </p:nvSpPr>
        <p:spPr>
          <a:xfrm>
            <a:off x="593425" y="5875399"/>
            <a:ext cx="11255498" cy="666507"/>
          </a:xfrm>
          <a:prstGeom prst="rect">
            <a:avLst/>
          </a:prstGeom>
          <a:solidFill>
            <a:schemeClr val="bg1"/>
          </a:solidFill>
        </p:spPr>
        <p:txBody>
          <a:bodyPr wrap="square" rtlCol="0">
            <a:noAutofit/>
          </a:bodyPr>
          <a:lstStyle/>
          <a:p>
            <a:r>
              <a:rPr lang="ja-JP" altLang="en-US" sz="3200" dirty="0">
                <a:solidFill>
                  <a:srgbClr val="0070C0"/>
                </a:solidFill>
                <a:latin typeface="HGP創英角ｺﾞｼｯｸUB" panose="020B0900000000000000" pitchFamily="50" charset="-128"/>
                <a:ea typeface="HGP創英角ｺﾞｼｯｸUB" panose="020B0900000000000000" pitchFamily="50" charset="-128"/>
              </a:rPr>
              <a:t>変革の好循環が生まれ顧客価値経営が実践され続けているか？　</a:t>
            </a:r>
          </a:p>
        </p:txBody>
      </p:sp>
      <p:sp>
        <p:nvSpPr>
          <p:cNvPr id="2" name="テキスト ボックス 1">
            <a:extLst>
              <a:ext uri="{FF2B5EF4-FFF2-40B4-BE49-F238E27FC236}">
                <a16:creationId xmlns:a16="http://schemas.microsoft.com/office/drawing/2014/main" id="{B9F640D1-1DF5-15C1-8FBB-D90FDDA842D8}"/>
              </a:ext>
            </a:extLst>
          </p:cNvPr>
          <p:cNvSpPr txBox="1"/>
          <p:nvPr/>
        </p:nvSpPr>
        <p:spPr>
          <a:xfrm>
            <a:off x="1215316" y="1220731"/>
            <a:ext cx="10563616" cy="115212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B93D90"/>
                </a:solidFill>
                <a:effectLst/>
                <a:uLnTx/>
                <a:uFillTx/>
                <a:latin typeface="HGP創英角ｺﾞｼｯｸUB" panose="020B0900000000000000" pitchFamily="50" charset="-128"/>
                <a:ea typeface="HGP創英角ｺﾞｼｯｸUB" panose="020B0900000000000000" pitchFamily="50" charset="-128"/>
                <a:cs typeface="+mn-cs"/>
              </a:rPr>
              <a:t>顧客価値創造を起点</a:t>
            </a:r>
            <a:r>
              <a:rPr kumimoji="1" lang="ja-JP" altLang="en-US"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rPr>
              <a:t>とした変革活動によって、顧客も社員も社会全体も、好循環で進化し続けることを狙います。</a:t>
            </a:r>
            <a:endParaRPr kumimoji="1" lang="en-US" altLang="ja-JP" sz="3200" b="0" i="0" u="none" strike="noStrike" kern="1200" cap="none" spc="0" normalizeH="0" baseline="0" noProof="0" dirty="0">
              <a:ln>
                <a:noFill/>
              </a:ln>
              <a:solidFill>
                <a:prstClr val="black">
                  <a:lumMod val="75000"/>
                  <a:lumOff val="25000"/>
                </a:prstClr>
              </a:solidFill>
              <a:effectLst/>
              <a:uLnTx/>
              <a:uFillTx/>
              <a:latin typeface="HGP創英角ｺﾞｼｯｸUB" panose="020B0900000000000000" pitchFamily="50" charset="-128"/>
              <a:ea typeface="HGP創英角ｺﾞｼｯｸUB" panose="020B0900000000000000" pitchFamily="50" charset="-128"/>
              <a:cs typeface="+mn-cs"/>
            </a:endParaRPr>
          </a:p>
        </p:txBody>
      </p:sp>
    </p:spTree>
    <p:extLst>
      <p:ext uri="{BB962C8B-B14F-4D97-AF65-F5344CB8AC3E}">
        <p14:creationId xmlns:p14="http://schemas.microsoft.com/office/powerpoint/2010/main" val="124175319"/>
      </p:ext>
    </p:extLst>
  </p:cSld>
  <p:clrMapOvr>
    <a:masterClrMapping/>
  </p:clrMapOvr>
</p:sld>
</file>

<file path=ppt/theme/theme1.xml><?xml version="1.0" encoding="utf-8"?>
<a:theme xmlns:a="http://schemas.openxmlformats.org/drawingml/2006/main" name="3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kumimoji="1" dirty="0" smtClean="0"/>
        </a:defPPr>
      </a:lstStyle>
    </a:tx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24257</TotalTime>
  <Words>3801</Words>
  <Application>Microsoft Office PowerPoint</Application>
  <PresentationFormat>ワイド画面</PresentationFormat>
  <Paragraphs>600</Paragraphs>
  <Slides>30</Slides>
  <Notes>15</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30</vt:i4>
      </vt:variant>
    </vt:vector>
  </HeadingPairs>
  <TitlesOfParts>
    <vt:vector size="35" baseType="lpstr">
      <vt:lpstr>HGP創英角ｺﾞｼｯｸUB</vt:lpstr>
      <vt:lpstr>Arial</vt:lpstr>
      <vt:lpstr>Calibri</vt:lpstr>
      <vt:lpstr>3_Office ​​テーマ</vt:lpstr>
      <vt:lpstr>4_Office ​​テーマ</vt:lpstr>
      <vt:lpstr>顧客価値経営の全体像 ～新しいガイドラインの概要解説～</vt:lpstr>
      <vt:lpstr>顧客価値経営のフレームワーク2026</vt:lpstr>
      <vt:lpstr>フレームワーク5つの要素</vt:lpstr>
      <vt:lpstr>基本理念</vt:lpstr>
      <vt:lpstr>基本理念</vt:lpstr>
      <vt:lpstr>顧客価値経営の基本理念</vt:lpstr>
      <vt:lpstr>大切にする考え方</vt:lpstr>
      <vt:lpstr>大切にする考え方</vt:lpstr>
      <vt:lpstr>２-２ 顧客価値を創るための考え方 【切り口１】 　　　　　　　　　　　 生産志向から市場志向へ 　　　 　　　　　　　　「生産の前に価値を検討していますか？ 」  </vt:lpstr>
      <vt:lpstr>２-３　変革にのぞむ考え方 【切り口２】 　　　　　　　　　 　管理から変革へ 　　　 　　　　　　　「現状の延長線を越えようとしていますか？ 」  </vt:lpstr>
      <vt:lpstr>経営の設計図</vt:lpstr>
      <vt:lpstr>経営の設計図</vt:lpstr>
      <vt:lpstr>３-１ 経営の設計図　～未来への 「羅針盤」</vt:lpstr>
      <vt:lpstr>３-２ ①現状の認識　「価値提供モデル」 　　　　～今の自分たちを客観的に直視する </vt:lpstr>
      <vt:lpstr>３-３ ②過去の再定義 　　　 　～価値観や強みをあぶり出す </vt:lpstr>
      <vt:lpstr>３-４ ③変化の見極め 　　　 　～とりまく環境変化を読み解く </vt:lpstr>
      <vt:lpstr>３-５ ④未来の想像　「ありたい姿」 　　　　～お客さまを主語にした実現したい未来を描く　 </vt:lpstr>
      <vt:lpstr>３-６ ⑤変革の道筋　～目標を設定し変革活動を約束する </vt:lpstr>
      <vt:lpstr>３-７ 「経営の設計図」 様式例  </vt:lpstr>
      <vt:lpstr>変革実践活動</vt:lpstr>
      <vt:lpstr>変革実践活動</vt:lpstr>
      <vt:lpstr>４-１ 変革実践活動 ～設計図を動かす「エンジン」</vt:lpstr>
      <vt:lpstr>４-２ ５つのスポットライトで変革活動を映し出す</vt:lpstr>
      <vt:lpstr>４-３ ５つの視点から、実践を推進し検証する</vt:lpstr>
      <vt:lpstr>４ｰ４ 変革実践サイクル</vt:lpstr>
      <vt:lpstr>４-５ 「変革実践活動＋結果振り返り」 様式例  </vt:lpstr>
      <vt:lpstr>活動結果と振り返り</vt:lpstr>
      <vt:lpstr>活動結果と振り返り</vt:lpstr>
      <vt:lpstr>５-１ 勇気をもって対策をうつ</vt:lpstr>
      <vt:lpstr>５-２ 顧客価値創造を起点に進化し続けます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LIVEMASTER</dc:creator>
  <cp:lastModifiedBy>俊哉 寺沢</cp:lastModifiedBy>
  <cp:revision>2054</cp:revision>
  <cp:lastPrinted>2026-03-16T14:20:20Z</cp:lastPrinted>
  <dcterms:created xsi:type="dcterms:W3CDTF">2019-02-20T12:49:15Z</dcterms:created>
  <dcterms:modified xsi:type="dcterms:W3CDTF">2026-03-16T15:43:09Z</dcterms:modified>
</cp:coreProperties>
</file>