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9" r:id="rId1"/>
  </p:sldMasterIdLst>
  <p:notesMasterIdLst>
    <p:notesMasterId r:id="rId3"/>
  </p:notesMasterIdLst>
  <p:handoutMasterIdLst>
    <p:handoutMasterId r:id="rId4"/>
  </p:handoutMasterIdLst>
  <p:sldIdLst>
    <p:sldId id="2642" r:id="rId2"/>
  </p:sldIdLst>
  <p:sldSz cx="12192000" cy="6858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3D90"/>
    <a:srgbClr val="FFFFCC"/>
    <a:srgbClr val="9A0E42"/>
    <a:srgbClr val="006699"/>
    <a:srgbClr val="713605"/>
    <a:srgbClr val="FFCCFF"/>
    <a:srgbClr val="FF7C80"/>
    <a:srgbClr val="F3F3F3"/>
    <a:srgbClr val="57B1BD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459" autoAdjust="0"/>
    <p:restoredTop sz="86427" autoAdjust="0"/>
  </p:normalViewPr>
  <p:slideViewPr>
    <p:cSldViewPr>
      <p:cViewPr varScale="1">
        <p:scale>
          <a:sx n="58" d="100"/>
          <a:sy n="58" d="100"/>
        </p:scale>
        <p:origin x="13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3" d="100"/>
        <a:sy n="73" d="100"/>
      </p:scale>
      <p:origin x="0" y="-2640"/>
    </p:cViewPr>
  </p:sorterViewPr>
  <p:notesViewPr>
    <p:cSldViewPr>
      <p:cViewPr varScale="1">
        <p:scale>
          <a:sx n="71" d="100"/>
          <a:sy n="71" d="100"/>
        </p:scale>
        <p:origin x="2382" y="78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4"/>
            <a:ext cx="2945661" cy="496331"/>
          </a:xfrm>
          <a:prstGeom prst="rect">
            <a:avLst/>
          </a:prstGeom>
        </p:spPr>
        <p:txBody>
          <a:bodyPr vert="horz" lIns="91042" tIns="45521" rIns="91042" bIns="4552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1926009" y="9184567"/>
            <a:ext cx="2945661" cy="496331"/>
          </a:xfrm>
          <a:prstGeom prst="rect">
            <a:avLst/>
          </a:prstGeom>
        </p:spPr>
        <p:txBody>
          <a:bodyPr vert="horz" lIns="91042" tIns="45521" rIns="91042" bIns="45521" rtlCol="0" anchor="b"/>
          <a:lstStyle>
            <a:lvl1pPr algn="r">
              <a:defRPr sz="1200"/>
            </a:lvl1pPr>
          </a:lstStyle>
          <a:p>
            <a:pPr algn="ctr"/>
            <a:fld id="{86AB240A-EBE6-4980-9CEC-F3A1CAAFD0BF}" type="slidenum">
              <a:rPr lang="ja-JP" altLang="en-US" sz="20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pPr algn="ctr"/>
              <a:t>‹#›</a:t>
            </a:fld>
            <a:endParaRPr kumimoji="1" lang="ja-JP" altLang="en-US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7639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4"/>
            <a:ext cx="2945661" cy="496331"/>
          </a:xfrm>
          <a:prstGeom prst="rect">
            <a:avLst/>
          </a:prstGeom>
        </p:spPr>
        <p:txBody>
          <a:bodyPr vert="horz" lIns="91042" tIns="45521" rIns="91042" bIns="4552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4"/>
            <a:ext cx="2945661" cy="496331"/>
          </a:xfrm>
          <a:prstGeom prst="rect">
            <a:avLst/>
          </a:prstGeom>
        </p:spPr>
        <p:txBody>
          <a:bodyPr vert="horz" lIns="91042" tIns="45521" rIns="91042" bIns="45521" rtlCol="0"/>
          <a:lstStyle>
            <a:lvl1pPr algn="r">
              <a:defRPr sz="1200"/>
            </a:lvl1pPr>
          </a:lstStyle>
          <a:p>
            <a:fld id="{BA43BAD1-D263-46C5-BD9A-DF9A9EE3DA1C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1670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42" tIns="45521" rIns="91042" bIns="4552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15156"/>
            <a:ext cx="5438140" cy="4466988"/>
          </a:xfrm>
          <a:prstGeom prst="rect">
            <a:avLst/>
          </a:prstGeom>
        </p:spPr>
        <p:txBody>
          <a:bodyPr vert="horz" lIns="91042" tIns="45521" rIns="91042" bIns="4552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28586"/>
            <a:ext cx="2945661" cy="496331"/>
          </a:xfrm>
          <a:prstGeom prst="rect">
            <a:avLst/>
          </a:prstGeom>
        </p:spPr>
        <p:txBody>
          <a:bodyPr vert="horz" lIns="91042" tIns="45521" rIns="91042" bIns="4552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110739" y="9428586"/>
            <a:ext cx="3685365" cy="496331"/>
          </a:xfrm>
          <a:prstGeom prst="rect">
            <a:avLst/>
          </a:prstGeom>
        </p:spPr>
        <p:txBody>
          <a:bodyPr vert="horz" lIns="91042" tIns="45521" rIns="91042" bIns="45521" rtlCol="0" anchor="b"/>
          <a:lstStyle>
            <a:lvl1pPr algn="l">
              <a:defRPr sz="2400"/>
            </a:lvl1pPr>
          </a:lstStyle>
          <a:p>
            <a:fld id="{D9ACF577-8E5D-48AE-AAC0-D2CE266CE9A6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52954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6031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3D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D5C9A2A-3CB4-7D7F-7BB3-63BBDDCB692B}"/>
              </a:ext>
            </a:extLst>
          </p:cNvPr>
          <p:cNvSpPr txBox="1"/>
          <p:nvPr userDrawn="1"/>
        </p:nvSpPr>
        <p:spPr>
          <a:xfrm>
            <a:off x="263352" y="274636"/>
            <a:ext cx="11665296" cy="63087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56495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</p:sldLayoutIdLst>
  <p:hf hdr="0" ftr="0" dt="0"/>
  <p:txStyles>
    <p:titleStyle>
      <a:lvl1pPr algn="l" defTabSz="914226" rtl="0" eaLnBrk="1" latinLnBrk="0" hangingPunct="1">
        <a:spcBef>
          <a:spcPct val="0"/>
        </a:spcBef>
        <a:buNone/>
        <a:defRPr kumimoji="1" sz="4000" kern="1200">
          <a:solidFill>
            <a:schemeClr val="tx1">
              <a:lumMod val="75000"/>
              <a:lumOff val="25000"/>
            </a:schemeClr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j-cs"/>
        </a:defRPr>
      </a:lvl1pPr>
    </p:titleStyle>
    <p:bodyStyle>
      <a:lvl1pPr marL="0" indent="0" algn="l" defTabSz="914226" rtl="0" eaLnBrk="1" latinLnBrk="0" hangingPunct="1">
        <a:spcBef>
          <a:spcPct val="20000"/>
        </a:spcBef>
        <a:buFont typeface="Arial" panose="020B0604020202020204" pitchFamily="34" charset="0"/>
        <a:buNone/>
        <a:defRPr kumimoji="1" sz="270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1pPr>
      <a:lvl2pPr marL="742809" indent="-285697" algn="l" defTabSz="914226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70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2pPr>
      <a:lvl3pPr marL="1142784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30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3pPr>
      <a:lvl4pPr marL="1599897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90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4pPr>
      <a:lvl5pPr marL="2057010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190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5pPr>
      <a:lvl6pPr marL="2514123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38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51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63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3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26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41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53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66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79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94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07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0504A-115D-BEBB-C948-687155992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7DFB74F9-E502-B887-A365-E7B28AB3BBC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85591" y="490660"/>
            <a:ext cx="10972800" cy="850108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 sz="3600" dirty="0"/>
              <a:t>シャブリングをしよう</a:t>
            </a:r>
          </a:p>
        </p:txBody>
      </p:sp>
      <p:pic>
        <p:nvPicPr>
          <p:cNvPr id="4" name="Picture 6" descr="21312713323859.png">
            <a:extLst>
              <a:ext uri="{FF2B5EF4-FFF2-40B4-BE49-F238E27FC236}">
                <a16:creationId xmlns:a16="http://schemas.microsoft.com/office/drawing/2014/main" id="{FD6EC315-BCE7-0EAC-06DC-376C00DD7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797" y="3717032"/>
            <a:ext cx="1806529" cy="2090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0FD14641-60B5-7D78-1832-8BF241BA14A4}"/>
              </a:ext>
            </a:extLst>
          </p:cNvPr>
          <p:cNvSpPr txBox="1">
            <a:spLocks/>
          </p:cNvSpPr>
          <p:nvPr/>
        </p:nvSpPr>
        <p:spPr>
          <a:xfrm>
            <a:off x="950608" y="1244543"/>
            <a:ext cx="10436497" cy="158417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22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70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1pPr>
            <a:lvl2pPr marL="742809" indent="-285697" algn="l" defTabSz="91422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70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2pPr>
            <a:lvl3pPr marL="1142784" indent="-228556" algn="l" defTabSz="91422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30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3pPr>
            <a:lvl4pPr marL="1599897" indent="-228556" algn="l" defTabSz="91422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190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4pPr>
            <a:lvl5pPr marL="2057010" indent="-228556" algn="l" defTabSz="91422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190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5pPr>
            <a:lvl6pPr marL="2514123" indent="-228556" algn="l" defTabSz="91422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38" indent="-228556" algn="l" defTabSz="91422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51" indent="-228556" algn="l" defTabSz="91422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463" indent="-228556" algn="l" defTabSz="91422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シャブリングとは・・・</a:t>
            </a:r>
            <a:b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どなたかから提供いただいたネタを、感謝とともにそのネタを</a:t>
            </a:r>
            <a:b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学ばせていただき、さらに発展させて共有財産とすること。</a:t>
            </a:r>
          </a:p>
        </p:txBody>
      </p:sp>
      <p:sp>
        <p:nvSpPr>
          <p:cNvPr id="10" name="コンテンツ プレースホルダー 2">
            <a:extLst>
              <a:ext uri="{FF2B5EF4-FFF2-40B4-BE49-F238E27FC236}">
                <a16:creationId xmlns:a16="http://schemas.microsoft.com/office/drawing/2014/main" id="{ECC75E88-0186-B6EC-987A-FB55546FA414}"/>
              </a:ext>
            </a:extLst>
          </p:cNvPr>
          <p:cNvSpPr txBox="1">
            <a:spLocks/>
          </p:cNvSpPr>
          <p:nvPr/>
        </p:nvSpPr>
        <p:spPr>
          <a:xfrm>
            <a:off x="4511824" y="5837676"/>
            <a:ext cx="3635492" cy="6906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22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70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1pPr>
            <a:lvl2pPr marL="742809" indent="-285697" algn="l" defTabSz="91422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70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2pPr>
            <a:lvl3pPr marL="1142784" indent="-228556" algn="l" defTabSz="91422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30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3pPr>
            <a:lvl4pPr marL="1599897" indent="-228556" algn="l" defTabSz="91422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190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4pPr>
            <a:lvl5pPr marL="2057010" indent="-228556" algn="l" defTabSz="91422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190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5pPr>
            <a:lvl6pPr marL="2514123" indent="-228556" algn="l" defTabSz="91422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38" indent="-228556" algn="l" defTabSz="91422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51" indent="-228556" algn="l" defTabSz="91422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463" indent="-228556" algn="l" defTabSz="91422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大切なネタに</a:t>
            </a:r>
            <a:r>
              <a:rPr lang="ja-JP" altLang="en-US" sz="2400" dirty="0">
                <a:solidFill>
                  <a:srgbClr val="B93D90"/>
                </a:solidFill>
              </a:rPr>
              <a:t>敬意と感謝</a:t>
            </a:r>
            <a:r>
              <a:rPr lang="ja-JP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を</a:t>
            </a:r>
          </a:p>
        </p:txBody>
      </p:sp>
      <p:sp>
        <p:nvSpPr>
          <p:cNvPr id="11" name="フローチャート: 代替処理 10">
            <a:extLst>
              <a:ext uri="{FF2B5EF4-FFF2-40B4-BE49-F238E27FC236}">
                <a16:creationId xmlns:a16="http://schemas.microsoft.com/office/drawing/2014/main" id="{4864EFEA-7ED9-5784-C19B-2D3111C71A1B}"/>
              </a:ext>
            </a:extLst>
          </p:cNvPr>
          <p:cNvSpPr/>
          <p:nvPr/>
        </p:nvSpPr>
        <p:spPr>
          <a:xfrm>
            <a:off x="695400" y="2996952"/>
            <a:ext cx="4474112" cy="1224138"/>
          </a:xfrm>
          <a:prstGeom prst="flowChartAlternateProcess">
            <a:avLst/>
          </a:prstGeom>
          <a:solidFill>
            <a:srgbClr val="FFFFCC"/>
          </a:solidFill>
          <a:ln>
            <a:solidFill>
              <a:srgbClr val="B93D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99F9995-BDC6-53B4-80C9-75A647187A8B}"/>
              </a:ext>
            </a:extLst>
          </p:cNvPr>
          <p:cNvSpPr txBox="1"/>
          <p:nvPr/>
        </p:nvSpPr>
        <p:spPr>
          <a:xfrm>
            <a:off x="767409" y="2996952"/>
            <a:ext cx="4039057" cy="11521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ja-JP" altLang="en-US" sz="3200" dirty="0">
                <a:solidFill>
                  <a:srgbClr val="B93D9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１ 磨き上げ</a:t>
            </a:r>
            <a:endParaRPr kumimoji="1" lang="en-US" altLang="ja-JP" sz="3200" dirty="0">
              <a:solidFill>
                <a:srgbClr val="B93D9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このネタをさらに磨き上げるとしたら？</a:t>
            </a:r>
            <a:endParaRPr kumimoji="1"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（構成、口調、タイミングなど）</a:t>
            </a:r>
            <a:endParaRPr kumimoji="1"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ja-JP" altLang="en-US" dirty="0">
              <a:solidFill>
                <a:schemeClr val="tx1">
                  <a:lumMod val="75000"/>
                  <a:lumOff val="25000"/>
                </a:schemeClr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6" name="フローチャート: 代替処理 15">
            <a:extLst>
              <a:ext uri="{FF2B5EF4-FFF2-40B4-BE49-F238E27FC236}">
                <a16:creationId xmlns:a16="http://schemas.microsoft.com/office/drawing/2014/main" id="{38F1DEDA-662F-88F2-FDA0-F5A315BDD688}"/>
              </a:ext>
            </a:extLst>
          </p:cNvPr>
          <p:cNvSpPr/>
          <p:nvPr/>
        </p:nvSpPr>
        <p:spPr>
          <a:xfrm>
            <a:off x="695400" y="4458482"/>
            <a:ext cx="4474112" cy="1224138"/>
          </a:xfrm>
          <a:prstGeom prst="flowChartAlternateProcess">
            <a:avLst/>
          </a:prstGeom>
          <a:solidFill>
            <a:srgbClr val="FFFFCC"/>
          </a:solidFill>
          <a:ln>
            <a:solidFill>
              <a:srgbClr val="B93D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0F539FC-9B9E-85B8-6851-90A8680037EC}"/>
              </a:ext>
            </a:extLst>
          </p:cNvPr>
          <p:cNvSpPr txBox="1"/>
          <p:nvPr/>
        </p:nvSpPr>
        <p:spPr>
          <a:xfrm>
            <a:off x="844079" y="4472152"/>
            <a:ext cx="4208971" cy="11098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ja-JP" altLang="en-US" sz="3200" dirty="0">
                <a:solidFill>
                  <a:srgbClr val="B93D9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２ 別のシーン</a:t>
            </a:r>
            <a:endParaRPr kumimoji="1" lang="en-US" altLang="ja-JP" sz="3200" dirty="0">
              <a:solidFill>
                <a:srgbClr val="B93D9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このネタを別のシーンでいかすとしたら？　（こどもむけ、大人数むけ、特定業種むけ）</a:t>
            </a:r>
            <a:endParaRPr kumimoji="1"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ja-JP" altLang="en-US" dirty="0">
              <a:solidFill>
                <a:schemeClr val="tx1">
                  <a:lumMod val="75000"/>
                  <a:lumOff val="25000"/>
                </a:schemeClr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5" name="フローチャート: 代替処理 24">
            <a:extLst>
              <a:ext uri="{FF2B5EF4-FFF2-40B4-BE49-F238E27FC236}">
                <a16:creationId xmlns:a16="http://schemas.microsoft.com/office/drawing/2014/main" id="{124D6021-7F4E-D128-090B-235640EC7B86}"/>
              </a:ext>
            </a:extLst>
          </p:cNvPr>
          <p:cNvSpPr/>
          <p:nvPr/>
        </p:nvSpPr>
        <p:spPr>
          <a:xfrm>
            <a:off x="7170323" y="2992384"/>
            <a:ext cx="4474112" cy="1224138"/>
          </a:xfrm>
          <a:prstGeom prst="flowChartAlternateProcess">
            <a:avLst/>
          </a:prstGeom>
          <a:solidFill>
            <a:srgbClr val="FFFFCC"/>
          </a:solidFill>
          <a:ln>
            <a:solidFill>
              <a:srgbClr val="B93D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65DC916-5EF0-C946-D289-B85E7B3AD1A1}"/>
              </a:ext>
            </a:extLst>
          </p:cNvPr>
          <p:cNvSpPr txBox="1"/>
          <p:nvPr/>
        </p:nvSpPr>
        <p:spPr>
          <a:xfrm>
            <a:off x="7379737" y="2992384"/>
            <a:ext cx="4039057" cy="11521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ja-JP" altLang="en-US" sz="3200" dirty="0">
                <a:solidFill>
                  <a:srgbClr val="B93D9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３ 別のいかし方</a:t>
            </a:r>
            <a:endParaRPr kumimoji="1" lang="en-US" altLang="ja-JP" sz="3200" dirty="0">
              <a:solidFill>
                <a:srgbClr val="B93D9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このネタ、別のいかし方ができないか？</a:t>
            </a:r>
            <a:endParaRPr kumimoji="1"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（純粋なシャブリング）</a:t>
            </a:r>
            <a:endParaRPr kumimoji="1"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ja-JP" altLang="en-US" dirty="0">
              <a:solidFill>
                <a:schemeClr val="tx1">
                  <a:lumMod val="75000"/>
                  <a:lumOff val="25000"/>
                </a:schemeClr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9" name="フローチャート: 代替処理 28">
            <a:extLst>
              <a:ext uri="{FF2B5EF4-FFF2-40B4-BE49-F238E27FC236}">
                <a16:creationId xmlns:a16="http://schemas.microsoft.com/office/drawing/2014/main" id="{EF5C0511-46A9-476D-26B1-9B1F2150776B}"/>
              </a:ext>
            </a:extLst>
          </p:cNvPr>
          <p:cNvSpPr/>
          <p:nvPr/>
        </p:nvSpPr>
        <p:spPr>
          <a:xfrm>
            <a:off x="7186603" y="4431375"/>
            <a:ext cx="4474112" cy="1224138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B93D9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62915D5-A509-1342-DFBC-C8AE62759D66}"/>
              </a:ext>
            </a:extLst>
          </p:cNvPr>
          <p:cNvSpPr txBox="1"/>
          <p:nvPr/>
        </p:nvSpPr>
        <p:spPr>
          <a:xfrm>
            <a:off x="7379736" y="4423393"/>
            <a:ext cx="4039057" cy="11521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ja-JP" altLang="en-US" sz="3200" dirty="0">
                <a:solidFill>
                  <a:srgbClr val="B93D9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同様のネタ</a:t>
            </a:r>
            <a:endParaRPr kumimoji="1" lang="en-US" altLang="ja-JP" sz="3200" dirty="0">
              <a:solidFill>
                <a:srgbClr val="B93D9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これを同じ効果のある、別のネタが</a:t>
            </a:r>
            <a:br>
              <a:rPr kumimoji="1" lang="en-US" altLang="ja-JP" dirty="0">
                <a:solidFill>
                  <a:schemeClr val="tx1">
                    <a:lumMod val="75000"/>
                    <a:lumOff val="25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ないか？</a:t>
            </a:r>
            <a:endParaRPr kumimoji="1"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ja-JP" altLang="en-US" dirty="0">
              <a:solidFill>
                <a:schemeClr val="tx1">
                  <a:lumMod val="75000"/>
                  <a:lumOff val="25000"/>
                </a:schemeClr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49696269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kumimoji="1" dirty="0" smtClean="0">
            <a:solidFill>
              <a:schemeClr val="tx1">
                <a:lumMod val="75000"/>
                <a:lumOff val="25000"/>
              </a:schemeClr>
            </a:solidFill>
            <a:latin typeface="HGP創英角ｺﾞｼｯｸUB" panose="020B0900000000000000" pitchFamily="50" charset="-128"/>
            <a:ea typeface="HGP創英角ｺﾞｼｯｸUB" panose="020B0900000000000000" pitchFamily="50" charset="-128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22227</TotalTime>
  <Words>134</Words>
  <Application>Microsoft Office PowerPoint</Application>
  <PresentationFormat>ワイド画面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HGP創英角ｺﾞｼｯｸUB</vt:lpstr>
      <vt:lpstr>Arial</vt:lpstr>
      <vt:lpstr>Calibri</vt:lpstr>
      <vt:lpstr>3_Office ​​テーマ</vt:lpstr>
      <vt:lpstr>シャブリングをしよう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LIVEMASTER</dc:creator>
  <cp:lastModifiedBy>俊哉 寺沢</cp:lastModifiedBy>
  <cp:revision>1869</cp:revision>
  <cp:lastPrinted>2026-08-09T04:52:29Z</cp:lastPrinted>
  <dcterms:created xsi:type="dcterms:W3CDTF">2019-02-20T12:49:15Z</dcterms:created>
  <dcterms:modified xsi:type="dcterms:W3CDTF">2026-08-23T04:09:40Z</dcterms:modified>
</cp:coreProperties>
</file>